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707" r:id="rId2"/>
  </p:sldMasterIdLst>
  <p:notesMasterIdLst>
    <p:notesMasterId r:id="rId68"/>
  </p:notesMasterIdLst>
  <p:sldIdLst>
    <p:sldId id="386" r:id="rId3"/>
    <p:sldId id="349" r:id="rId4"/>
    <p:sldId id="346" r:id="rId5"/>
    <p:sldId id="421" r:id="rId6"/>
    <p:sldId id="4481" r:id="rId7"/>
    <p:sldId id="4482" r:id="rId8"/>
    <p:sldId id="426" r:id="rId9"/>
    <p:sldId id="416" r:id="rId10"/>
    <p:sldId id="392" r:id="rId11"/>
    <p:sldId id="4486" r:id="rId12"/>
    <p:sldId id="4487" r:id="rId13"/>
    <p:sldId id="4488" r:id="rId14"/>
    <p:sldId id="4510" r:id="rId15"/>
    <p:sldId id="4511" r:id="rId16"/>
    <p:sldId id="268" r:id="rId17"/>
    <p:sldId id="269" r:id="rId18"/>
    <p:sldId id="270" r:id="rId19"/>
    <p:sldId id="4507" r:id="rId20"/>
    <p:sldId id="290" r:id="rId21"/>
    <p:sldId id="291" r:id="rId22"/>
    <p:sldId id="292" r:id="rId23"/>
    <p:sldId id="293" r:id="rId24"/>
    <p:sldId id="294" r:id="rId25"/>
    <p:sldId id="295" r:id="rId26"/>
    <p:sldId id="296" r:id="rId27"/>
    <p:sldId id="297" r:id="rId28"/>
    <p:sldId id="298" r:id="rId29"/>
    <p:sldId id="4509" r:id="rId30"/>
    <p:sldId id="299" r:id="rId31"/>
    <p:sldId id="301" r:id="rId32"/>
    <p:sldId id="302" r:id="rId33"/>
    <p:sldId id="303" r:id="rId34"/>
    <p:sldId id="304" r:id="rId35"/>
    <p:sldId id="354" r:id="rId36"/>
    <p:sldId id="309" r:id="rId37"/>
    <p:sldId id="307" r:id="rId38"/>
    <p:sldId id="308" r:id="rId39"/>
    <p:sldId id="310" r:id="rId40"/>
    <p:sldId id="311" r:id="rId41"/>
    <p:sldId id="4494" r:id="rId42"/>
    <p:sldId id="320" r:id="rId43"/>
    <p:sldId id="321" r:id="rId44"/>
    <p:sldId id="322" r:id="rId45"/>
    <p:sldId id="323" r:id="rId46"/>
    <p:sldId id="324" r:id="rId47"/>
    <p:sldId id="325" r:id="rId48"/>
    <p:sldId id="326" r:id="rId49"/>
    <p:sldId id="327" r:id="rId50"/>
    <p:sldId id="328" r:id="rId51"/>
    <p:sldId id="329" r:id="rId52"/>
    <p:sldId id="330" r:id="rId53"/>
    <p:sldId id="331" r:id="rId54"/>
    <p:sldId id="431" r:id="rId55"/>
    <p:sldId id="437" r:id="rId56"/>
    <p:sldId id="435" r:id="rId57"/>
    <p:sldId id="336" r:id="rId58"/>
    <p:sldId id="433" r:id="rId59"/>
    <p:sldId id="339" r:id="rId60"/>
    <p:sldId id="4496" r:id="rId61"/>
    <p:sldId id="344" r:id="rId62"/>
    <p:sldId id="347" r:id="rId63"/>
    <p:sldId id="348" r:id="rId64"/>
    <p:sldId id="438" r:id="rId65"/>
    <p:sldId id="440" r:id="rId66"/>
    <p:sldId id="439"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2" d="100"/>
          <a:sy n="82" d="100"/>
        </p:scale>
        <p:origin x="60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F4A77-C923-4F6F-BE42-E3671896A253}"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ADD83844-B132-426A-B6C4-C8929F2BF0E8}">
      <dgm:prSet phldrT="[Text]"/>
      <dgm:spPr/>
      <dgm:t>
        <a:bodyPr/>
        <a:lstStyle/>
        <a:p>
          <a:r>
            <a:rPr lang="en-US" dirty="0"/>
            <a:t>Label</a:t>
          </a:r>
        </a:p>
      </dgm:t>
    </dgm:pt>
    <dgm:pt modelId="{AC2D90D3-E96C-47EA-B270-8D083AA22EE2}" type="parTrans" cxnId="{929FF877-58F2-43AC-B7E0-C95646E87452}">
      <dgm:prSet/>
      <dgm:spPr/>
      <dgm:t>
        <a:bodyPr/>
        <a:lstStyle/>
        <a:p>
          <a:endParaRPr lang="en-US"/>
        </a:p>
      </dgm:t>
    </dgm:pt>
    <dgm:pt modelId="{482645BA-CA9D-4C90-8F59-59AFBBAD40D3}" type="sibTrans" cxnId="{929FF877-58F2-43AC-B7E0-C95646E87452}">
      <dgm:prSet/>
      <dgm:spPr/>
      <dgm:t>
        <a:bodyPr/>
        <a:lstStyle/>
        <a:p>
          <a:endParaRPr lang="en-US"/>
        </a:p>
      </dgm:t>
    </dgm:pt>
    <dgm:pt modelId="{072545E8-8699-4890-922A-F6E9E7B5DB49}">
      <dgm:prSet phldrT="[Text]"/>
      <dgm:spPr/>
      <dgm:t>
        <a:bodyPr/>
        <a:lstStyle/>
        <a:p>
          <a:r>
            <a:rPr lang="en-US" dirty="0" err="1"/>
            <a:t>Segel</a:t>
          </a:r>
          <a:endParaRPr lang="en-US" dirty="0"/>
        </a:p>
      </dgm:t>
    </dgm:pt>
    <dgm:pt modelId="{861C05A2-0E7F-42E8-861F-11F6CAD1AAB9}" type="parTrans" cxnId="{791742EE-73AD-4131-B6F2-5460CD8343B0}">
      <dgm:prSet/>
      <dgm:spPr/>
      <dgm:t>
        <a:bodyPr/>
        <a:lstStyle/>
        <a:p>
          <a:endParaRPr lang="en-US"/>
        </a:p>
      </dgm:t>
    </dgm:pt>
    <dgm:pt modelId="{B13A0F4A-AE61-4E2D-B63A-3ADA0F0C27A8}" type="sibTrans" cxnId="{791742EE-73AD-4131-B6F2-5460CD8343B0}">
      <dgm:prSet/>
      <dgm:spPr/>
      <dgm:t>
        <a:bodyPr/>
        <a:lstStyle/>
        <a:p>
          <a:endParaRPr lang="en-US"/>
        </a:p>
      </dgm:t>
    </dgm:pt>
    <dgm:pt modelId="{8EE23BF8-AA46-4080-BBFB-639A1EA8ADA0}" type="pres">
      <dgm:prSet presAssocID="{720F4A77-C923-4F6F-BE42-E3671896A253}" presName="diagram" presStyleCnt="0">
        <dgm:presLayoutVars>
          <dgm:dir/>
          <dgm:resizeHandles val="exact"/>
        </dgm:presLayoutVars>
      </dgm:prSet>
      <dgm:spPr/>
    </dgm:pt>
    <dgm:pt modelId="{F4040E0A-36F4-4F2E-8BDE-73D248ED782D}" type="pres">
      <dgm:prSet presAssocID="{ADD83844-B132-426A-B6C4-C8929F2BF0E8}" presName="node" presStyleLbl="node1" presStyleIdx="0" presStyleCnt="2">
        <dgm:presLayoutVars>
          <dgm:bulletEnabled val="1"/>
        </dgm:presLayoutVars>
      </dgm:prSet>
      <dgm:spPr/>
    </dgm:pt>
    <dgm:pt modelId="{E200E94F-1B58-419A-95B8-4213A3FECDD6}" type="pres">
      <dgm:prSet presAssocID="{482645BA-CA9D-4C90-8F59-59AFBBAD40D3}" presName="sibTrans" presStyleCnt="0"/>
      <dgm:spPr/>
    </dgm:pt>
    <dgm:pt modelId="{A74181D2-1F0E-4D93-8035-5EFCD1DBD495}" type="pres">
      <dgm:prSet presAssocID="{072545E8-8699-4890-922A-F6E9E7B5DB49}" presName="node" presStyleLbl="node1" presStyleIdx="1" presStyleCnt="2">
        <dgm:presLayoutVars>
          <dgm:bulletEnabled val="1"/>
        </dgm:presLayoutVars>
      </dgm:prSet>
      <dgm:spPr/>
    </dgm:pt>
  </dgm:ptLst>
  <dgm:cxnLst>
    <dgm:cxn modelId="{4E987707-6E02-4B85-9E06-E686DDD3FB09}" type="presOf" srcId="{720F4A77-C923-4F6F-BE42-E3671896A253}" destId="{8EE23BF8-AA46-4080-BBFB-639A1EA8ADA0}" srcOrd="0" destOrd="0" presId="urn:microsoft.com/office/officeart/2005/8/layout/default"/>
    <dgm:cxn modelId="{929FF877-58F2-43AC-B7E0-C95646E87452}" srcId="{720F4A77-C923-4F6F-BE42-E3671896A253}" destId="{ADD83844-B132-426A-B6C4-C8929F2BF0E8}" srcOrd="0" destOrd="0" parTransId="{AC2D90D3-E96C-47EA-B270-8D083AA22EE2}" sibTransId="{482645BA-CA9D-4C90-8F59-59AFBBAD40D3}"/>
    <dgm:cxn modelId="{64EFCCA4-4D32-40FF-ABDC-1083203D5F66}" type="presOf" srcId="{ADD83844-B132-426A-B6C4-C8929F2BF0E8}" destId="{F4040E0A-36F4-4F2E-8BDE-73D248ED782D}" srcOrd="0" destOrd="0" presId="urn:microsoft.com/office/officeart/2005/8/layout/default"/>
    <dgm:cxn modelId="{791742EE-73AD-4131-B6F2-5460CD8343B0}" srcId="{720F4A77-C923-4F6F-BE42-E3671896A253}" destId="{072545E8-8699-4890-922A-F6E9E7B5DB49}" srcOrd="1" destOrd="0" parTransId="{861C05A2-0E7F-42E8-861F-11F6CAD1AAB9}" sibTransId="{B13A0F4A-AE61-4E2D-B63A-3ADA0F0C27A8}"/>
    <dgm:cxn modelId="{001D2BFE-4059-45C4-978B-39EC5ADDB185}" type="presOf" srcId="{072545E8-8699-4890-922A-F6E9E7B5DB49}" destId="{A74181D2-1F0E-4D93-8035-5EFCD1DBD495}" srcOrd="0" destOrd="0" presId="urn:microsoft.com/office/officeart/2005/8/layout/default"/>
    <dgm:cxn modelId="{37AD7B2E-AA84-4827-BF13-27AE82EBC803}" type="presParOf" srcId="{8EE23BF8-AA46-4080-BBFB-639A1EA8ADA0}" destId="{F4040E0A-36F4-4F2E-8BDE-73D248ED782D}" srcOrd="0" destOrd="0" presId="urn:microsoft.com/office/officeart/2005/8/layout/default"/>
    <dgm:cxn modelId="{3651F79E-B2E1-47D4-8B80-B6221383F032}" type="presParOf" srcId="{8EE23BF8-AA46-4080-BBFB-639A1EA8ADA0}" destId="{E200E94F-1B58-419A-95B8-4213A3FECDD6}" srcOrd="1" destOrd="0" presId="urn:microsoft.com/office/officeart/2005/8/layout/default"/>
    <dgm:cxn modelId="{8A9935DB-0D82-41B2-96BA-F708A3C3FC85}" type="presParOf" srcId="{8EE23BF8-AA46-4080-BBFB-639A1EA8ADA0}" destId="{A74181D2-1F0E-4D93-8035-5EFCD1DBD495}"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40E0A-36F4-4F2E-8BDE-73D248ED782D}">
      <dsp:nvSpPr>
        <dsp:cNvPr id="0" name=""/>
        <dsp:cNvSpPr/>
      </dsp:nvSpPr>
      <dsp:spPr>
        <a:xfrm>
          <a:off x="872350" y="2286"/>
          <a:ext cx="1977328" cy="118639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Label</a:t>
          </a:r>
        </a:p>
      </dsp:txBody>
      <dsp:txXfrm>
        <a:off x="872350" y="2286"/>
        <a:ext cx="1977328" cy="1186397"/>
      </dsp:txXfrm>
    </dsp:sp>
    <dsp:sp modelId="{A74181D2-1F0E-4D93-8035-5EFCD1DBD495}">
      <dsp:nvSpPr>
        <dsp:cNvPr id="0" name=""/>
        <dsp:cNvSpPr/>
      </dsp:nvSpPr>
      <dsp:spPr>
        <a:xfrm>
          <a:off x="872350" y="1386416"/>
          <a:ext cx="1977328" cy="1186397"/>
        </a:xfrm>
        <a:prstGeom prst="rect">
          <a:avLst/>
        </a:prstGeom>
        <a:solidFill>
          <a:schemeClr val="accent4">
            <a:hueOff val="-1987526"/>
            <a:satOff val="3607"/>
            <a:lumOff val="-12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err="1"/>
            <a:t>Segel</a:t>
          </a:r>
          <a:endParaRPr lang="en-US" sz="5600" kern="1200" dirty="0"/>
        </a:p>
      </dsp:txBody>
      <dsp:txXfrm>
        <a:off x="872350" y="1386416"/>
        <a:ext cx="1977328" cy="11863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61978-63C6-461B-8242-0223093BE5FF}"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9A557-792D-4666-AC76-FDAA5B43C730}" type="slidenum">
              <a:rPr lang="en-US" smtClean="0"/>
              <a:t>‹#›</a:t>
            </a:fld>
            <a:endParaRPr lang="en-US"/>
          </a:p>
        </p:txBody>
      </p:sp>
    </p:spTree>
    <p:extLst>
      <p:ext uri="{BB962C8B-B14F-4D97-AF65-F5344CB8AC3E}">
        <p14:creationId xmlns:p14="http://schemas.microsoft.com/office/powerpoint/2010/main" val="99831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6" name="Google Shape;13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3" name="Google Shape;169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1" name="Google Shape;171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1" name="Google Shape;173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8" name="Google Shape;176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3" name="Google Shape;187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0" name="Google Shape;189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4" name="Google Shape;191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8" name="Google Shape;192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8" name="Google Shape;194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4" name="Google Shape;196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7" name="Google Shape;133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1" name="Google Shape;20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Google Shape;199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1" name="Google Shape;199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Google Shape;200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9" name="Google Shape;200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8" name="Google Shape;210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6" name="Google Shape;211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5" name="Google Shape;220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3" name="Google Shape;221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8"/>
        <p:cNvGrpSpPr/>
        <p:nvPr/>
      </p:nvGrpSpPr>
      <p:grpSpPr>
        <a:xfrm>
          <a:off x="0" y="0"/>
          <a:ext cx="0" cy="0"/>
          <a:chOff x="0" y="0"/>
          <a:chExt cx="0" cy="0"/>
        </a:xfrm>
      </p:grpSpPr>
      <p:sp>
        <p:nvSpPr>
          <p:cNvPr id="2229" name="Google Shape;2229;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0" name="Google Shape;223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1" name="Google Shape;2241;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0" name="Google Shape;225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9" name="Google Shape;13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6" name="Google Shape;225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3" name="Google Shape;226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8" name="Google Shape;226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4" name="Google Shape;227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1" name="Google Shape;228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5"/>
        <p:cNvGrpSpPr/>
        <p:nvPr/>
      </p:nvGrpSpPr>
      <p:grpSpPr>
        <a:xfrm>
          <a:off x="0" y="0"/>
          <a:ext cx="0" cy="0"/>
          <a:chOff x="0" y="0"/>
          <a:chExt cx="0" cy="0"/>
        </a:xfrm>
      </p:grpSpPr>
      <p:sp>
        <p:nvSpPr>
          <p:cNvPr id="2286" name="Google Shape;2286;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7" name="Google Shape;2287;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2"/>
        <p:cNvGrpSpPr/>
        <p:nvPr/>
      </p:nvGrpSpPr>
      <p:grpSpPr>
        <a:xfrm>
          <a:off x="0" y="0"/>
          <a:ext cx="0" cy="0"/>
          <a:chOff x="0" y="0"/>
          <a:chExt cx="0" cy="0"/>
        </a:xfrm>
      </p:grpSpPr>
      <p:sp>
        <p:nvSpPr>
          <p:cNvPr id="2293" name="Google Shape;2293;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4" name="Google Shape;2294;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7" name="Google Shape;2347;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0" name="Google Shape;2380;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9" name="Google Shape;240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8"/>
        <p:cNvGrpSpPr/>
        <p:nvPr/>
      </p:nvGrpSpPr>
      <p:grpSpPr>
        <a:xfrm>
          <a:off x="0" y="0"/>
          <a:ext cx="0" cy="0"/>
          <a:chOff x="0" y="0"/>
          <a:chExt cx="0" cy="0"/>
        </a:xfrm>
      </p:grpSpPr>
      <p:sp>
        <p:nvSpPr>
          <p:cNvPr id="2429" name="Google Shape;2429;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0" name="Google Shape;243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5" name="Google Shape;2465;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1" name="Google Shape;2471;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2" name="Google Shape;2472;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8" name="Google Shape;13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9" name="Google Shape;163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7" name="Google Shape;165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5" name="Google Shape;167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4" name="Google Shape;168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3083C2D-C96D-4259-BCEF-7444B0CC1E2D}" type="datetimeFigureOut">
              <a:rPr lang="en-US" smtClean="0"/>
              <a:t>4/22/2026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279833968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083C2D-C96D-4259-BCEF-7444B0CC1E2D}"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3240247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083C2D-C96D-4259-BCEF-7444B0CC1E2D}" type="datetimeFigureOut">
              <a:rPr lang="en-US" smtClean="0"/>
              <a:t>4/22/2026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2283983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p:cNvSpPr/>
          <p:nvPr/>
        </p:nvSpPr>
        <p:spPr>
          <a:xfrm rot="10800000">
            <a:off x="2309285" y="2155825"/>
            <a:ext cx="10001249" cy="1214438"/>
          </a:xfrm>
          <a:prstGeom prst="rect">
            <a:avLst/>
          </a:prstGeom>
          <a:gradFill flip="none" rotWithShape="1">
            <a:gsLst>
              <a:gs pos="0">
                <a:schemeClr val="tx2">
                  <a:lumMod val="20000"/>
                  <a:lumOff val="80000"/>
                </a:schemeClr>
              </a:gs>
              <a:gs pos="50000">
                <a:schemeClr val="accent1">
                  <a:lumMod val="20000"/>
                  <a:lumOff val="80000"/>
                </a:schemeClr>
              </a:gs>
              <a:gs pos="100000">
                <a:schemeClr val="bg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8" descr="C:\Users\sahilmi\Pictures\line shadow.png"/>
          <p:cNvPicPr>
            <a:picLocks noChangeAspect="1" noChangeArrowheads="1"/>
          </p:cNvPicPr>
          <p:nvPr/>
        </p:nvPicPr>
        <p:blipFill>
          <a:blip r:embed="rId2">
            <a:extLst>
              <a:ext uri="{28A0092B-C50C-407E-A947-70E740481C1C}">
                <a14:useLocalDpi xmlns:a14="http://schemas.microsoft.com/office/drawing/2010/main" val="0"/>
              </a:ext>
            </a:extLst>
          </a:blip>
          <a:srcRect l="2817" t="23982" r="4286" b="74432"/>
          <a:stretch>
            <a:fillRect/>
          </a:stretch>
        </p:blipFill>
        <p:spPr bwMode="auto">
          <a:xfrm>
            <a:off x="2495551" y="6218238"/>
            <a:ext cx="720090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4"/>
          <p:cNvSpPr txBox="1">
            <a:spLocks noChangeArrowheads="1"/>
          </p:cNvSpPr>
          <p:nvPr/>
        </p:nvSpPr>
        <p:spPr bwMode="auto">
          <a:xfrm>
            <a:off x="3119967" y="6332538"/>
            <a:ext cx="6144684"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r>
              <a:rPr lang="id-ID" altLang="en-US" sz="1100" dirty="0">
                <a:latin typeface="Arial" charset="0"/>
                <a:cs typeface="+mn-cs"/>
              </a:rPr>
              <a:t>Direktorat Jenderal Bea dan Cukai</a:t>
            </a:r>
          </a:p>
          <a:p>
            <a:pPr algn="ctr" fontAlgn="auto">
              <a:spcBef>
                <a:spcPts val="0"/>
              </a:spcBef>
              <a:spcAft>
                <a:spcPts val="0"/>
              </a:spcAft>
              <a:defRPr/>
            </a:pPr>
            <a:r>
              <a:rPr lang="id-ID" altLang="en-US" sz="1100" dirty="0">
                <a:latin typeface="Arial" charset="0"/>
                <a:cs typeface="+mn-cs"/>
              </a:rPr>
              <a:t>Kementerian Keuangan RI</a:t>
            </a:r>
            <a:endParaRPr lang="en-AU" altLang="en-US" sz="1100" dirty="0">
              <a:latin typeface="Arial" charset="0"/>
              <a:cs typeface="+mn-cs"/>
            </a:endParaRPr>
          </a:p>
        </p:txBody>
      </p:sp>
      <p:pic>
        <p:nvPicPr>
          <p:cNvPr id="7" name="Picture 4" descr="C:\Users\sahilmi\Pictures\line shadow.png"/>
          <p:cNvPicPr>
            <a:picLocks noChangeAspect="1" noChangeArrowheads="1"/>
          </p:cNvPicPr>
          <p:nvPr/>
        </p:nvPicPr>
        <p:blipFill>
          <a:blip r:embed="rId3">
            <a:extLst>
              <a:ext uri="{28A0092B-C50C-407E-A947-70E740481C1C}">
                <a14:useLocalDpi xmlns:a14="http://schemas.microsoft.com/office/drawing/2010/main" val="0"/>
              </a:ext>
            </a:extLst>
          </a:blip>
          <a:srcRect l="74432" t="4286" r="23454" b="28152"/>
          <a:stretch>
            <a:fillRect/>
          </a:stretch>
        </p:blipFill>
        <p:spPr bwMode="auto">
          <a:xfrm>
            <a:off x="3822701" y="0"/>
            <a:ext cx="1905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89"/>
            <a:ext cx="361526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983567" cy="7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4985" y="2155825"/>
            <a:ext cx="97367"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 y="2143125"/>
            <a:ext cx="2188633"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ctrTitle"/>
          </p:nvPr>
        </p:nvSpPr>
        <p:spPr>
          <a:xfrm>
            <a:off x="2186844" y="2120425"/>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Date Placeholder 3"/>
          <p:cNvSpPr>
            <a:spLocks noGrp="1"/>
          </p:cNvSpPr>
          <p:nvPr>
            <p:ph type="dt" sz="half" idx="10"/>
          </p:nvPr>
        </p:nvSpPr>
        <p:spPr>
          <a:xfrm>
            <a:off x="4768851" y="5853114"/>
            <a:ext cx="2844800" cy="365125"/>
          </a:xfrm>
        </p:spPr>
        <p:txBody>
          <a:bodyPr/>
          <a:lstStyle>
            <a:lvl1pPr algn="ctr">
              <a:defRPr>
                <a:latin typeface="Arial" panose="020B0604020202020204" pitchFamily="34" charset="0"/>
                <a:cs typeface="Arial" panose="020B0604020202020204" pitchFamily="34" charset="0"/>
              </a:defRPr>
            </a:lvl1pPr>
          </a:lstStyle>
          <a:p>
            <a:pPr>
              <a:defRPr/>
            </a:pPr>
            <a:fld id="{9FADBB29-8482-4209-A3F0-15F6D98F0DD8}" type="datetimeFigureOut">
              <a:rPr lang="en-US"/>
              <a:pPr>
                <a:defRPr/>
              </a:pPr>
              <a:t>4/22/2026</a:t>
            </a:fld>
            <a:endParaRPr lang="en-US" dirty="0"/>
          </a:p>
        </p:txBody>
      </p:sp>
      <p:sp>
        <p:nvSpPr>
          <p:cNvPr id="13" name="Slide Number Placeholder 5"/>
          <p:cNvSpPr>
            <a:spLocks noGrp="1"/>
          </p:cNvSpPr>
          <p:nvPr>
            <p:ph type="sldNum" sz="quarter" idx="11"/>
          </p:nvPr>
        </p:nvSpPr>
        <p:spPr>
          <a:xfrm>
            <a:off x="285751" y="6378576"/>
            <a:ext cx="2844800" cy="365125"/>
          </a:xfrm>
        </p:spPr>
        <p:txBody>
          <a:bodyPr/>
          <a:lstStyle>
            <a:lvl1pPr algn="l">
              <a:defRPr>
                <a:latin typeface="Arial" panose="020B0604020202020204" pitchFamily="34" charset="0"/>
                <a:cs typeface="Arial" panose="020B0604020202020204" pitchFamily="34" charset="0"/>
              </a:defRPr>
            </a:lvl1pPr>
          </a:lstStyle>
          <a:p>
            <a:pPr>
              <a:defRPr/>
            </a:pPr>
            <a:fld id="{E8FBF40F-BA7F-411D-A74A-41932F01737F}" type="slidenum">
              <a:rPr lang="en-US"/>
              <a:pPr>
                <a:defRPr/>
              </a:pPr>
              <a:t>‹#›</a:t>
            </a:fld>
            <a:endParaRPr lang="en-US" dirty="0"/>
          </a:p>
        </p:txBody>
      </p:sp>
    </p:spTree>
    <p:extLst>
      <p:ext uri="{BB962C8B-B14F-4D97-AF65-F5344CB8AC3E}">
        <p14:creationId xmlns:p14="http://schemas.microsoft.com/office/powerpoint/2010/main" val="1195484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1D02BE1-35FB-4427-902E-281F8D6FF7E7}"/>
              </a:ext>
            </a:extLst>
          </p:cNvPr>
          <p:cNvSpPr>
            <a:spLocks noGrp="1"/>
          </p:cNvSpPr>
          <p:nvPr>
            <p:ph sz="quarter" idx="13"/>
          </p:nvPr>
        </p:nvSpPr>
        <p:spPr>
          <a:xfrm>
            <a:off x="579623" y="1205827"/>
            <a:ext cx="11146211" cy="4893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D2F69AEB-8C85-40A2-8A65-1A321E0AF6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2718" y="13415"/>
            <a:ext cx="1227406" cy="690335"/>
          </a:xfrm>
          <a:prstGeom prst="rect">
            <a:avLst/>
          </a:prstGeom>
        </p:spPr>
      </p:pic>
      <p:sp>
        <p:nvSpPr>
          <p:cNvPr id="20" name="Slide Number Placeholder 4">
            <a:extLst>
              <a:ext uri="{FF2B5EF4-FFF2-40B4-BE49-F238E27FC236}">
                <a16:creationId xmlns:a16="http://schemas.microsoft.com/office/drawing/2014/main" id="{51EDE191-4D0D-4C02-A095-1A571C5789CE}"/>
              </a:ext>
            </a:extLst>
          </p:cNvPr>
          <p:cNvSpPr>
            <a:spLocks noGrp="1"/>
          </p:cNvSpPr>
          <p:nvPr>
            <p:ph type="sldNum" sz="quarter" idx="12"/>
          </p:nvPr>
        </p:nvSpPr>
        <p:spPr>
          <a:xfrm>
            <a:off x="11609294" y="6493931"/>
            <a:ext cx="582706" cy="364069"/>
          </a:xfrm>
          <a:prstGeom prst="rect">
            <a:avLst/>
          </a:prstGeom>
        </p:spPr>
        <p:txBody>
          <a:bodyPr/>
          <a:lstStyle>
            <a:lvl1pPr algn="ctr">
              <a:defRPr sz="1400" b="1">
                <a:solidFill>
                  <a:schemeClr val="tx1"/>
                </a:solidFill>
                <a:latin typeface="Roboto Condensed" panose="02000000000000000000" pitchFamily="2" charset="0"/>
                <a:ea typeface="Roboto Condensed" panose="02000000000000000000" pitchFamily="2" charset="0"/>
                <a:cs typeface="Lato" panose="020F0502020204030203" pitchFamily="34" charset="0"/>
              </a:defRPr>
            </a:lvl1pPr>
          </a:lstStyle>
          <a:p>
            <a:fld id="{79820BF0-4CA9-436F-87F0-8323D4B621FC}" type="slidenum">
              <a:rPr lang="en-ID" smtClean="0"/>
              <a:pPr/>
              <a:t>‹#›</a:t>
            </a:fld>
            <a:endParaRPr lang="en-ID" sz="1400" dirty="0"/>
          </a:p>
        </p:txBody>
      </p:sp>
      <p:sp>
        <p:nvSpPr>
          <p:cNvPr id="21" name="Rectangle 20">
            <a:extLst>
              <a:ext uri="{FF2B5EF4-FFF2-40B4-BE49-F238E27FC236}">
                <a16:creationId xmlns:a16="http://schemas.microsoft.com/office/drawing/2014/main" id="{53FC316A-C5A2-4217-8626-9C86BDF8AAB9}"/>
              </a:ext>
            </a:extLst>
          </p:cNvPr>
          <p:cNvSpPr/>
          <p:nvPr userDrawn="1"/>
        </p:nvSpPr>
        <p:spPr>
          <a:xfrm flipH="1">
            <a:off x="2462421" y="6653105"/>
            <a:ext cx="9144000" cy="45719"/>
          </a:xfrm>
          <a:prstGeom prst="rect">
            <a:avLst/>
          </a:prstGeom>
          <a:solidFill>
            <a:srgbClr val="F2BE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D" dirty="0"/>
          </a:p>
        </p:txBody>
      </p:sp>
      <p:sp>
        <p:nvSpPr>
          <p:cNvPr id="22" name="Subtitle 2">
            <a:extLst>
              <a:ext uri="{FF2B5EF4-FFF2-40B4-BE49-F238E27FC236}">
                <a16:creationId xmlns:a16="http://schemas.microsoft.com/office/drawing/2014/main" id="{60D03E87-A92C-4141-B68F-D0BA29C5DCAB}"/>
              </a:ext>
            </a:extLst>
          </p:cNvPr>
          <p:cNvSpPr txBox="1">
            <a:spLocks/>
          </p:cNvSpPr>
          <p:nvPr userDrawn="1"/>
        </p:nvSpPr>
        <p:spPr>
          <a:xfrm>
            <a:off x="0" y="6550175"/>
            <a:ext cx="2585155" cy="29729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2BE1A"/>
                </a:solidFill>
                <a:latin typeface="Roboto Condensed" panose="02000000000000000000" pitchFamily="2" charset="0"/>
                <a:ea typeface="Roboto Condensed" panose="02000000000000000000" pitchFamily="2"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000" b="1" dirty="0">
                <a:solidFill>
                  <a:srgbClr val="0B1728"/>
                </a:solidFill>
              </a:rPr>
              <a:t>DIREKTORAT JENDERAL  BEA DAN CUKAI</a:t>
            </a:r>
            <a:endParaRPr lang="en-ID" sz="1000" b="1" dirty="0">
              <a:solidFill>
                <a:srgbClr val="0B1728"/>
              </a:solidFill>
            </a:endParaRPr>
          </a:p>
        </p:txBody>
      </p:sp>
      <p:sp>
        <p:nvSpPr>
          <p:cNvPr id="8" name="Rectangle 7">
            <a:extLst>
              <a:ext uri="{FF2B5EF4-FFF2-40B4-BE49-F238E27FC236}">
                <a16:creationId xmlns:a16="http://schemas.microsoft.com/office/drawing/2014/main" id="{A1C5E48A-E09F-4097-82B5-6DBD15369489}"/>
              </a:ext>
            </a:extLst>
          </p:cNvPr>
          <p:cNvSpPr/>
          <p:nvPr userDrawn="1"/>
        </p:nvSpPr>
        <p:spPr>
          <a:xfrm>
            <a:off x="131634" y="190495"/>
            <a:ext cx="376300" cy="336177"/>
          </a:xfrm>
          <a:prstGeom prst="rect">
            <a:avLst/>
          </a:prstGeom>
          <a:solidFill>
            <a:srgbClr val="F2B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17">
            <a:extLst>
              <a:ext uri="{FF2B5EF4-FFF2-40B4-BE49-F238E27FC236}">
                <a16:creationId xmlns:a16="http://schemas.microsoft.com/office/drawing/2014/main" id="{D1CBBB75-1BE0-4B4E-B8DC-E5164B7D5CAD}"/>
              </a:ext>
            </a:extLst>
          </p:cNvPr>
          <p:cNvSpPr/>
          <p:nvPr userDrawn="1"/>
        </p:nvSpPr>
        <p:spPr>
          <a:xfrm>
            <a:off x="0" y="190495"/>
            <a:ext cx="376300" cy="336177"/>
          </a:xfrm>
          <a:prstGeom prst="rect">
            <a:avLst/>
          </a:prstGeom>
          <a:solidFill>
            <a:srgbClr val="0B1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Text Placeholder 38">
            <a:extLst>
              <a:ext uri="{FF2B5EF4-FFF2-40B4-BE49-F238E27FC236}">
                <a16:creationId xmlns:a16="http://schemas.microsoft.com/office/drawing/2014/main" id="{8FCB0F85-6488-465E-8E1E-549986527F66}"/>
              </a:ext>
            </a:extLst>
          </p:cNvPr>
          <p:cNvSpPr>
            <a:spLocks noGrp="1"/>
          </p:cNvSpPr>
          <p:nvPr>
            <p:ph type="body" sz="quarter" idx="14" hasCustomPrompt="1"/>
          </p:nvPr>
        </p:nvSpPr>
        <p:spPr>
          <a:xfrm>
            <a:off x="639568" y="112819"/>
            <a:ext cx="4506362" cy="590931"/>
          </a:xfrm>
          <a:noFill/>
        </p:spPr>
        <p:txBody>
          <a:bodyPr wrap="none" rtlCol="0">
            <a:spAutoFit/>
          </a:bodyPr>
          <a:lstStyle>
            <a:lvl1pPr marL="0" indent="0">
              <a:buNone/>
              <a:defRPr lang="en-US" sz="3600" b="1" dirty="0">
                <a:solidFill>
                  <a:srgbClr val="0B1728"/>
                </a:solidFill>
                <a:cs typeface="+mn-cs"/>
              </a:defRPr>
            </a:lvl1pPr>
          </a:lstStyle>
          <a:p>
            <a:pPr marL="0" lvl="0"/>
            <a:r>
              <a:rPr lang="en-US" dirty="0"/>
              <a:t>Sub </a:t>
            </a:r>
            <a:r>
              <a:rPr lang="en-US" dirty="0" err="1"/>
              <a:t>Judul</a:t>
            </a:r>
            <a:r>
              <a:rPr lang="en-US" dirty="0"/>
              <a:t> </a:t>
            </a:r>
            <a:r>
              <a:rPr lang="en-US" dirty="0" err="1"/>
              <a:t>Pembahasan</a:t>
            </a:r>
            <a:endParaRPr lang="en-US" dirty="0"/>
          </a:p>
        </p:txBody>
      </p:sp>
    </p:spTree>
    <p:extLst>
      <p:ext uri="{BB962C8B-B14F-4D97-AF65-F5344CB8AC3E}">
        <p14:creationId xmlns:p14="http://schemas.microsoft.com/office/powerpoint/2010/main" val="3892449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53"/>
        <p:cNvGrpSpPr/>
        <p:nvPr/>
      </p:nvGrpSpPr>
      <p:grpSpPr>
        <a:xfrm>
          <a:off x="0" y="0"/>
          <a:ext cx="0" cy="0"/>
          <a:chOff x="0" y="0"/>
          <a:chExt cx="0" cy="0"/>
        </a:xfrm>
      </p:grpSpPr>
      <p:pic>
        <p:nvPicPr>
          <p:cNvPr id="754" name="Google Shape;754;p117"/>
          <p:cNvPicPr preferRelativeResize="0"/>
          <p:nvPr/>
        </p:nvPicPr>
        <p:blipFill rotWithShape="1">
          <a:blip r:embed="rId2">
            <a:alphaModFix/>
          </a:blip>
          <a:srcRect/>
          <a:stretch/>
        </p:blipFill>
        <p:spPr>
          <a:xfrm>
            <a:off x="-4233" y="6376988"/>
            <a:ext cx="12192000" cy="495300"/>
          </a:xfrm>
          <a:prstGeom prst="rect">
            <a:avLst/>
          </a:prstGeom>
          <a:noFill/>
          <a:ln>
            <a:noFill/>
          </a:ln>
        </p:spPr>
      </p:pic>
      <p:cxnSp>
        <p:nvCxnSpPr>
          <p:cNvPr id="755" name="Google Shape;755;p117"/>
          <p:cNvCxnSpPr/>
          <p:nvPr/>
        </p:nvCxnSpPr>
        <p:spPr>
          <a:xfrm rot="5400000">
            <a:off x="976313" y="500063"/>
            <a:ext cx="714375" cy="0"/>
          </a:xfrm>
          <a:prstGeom prst="straightConnector1">
            <a:avLst/>
          </a:prstGeom>
          <a:noFill/>
          <a:ln w="19050" cap="flat" cmpd="sng">
            <a:solidFill>
              <a:srgbClr val="7F7F7F"/>
            </a:solidFill>
            <a:prstDash val="solid"/>
            <a:round/>
            <a:headEnd type="none" w="sm" len="sm"/>
            <a:tailEnd type="none" w="sm" len="sm"/>
          </a:ln>
        </p:spPr>
      </p:cxnSp>
      <p:pic>
        <p:nvPicPr>
          <p:cNvPr id="756" name="Google Shape;756;p117"/>
          <p:cNvPicPr preferRelativeResize="0"/>
          <p:nvPr/>
        </p:nvPicPr>
        <p:blipFill rotWithShape="1">
          <a:blip r:embed="rId3">
            <a:alphaModFix/>
          </a:blip>
          <a:srcRect/>
          <a:stretch/>
        </p:blipFill>
        <p:spPr>
          <a:xfrm>
            <a:off x="158752" y="115888"/>
            <a:ext cx="1162049" cy="696912"/>
          </a:xfrm>
          <a:prstGeom prst="rect">
            <a:avLst/>
          </a:prstGeom>
          <a:noFill/>
          <a:ln>
            <a:noFill/>
          </a:ln>
        </p:spPr>
      </p:pic>
      <p:sp>
        <p:nvSpPr>
          <p:cNvPr id="757" name="Google Shape;757;p117"/>
          <p:cNvSpPr txBox="1"/>
          <p:nvPr/>
        </p:nvSpPr>
        <p:spPr>
          <a:xfrm>
            <a:off x="285751" y="6381751"/>
            <a:ext cx="2844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a:t>
            </a:fld>
            <a:endParaRPr sz="1200" b="0" i="0" u="none" strike="noStrike" cap="none">
              <a:solidFill>
                <a:srgbClr val="888888"/>
              </a:solidFill>
              <a:latin typeface="Arial"/>
              <a:ea typeface="Arial"/>
              <a:cs typeface="Arial"/>
              <a:sym typeface="Arial"/>
            </a:endParaRPr>
          </a:p>
        </p:txBody>
      </p:sp>
      <p:sp>
        <p:nvSpPr>
          <p:cNvPr id="758" name="Google Shape;758;p117"/>
          <p:cNvSpPr txBox="1"/>
          <p:nvPr/>
        </p:nvSpPr>
        <p:spPr>
          <a:xfrm>
            <a:off x="8763000" y="6400801"/>
            <a:ext cx="2249334"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0" i="0" u="none" strike="noStrike" cap="none">
                <a:solidFill>
                  <a:srgbClr val="FFFFFF"/>
                </a:solidFill>
                <a:latin typeface="Arial"/>
                <a:ea typeface="Arial"/>
                <a:cs typeface="Arial"/>
                <a:sym typeface="Arial"/>
              </a:rPr>
              <a:t>Direktorat Jenderal Bea dan Cukai</a:t>
            </a:r>
            <a:endParaRPr/>
          </a:p>
          <a:p>
            <a:pPr marL="0" marR="0" lvl="0" indent="0" algn="l" rtl="0">
              <a:spcBef>
                <a:spcPts val="0"/>
              </a:spcBef>
              <a:spcAft>
                <a:spcPts val="0"/>
              </a:spcAft>
              <a:buNone/>
            </a:pPr>
            <a:r>
              <a:rPr lang="en-US" sz="1050" b="0" i="0" u="none" strike="noStrike" cap="none">
                <a:solidFill>
                  <a:srgbClr val="FFFFFF"/>
                </a:solidFill>
                <a:latin typeface="Arial"/>
                <a:ea typeface="Arial"/>
                <a:cs typeface="Arial"/>
                <a:sym typeface="Arial"/>
              </a:rPr>
              <a:t>Kementerian Keuangan RI</a:t>
            </a:r>
            <a:endParaRPr/>
          </a:p>
        </p:txBody>
      </p:sp>
      <p:pic>
        <p:nvPicPr>
          <p:cNvPr id="759" name="Google Shape;759;p117"/>
          <p:cNvPicPr preferRelativeResize="0"/>
          <p:nvPr/>
        </p:nvPicPr>
        <p:blipFill rotWithShape="1">
          <a:blip r:embed="rId4">
            <a:alphaModFix/>
          </a:blip>
          <a:srcRect/>
          <a:stretch/>
        </p:blipFill>
        <p:spPr>
          <a:xfrm>
            <a:off x="4233" y="6300788"/>
            <a:ext cx="12192000" cy="76200"/>
          </a:xfrm>
          <a:prstGeom prst="rect">
            <a:avLst/>
          </a:prstGeom>
          <a:noFill/>
          <a:ln>
            <a:noFill/>
          </a:ln>
        </p:spPr>
      </p:pic>
      <p:pic>
        <p:nvPicPr>
          <p:cNvPr id="760" name="Google Shape;760;p117"/>
          <p:cNvPicPr preferRelativeResize="0"/>
          <p:nvPr/>
        </p:nvPicPr>
        <p:blipFill rotWithShape="1">
          <a:blip r:embed="rId4">
            <a:alphaModFix/>
          </a:blip>
          <a:srcRect/>
          <a:stretch/>
        </p:blipFill>
        <p:spPr>
          <a:xfrm>
            <a:off x="1488018" y="836613"/>
            <a:ext cx="10560049" cy="36512"/>
          </a:xfrm>
          <a:prstGeom prst="rect">
            <a:avLst/>
          </a:prstGeom>
          <a:noFill/>
          <a:ln>
            <a:noFill/>
          </a:ln>
        </p:spPr>
      </p:pic>
      <p:sp>
        <p:nvSpPr>
          <p:cNvPr id="761" name="Google Shape;761;p117"/>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2" name="Google Shape;762;p117"/>
          <p:cNvSpPr txBox="1">
            <a:spLocks noGrp="1"/>
          </p:cNvSpPr>
          <p:nvPr>
            <p:ph type="body" idx="1"/>
          </p:nvPr>
        </p:nvSpPr>
        <p:spPr>
          <a:xfrm>
            <a:off x="609600" y="1268761"/>
            <a:ext cx="109728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381000" algn="l">
              <a:spcBef>
                <a:spcPts val="480"/>
              </a:spcBef>
              <a:spcAft>
                <a:spcPts val="0"/>
              </a:spcAft>
              <a:buClr>
                <a:schemeClr val="dk1"/>
              </a:buClr>
              <a:buSzPts val="2400"/>
              <a:buChar char="•"/>
              <a:defRPr>
                <a:latin typeface="Arial"/>
                <a:ea typeface="Arial"/>
                <a:cs typeface="Arial"/>
                <a:sym typeface="Arial"/>
              </a:defRPr>
            </a:lvl3pPr>
            <a:lvl4pPr marL="1828800" lvl="3" indent="-355600" algn="l">
              <a:spcBef>
                <a:spcPts val="400"/>
              </a:spcBef>
              <a:spcAft>
                <a:spcPts val="0"/>
              </a:spcAft>
              <a:buClr>
                <a:schemeClr val="dk1"/>
              </a:buClr>
              <a:buSzPts val="20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94175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ub cover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4FBDB07-0E7C-48B5-8B30-FB0BD67CD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2718" y="13415"/>
            <a:ext cx="1227406" cy="690335"/>
          </a:xfrm>
          <a:prstGeom prst="rect">
            <a:avLst/>
          </a:prstGeom>
        </p:spPr>
      </p:pic>
      <p:sp>
        <p:nvSpPr>
          <p:cNvPr id="22" name="Slide Number Placeholder 4">
            <a:extLst>
              <a:ext uri="{FF2B5EF4-FFF2-40B4-BE49-F238E27FC236}">
                <a16:creationId xmlns:a16="http://schemas.microsoft.com/office/drawing/2014/main" id="{0EBC7947-B6D2-4ED2-97D6-1223F05330C2}"/>
              </a:ext>
            </a:extLst>
          </p:cNvPr>
          <p:cNvSpPr>
            <a:spLocks noGrp="1"/>
          </p:cNvSpPr>
          <p:nvPr>
            <p:ph type="sldNum" sz="quarter" idx="12"/>
          </p:nvPr>
        </p:nvSpPr>
        <p:spPr>
          <a:xfrm>
            <a:off x="11609294" y="6493931"/>
            <a:ext cx="582706" cy="364069"/>
          </a:xfrm>
          <a:prstGeom prst="rect">
            <a:avLst/>
          </a:prstGeom>
        </p:spPr>
        <p:txBody>
          <a:bodyPr/>
          <a:lstStyle>
            <a:lvl1pPr algn="ctr">
              <a:defRPr sz="1400" b="1">
                <a:solidFill>
                  <a:schemeClr val="tx1"/>
                </a:solidFill>
                <a:latin typeface="Roboto Condensed" panose="02000000000000000000" pitchFamily="2" charset="0"/>
                <a:ea typeface="Roboto Condensed" panose="02000000000000000000" pitchFamily="2" charset="0"/>
                <a:cs typeface="Lato" panose="020F0502020204030203" pitchFamily="34" charset="0"/>
              </a:defRPr>
            </a:lvl1pPr>
          </a:lstStyle>
          <a:p>
            <a:fld id="{79820BF0-4CA9-436F-87F0-8323D4B621FC}" type="slidenum">
              <a:rPr lang="en-ID" smtClean="0"/>
              <a:pPr/>
              <a:t>‹#›</a:t>
            </a:fld>
            <a:endParaRPr lang="en-ID" sz="1400" dirty="0"/>
          </a:p>
        </p:txBody>
      </p:sp>
      <p:sp>
        <p:nvSpPr>
          <p:cNvPr id="23" name="Rectangle 22">
            <a:extLst>
              <a:ext uri="{FF2B5EF4-FFF2-40B4-BE49-F238E27FC236}">
                <a16:creationId xmlns:a16="http://schemas.microsoft.com/office/drawing/2014/main" id="{E5D711B8-2D8E-4425-BE21-E5FA5F16E79D}"/>
              </a:ext>
            </a:extLst>
          </p:cNvPr>
          <p:cNvSpPr/>
          <p:nvPr userDrawn="1"/>
        </p:nvSpPr>
        <p:spPr>
          <a:xfrm flipH="1">
            <a:off x="2462421" y="6653105"/>
            <a:ext cx="9144000" cy="45719"/>
          </a:xfrm>
          <a:prstGeom prst="rect">
            <a:avLst/>
          </a:prstGeom>
          <a:solidFill>
            <a:srgbClr val="F2BE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D" dirty="0"/>
          </a:p>
        </p:txBody>
      </p:sp>
      <p:sp>
        <p:nvSpPr>
          <p:cNvPr id="24" name="Subtitle 2">
            <a:extLst>
              <a:ext uri="{FF2B5EF4-FFF2-40B4-BE49-F238E27FC236}">
                <a16:creationId xmlns:a16="http://schemas.microsoft.com/office/drawing/2014/main" id="{C0787A27-269A-4A44-A552-6155E47C293A}"/>
              </a:ext>
            </a:extLst>
          </p:cNvPr>
          <p:cNvSpPr txBox="1">
            <a:spLocks/>
          </p:cNvSpPr>
          <p:nvPr userDrawn="1"/>
        </p:nvSpPr>
        <p:spPr>
          <a:xfrm>
            <a:off x="0" y="6550175"/>
            <a:ext cx="2585155" cy="29729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2BE1A"/>
                </a:solidFill>
                <a:latin typeface="Roboto Condensed" panose="02000000000000000000" pitchFamily="2" charset="0"/>
                <a:ea typeface="Roboto Condensed" panose="02000000000000000000" pitchFamily="2"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000" b="1" dirty="0">
                <a:solidFill>
                  <a:srgbClr val="0B1728"/>
                </a:solidFill>
              </a:rPr>
              <a:t>DIREKTORAT JENDERAL  BEA DAN CUKAI</a:t>
            </a:r>
            <a:endParaRPr lang="en-ID" sz="1000" b="1" dirty="0">
              <a:solidFill>
                <a:srgbClr val="0B1728"/>
              </a:solidFill>
            </a:endParaRPr>
          </a:p>
        </p:txBody>
      </p:sp>
      <p:pic>
        <p:nvPicPr>
          <p:cNvPr id="26" name="Picture 25">
            <a:extLst>
              <a:ext uri="{FF2B5EF4-FFF2-40B4-BE49-F238E27FC236}">
                <a16:creationId xmlns:a16="http://schemas.microsoft.com/office/drawing/2014/main" id="{8813AA24-CE9D-4AAF-B1BB-817AB7731B3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635"/>
          <a:stretch/>
        </p:blipFill>
        <p:spPr>
          <a:xfrm>
            <a:off x="0" y="146665"/>
            <a:ext cx="3135681" cy="6352045"/>
          </a:xfrm>
          <a:prstGeom prst="rect">
            <a:avLst/>
          </a:prstGeom>
        </p:spPr>
      </p:pic>
      <p:sp>
        <p:nvSpPr>
          <p:cNvPr id="31" name="Rectangle 30">
            <a:extLst>
              <a:ext uri="{FF2B5EF4-FFF2-40B4-BE49-F238E27FC236}">
                <a16:creationId xmlns:a16="http://schemas.microsoft.com/office/drawing/2014/main" id="{9253ABFD-3027-4708-8CD0-DA4104F1B6DC}"/>
              </a:ext>
            </a:extLst>
          </p:cNvPr>
          <p:cNvSpPr/>
          <p:nvPr userDrawn="1"/>
        </p:nvSpPr>
        <p:spPr>
          <a:xfrm flipH="1">
            <a:off x="2705739" y="2524886"/>
            <a:ext cx="9486261" cy="1808924"/>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Text Placeholder 38">
            <a:extLst>
              <a:ext uri="{FF2B5EF4-FFF2-40B4-BE49-F238E27FC236}">
                <a16:creationId xmlns:a16="http://schemas.microsoft.com/office/drawing/2014/main" id="{A91ED034-872D-4459-B151-18A02A001CB2}"/>
              </a:ext>
            </a:extLst>
          </p:cNvPr>
          <p:cNvSpPr>
            <a:spLocks noGrp="1"/>
          </p:cNvSpPr>
          <p:nvPr>
            <p:ph type="body" sz="quarter" idx="13" hasCustomPrompt="1"/>
          </p:nvPr>
        </p:nvSpPr>
        <p:spPr>
          <a:xfrm>
            <a:off x="3036460" y="2925784"/>
            <a:ext cx="612668" cy="1006429"/>
          </a:xfrm>
          <a:noFill/>
        </p:spPr>
        <p:txBody>
          <a:bodyPr wrap="none" rtlCol="0">
            <a:spAutoFit/>
          </a:bodyPr>
          <a:lstStyle>
            <a:lvl1pPr marL="0" indent="0">
              <a:buNone/>
              <a:defRPr lang="en-US" sz="6600" b="1" dirty="0">
                <a:solidFill>
                  <a:srgbClr val="0B1728"/>
                </a:solidFill>
                <a:cs typeface="+mn-cs"/>
              </a:defRPr>
            </a:lvl1pPr>
          </a:lstStyle>
          <a:p>
            <a:pPr marL="0" lvl="0"/>
            <a:r>
              <a:rPr lang="en-US" dirty="0"/>
              <a:t>1</a:t>
            </a:r>
          </a:p>
        </p:txBody>
      </p:sp>
      <p:sp>
        <p:nvSpPr>
          <p:cNvPr id="44" name="Text Placeholder 38">
            <a:extLst>
              <a:ext uri="{FF2B5EF4-FFF2-40B4-BE49-F238E27FC236}">
                <a16:creationId xmlns:a16="http://schemas.microsoft.com/office/drawing/2014/main" id="{3FF05D5B-B567-4759-A621-8C1CC68E14B3}"/>
              </a:ext>
            </a:extLst>
          </p:cNvPr>
          <p:cNvSpPr>
            <a:spLocks noGrp="1"/>
          </p:cNvSpPr>
          <p:nvPr>
            <p:ph type="body" sz="quarter" idx="14" hasCustomPrompt="1"/>
          </p:nvPr>
        </p:nvSpPr>
        <p:spPr>
          <a:xfrm>
            <a:off x="3979849" y="3133532"/>
            <a:ext cx="4506362" cy="590931"/>
          </a:xfrm>
          <a:noFill/>
        </p:spPr>
        <p:txBody>
          <a:bodyPr wrap="none" rtlCol="0">
            <a:spAutoFit/>
          </a:bodyPr>
          <a:lstStyle>
            <a:lvl1pPr marL="0" indent="0">
              <a:buNone/>
              <a:defRPr lang="en-US" sz="3600" b="1" dirty="0">
                <a:solidFill>
                  <a:srgbClr val="0B1728"/>
                </a:solidFill>
                <a:cs typeface="+mn-cs"/>
              </a:defRPr>
            </a:lvl1pPr>
          </a:lstStyle>
          <a:p>
            <a:pPr marL="0" lvl="0"/>
            <a:r>
              <a:rPr lang="en-US" dirty="0"/>
              <a:t>Sub </a:t>
            </a:r>
            <a:r>
              <a:rPr lang="en-US" dirty="0" err="1"/>
              <a:t>Judul</a:t>
            </a:r>
            <a:r>
              <a:rPr lang="en-US" dirty="0"/>
              <a:t> </a:t>
            </a:r>
            <a:r>
              <a:rPr lang="en-US" dirty="0" err="1"/>
              <a:t>Pembahasan</a:t>
            </a:r>
            <a:endParaRPr lang="en-US" dirty="0"/>
          </a:p>
        </p:txBody>
      </p:sp>
    </p:spTree>
    <p:extLst>
      <p:ext uri="{BB962C8B-B14F-4D97-AF65-F5344CB8AC3E}">
        <p14:creationId xmlns:p14="http://schemas.microsoft.com/office/powerpoint/2010/main" val="1798283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144"/>
        <p:cNvGrpSpPr/>
        <p:nvPr/>
      </p:nvGrpSpPr>
      <p:grpSpPr>
        <a:xfrm>
          <a:off x="0" y="0"/>
          <a:ext cx="0" cy="0"/>
          <a:chOff x="0" y="0"/>
          <a:chExt cx="0" cy="0"/>
        </a:xfrm>
      </p:grpSpPr>
      <p:pic>
        <p:nvPicPr>
          <p:cNvPr id="1145" name="Google Shape;1145;p125"/>
          <p:cNvPicPr preferRelativeResize="0"/>
          <p:nvPr/>
        </p:nvPicPr>
        <p:blipFill rotWithShape="1">
          <a:blip r:embed="rId2">
            <a:alphaModFix/>
          </a:blip>
          <a:srcRect/>
          <a:stretch/>
        </p:blipFill>
        <p:spPr>
          <a:xfrm>
            <a:off x="-4233" y="6376988"/>
            <a:ext cx="12192000" cy="495300"/>
          </a:xfrm>
          <a:prstGeom prst="rect">
            <a:avLst/>
          </a:prstGeom>
          <a:noFill/>
          <a:ln>
            <a:noFill/>
          </a:ln>
        </p:spPr>
      </p:pic>
      <p:cxnSp>
        <p:nvCxnSpPr>
          <p:cNvPr id="1146" name="Google Shape;1146;p125"/>
          <p:cNvCxnSpPr/>
          <p:nvPr/>
        </p:nvCxnSpPr>
        <p:spPr>
          <a:xfrm rot="5400000">
            <a:off x="976313" y="500063"/>
            <a:ext cx="714375" cy="0"/>
          </a:xfrm>
          <a:prstGeom prst="straightConnector1">
            <a:avLst/>
          </a:prstGeom>
          <a:noFill/>
          <a:ln w="19050" cap="flat" cmpd="sng">
            <a:solidFill>
              <a:srgbClr val="7F7F7F"/>
            </a:solidFill>
            <a:prstDash val="solid"/>
            <a:round/>
            <a:headEnd type="none" w="sm" len="sm"/>
            <a:tailEnd type="none" w="sm" len="sm"/>
          </a:ln>
        </p:spPr>
      </p:cxnSp>
      <p:pic>
        <p:nvPicPr>
          <p:cNvPr id="1147" name="Google Shape;1147;p125"/>
          <p:cNvPicPr preferRelativeResize="0"/>
          <p:nvPr/>
        </p:nvPicPr>
        <p:blipFill rotWithShape="1">
          <a:blip r:embed="rId3">
            <a:alphaModFix/>
          </a:blip>
          <a:srcRect/>
          <a:stretch/>
        </p:blipFill>
        <p:spPr>
          <a:xfrm>
            <a:off x="158752" y="115888"/>
            <a:ext cx="1162049" cy="696912"/>
          </a:xfrm>
          <a:prstGeom prst="rect">
            <a:avLst/>
          </a:prstGeom>
          <a:noFill/>
          <a:ln>
            <a:noFill/>
          </a:ln>
        </p:spPr>
      </p:pic>
      <p:sp>
        <p:nvSpPr>
          <p:cNvPr id="1148" name="Google Shape;1148;p125"/>
          <p:cNvSpPr txBox="1"/>
          <p:nvPr/>
        </p:nvSpPr>
        <p:spPr>
          <a:xfrm>
            <a:off x="285751" y="6381751"/>
            <a:ext cx="2844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1149" name="Google Shape;1149;p125"/>
          <p:cNvSpPr txBox="1"/>
          <p:nvPr/>
        </p:nvSpPr>
        <p:spPr>
          <a:xfrm>
            <a:off x="8763000" y="6400801"/>
            <a:ext cx="2249334"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rgbClr val="FFFFFF"/>
                </a:solidFill>
                <a:latin typeface="Arial"/>
                <a:ea typeface="Arial"/>
                <a:cs typeface="Arial"/>
                <a:sym typeface="Arial"/>
              </a:rPr>
              <a:t>Direktorat Jenderal Bea dan Cukai</a:t>
            </a:r>
            <a:endParaRPr/>
          </a:p>
          <a:p>
            <a:pPr marL="0" marR="0" lvl="0" indent="0" algn="l" rtl="0">
              <a:spcBef>
                <a:spcPts val="0"/>
              </a:spcBef>
              <a:spcAft>
                <a:spcPts val="0"/>
              </a:spcAft>
              <a:buNone/>
            </a:pPr>
            <a:r>
              <a:rPr lang="en-US" sz="1050">
                <a:solidFill>
                  <a:srgbClr val="FFFFFF"/>
                </a:solidFill>
                <a:latin typeface="Arial"/>
                <a:ea typeface="Arial"/>
                <a:cs typeface="Arial"/>
                <a:sym typeface="Arial"/>
              </a:rPr>
              <a:t>Kementerian Keuangan RI</a:t>
            </a:r>
            <a:endParaRPr/>
          </a:p>
        </p:txBody>
      </p:sp>
      <p:pic>
        <p:nvPicPr>
          <p:cNvPr id="1150" name="Google Shape;1150;p125"/>
          <p:cNvPicPr preferRelativeResize="0"/>
          <p:nvPr/>
        </p:nvPicPr>
        <p:blipFill rotWithShape="1">
          <a:blip r:embed="rId4">
            <a:alphaModFix/>
          </a:blip>
          <a:srcRect/>
          <a:stretch/>
        </p:blipFill>
        <p:spPr>
          <a:xfrm>
            <a:off x="4233" y="6300788"/>
            <a:ext cx="12192000" cy="76200"/>
          </a:xfrm>
          <a:prstGeom prst="rect">
            <a:avLst/>
          </a:prstGeom>
          <a:noFill/>
          <a:ln>
            <a:noFill/>
          </a:ln>
        </p:spPr>
      </p:pic>
      <p:pic>
        <p:nvPicPr>
          <p:cNvPr id="1151" name="Google Shape;1151;p125"/>
          <p:cNvPicPr preferRelativeResize="0"/>
          <p:nvPr/>
        </p:nvPicPr>
        <p:blipFill rotWithShape="1">
          <a:blip r:embed="rId4">
            <a:alphaModFix/>
          </a:blip>
          <a:srcRect/>
          <a:stretch/>
        </p:blipFill>
        <p:spPr>
          <a:xfrm>
            <a:off x="1488018" y="836613"/>
            <a:ext cx="10560049" cy="36512"/>
          </a:xfrm>
          <a:prstGeom prst="rect">
            <a:avLst/>
          </a:prstGeom>
          <a:noFill/>
          <a:ln>
            <a:noFill/>
          </a:ln>
        </p:spPr>
      </p:pic>
      <p:sp>
        <p:nvSpPr>
          <p:cNvPr id="1152" name="Google Shape;1152;p12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53" name="Google Shape;1153;p12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54" name="Google Shape;1154;p125"/>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16446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3C5F-2A52-4065-8FB8-677D80EA3E03}"/>
              </a:ext>
            </a:extLst>
          </p:cNvPr>
          <p:cNvSpPr>
            <a:spLocks noGrp="1"/>
          </p:cNvSpPr>
          <p:nvPr>
            <p:ph type="ctrTitle" hasCustomPrompt="1"/>
          </p:nvPr>
        </p:nvSpPr>
        <p:spPr>
          <a:xfrm>
            <a:off x="2246700" y="2455805"/>
            <a:ext cx="7698601" cy="1149001"/>
          </a:xfrm>
        </p:spPr>
        <p:txBody>
          <a:bodyPr anchor="b">
            <a:normAutofit/>
          </a:bodyPr>
          <a:lstStyle>
            <a:lvl1pPr algn="ctr">
              <a:tabLst>
                <a:tab pos="2876550" algn="l"/>
              </a:tabLst>
              <a:defRPr sz="4800" b="1">
                <a:solidFill>
                  <a:srgbClr val="0B1728"/>
                </a:solidFill>
              </a:defRPr>
            </a:lvl1pPr>
          </a:lstStyle>
          <a:p>
            <a:r>
              <a:rPr lang="en-US" dirty="0"/>
              <a:t>JUDUL BAHAN</a:t>
            </a:r>
            <a:endParaRPr lang="en-ID" dirty="0"/>
          </a:p>
        </p:txBody>
      </p:sp>
      <p:sp>
        <p:nvSpPr>
          <p:cNvPr id="3" name="Subtitle 2">
            <a:extLst>
              <a:ext uri="{FF2B5EF4-FFF2-40B4-BE49-F238E27FC236}">
                <a16:creationId xmlns:a16="http://schemas.microsoft.com/office/drawing/2014/main" id="{0379EB42-ACC0-4200-9E2D-612F40784B9C}"/>
              </a:ext>
            </a:extLst>
          </p:cNvPr>
          <p:cNvSpPr>
            <a:spLocks noGrp="1"/>
          </p:cNvSpPr>
          <p:nvPr>
            <p:ph type="subTitle" idx="1" hasCustomPrompt="1"/>
          </p:nvPr>
        </p:nvSpPr>
        <p:spPr>
          <a:xfrm>
            <a:off x="2682246" y="3696739"/>
            <a:ext cx="6827509" cy="504480"/>
          </a:xfrm>
        </p:spPr>
        <p:txBody>
          <a:bodyPr/>
          <a:lstStyle>
            <a:lvl1pPr marL="0" indent="0" algn="ctr">
              <a:buNone/>
              <a:defRPr sz="2400">
                <a:solidFill>
                  <a:srgbClr val="F2BE1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10/13/2020</a:t>
            </a:r>
            <a:endParaRPr lang="en-ID" dirty="0"/>
          </a:p>
        </p:txBody>
      </p:sp>
      <p:sp>
        <p:nvSpPr>
          <p:cNvPr id="23" name="Rectangle 22">
            <a:extLst>
              <a:ext uri="{FF2B5EF4-FFF2-40B4-BE49-F238E27FC236}">
                <a16:creationId xmlns:a16="http://schemas.microsoft.com/office/drawing/2014/main" id="{8D6F86D7-7270-45DE-90D5-A59746CF0E23}"/>
              </a:ext>
            </a:extLst>
          </p:cNvPr>
          <p:cNvSpPr/>
          <p:nvPr userDrawn="1"/>
        </p:nvSpPr>
        <p:spPr>
          <a:xfrm flipH="1">
            <a:off x="12107290" y="2332626"/>
            <a:ext cx="102264" cy="2192749"/>
          </a:xfrm>
          <a:prstGeom prst="rect">
            <a:avLst/>
          </a:prstGeom>
          <a:solidFill>
            <a:srgbClr val="F2BE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D" dirty="0"/>
          </a:p>
        </p:txBody>
      </p:sp>
      <p:grpSp>
        <p:nvGrpSpPr>
          <p:cNvPr id="24" name="Group 23">
            <a:extLst>
              <a:ext uri="{FF2B5EF4-FFF2-40B4-BE49-F238E27FC236}">
                <a16:creationId xmlns:a16="http://schemas.microsoft.com/office/drawing/2014/main" id="{82B08998-0BCC-4FF7-94B8-FCA4122B8EA7}"/>
              </a:ext>
            </a:extLst>
          </p:cNvPr>
          <p:cNvGrpSpPr/>
          <p:nvPr userDrawn="1"/>
        </p:nvGrpSpPr>
        <p:grpSpPr>
          <a:xfrm>
            <a:off x="4978174" y="87983"/>
            <a:ext cx="2235653" cy="1138482"/>
            <a:chOff x="4995799" y="-33040"/>
            <a:chExt cx="2235653" cy="1138482"/>
          </a:xfrm>
        </p:grpSpPr>
        <p:pic>
          <p:nvPicPr>
            <p:cNvPr id="10" name="Picture 9">
              <a:extLst>
                <a:ext uri="{FF2B5EF4-FFF2-40B4-BE49-F238E27FC236}">
                  <a16:creationId xmlns:a16="http://schemas.microsoft.com/office/drawing/2014/main" id="{61D886C6-CB29-4AF1-A2EE-DF43E4261F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4555" y="-33040"/>
              <a:ext cx="965646" cy="965646"/>
            </a:xfrm>
            <a:prstGeom prst="rect">
              <a:avLst/>
            </a:prstGeom>
          </p:spPr>
        </p:pic>
        <p:pic>
          <p:nvPicPr>
            <p:cNvPr id="5" name="Picture 4">
              <a:extLst>
                <a:ext uri="{FF2B5EF4-FFF2-40B4-BE49-F238E27FC236}">
                  <a16:creationId xmlns:a16="http://schemas.microsoft.com/office/drawing/2014/main" id="{E4D47E70-A942-44FC-9203-BF1AF5DBDF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9051" y="116631"/>
              <a:ext cx="675536" cy="642546"/>
            </a:xfrm>
            <a:prstGeom prst="rect">
              <a:avLst/>
            </a:prstGeom>
          </p:spPr>
        </p:pic>
        <p:sp>
          <p:nvSpPr>
            <p:cNvPr id="11" name="Subtitle 2">
              <a:extLst>
                <a:ext uri="{FF2B5EF4-FFF2-40B4-BE49-F238E27FC236}">
                  <a16:creationId xmlns:a16="http://schemas.microsoft.com/office/drawing/2014/main" id="{B7C84F59-6E18-4165-9742-C9A4639D2D0E}"/>
                </a:ext>
              </a:extLst>
            </p:cNvPr>
            <p:cNvSpPr txBox="1">
              <a:spLocks/>
            </p:cNvSpPr>
            <p:nvPr userDrawn="1"/>
          </p:nvSpPr>
          <p:spPr>
            <a:xfrm>
              <a:off x="4995799" y="784345"/>
              <a:ext cx="1185894" cy="32109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2BE1A"/>
                  </a:solidFill>
                  <a:latin typeface="Roboto Condensed" panose="02000000000000000000" pitchFamily="2" charset="0"/>
                  <a:ea typeface="Roboto Condensed" panose="02000000000000000000" pitchFamily="2"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700" b="1" dirty="0">
                  <a:solidFill>
                    <a:srgbClr val="0B1728"/>
                  </a:solidFill>
                </a:rPr>
                <a:t>KEMENTERIAN KEUANGAN REPUBLIK INDONESIA</a:t>
              </a:r>
              <a:endParaRPr lang="en-ID" sz="700" b="1" dirty="0">
                <a:solidFill>
                  <a:srgbClr val="0B1728"/>
                </a:solidFill>
              </a:endParaRPr>
            </a:p>
          </p:txBody>
        </p:sp>
        <p:sp>
          <p:nvSpPr>
            <p:cNvPr id="6" name="Subtitle 2">
              <a:extLst>
                <a:ext uri="{FF2B5EF4-FFF2-40B4-BE49-F238E27FC236}">
                  <a16:creationId xmlns:a16="http://schemas.microsoft.com/office/drawing/2014/main" id="{0BDE020F-73E3-4A21-A98A-393375D58122}"/>
                </a:ext>
              </a:extLst>
            </p:cNvPr>
            <p:cNvSpPr txBox="1">
              <a:spLocks/>
            </p:cNvSpPr>
            <p:nvPr userDrawn="1"/>
          </p:nvSpPr>
          <p:spPr>
            <a:xfrm>
              <a:off x="6119009" y="784344"/>
              <a:ext cx="1112443" cy="32109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2BE1A"/>
                  </a:solidFill>
                  <a:latin typeface="Roboto Condensed" panose="02000000000000000000" pitchFamily="2" charset="0"/>
                  <a:ea typeface="Roboto Condensed" panose="02000000000000000000" pitchFamily="2"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700" b="1" dirty="0">
                  <a:solidFill>
                    <a:srgbClr val="0B1728"/>
                  </a:solidFill>
                </a:rPr>
                <a:t>DIREKTORAT JENDERAL BEA DAN CUKAI</a:t>
              </a:r>
              <a:endParaRPr lang="en-ID" sz="700" b="1" dirty="0">
                <a:solidFill>
                  <a:srgbClr val="0B1728"/>
                </a:solidFill>
              </a:endParaRPr>
            </a:p>
          </p:txBody>
        </p:sp>
      </p:grpSp>
      <p:sp>
        <p:nvSpPr>
          <p:cNvPr id="19" name="Rectangle 18">
            <a:extLst>
              <a:ext uri="{FF2B5EF4-FFF2-40B4-BE49-F238E27FC236}">
                <a16:creationId xmlns:a16="http://schemas.microsoft.com/office/drawing/2014/main" id="{6023039D-613A-4E6C-86A9-613E61EAF660}"/>
              </a:ext>
            </a:extLst>
          </p:cNvPr>
          <p:cNvSpPr/>
          <p:nvPr userDrawn="1"/>
        </p:nvSpPr>
        <p:spPr>
          <a:xfrm flipH="1">
            <a:off x="0" y="2332626"/>
            <a:ext cx="102264" cy="2192749"/>
          </a:xfrm>
          <a:prstGeom prst="rect">
            <a:avLst/>
          </a:prstGeom>
          <a:solidFill>
            <a:srgbClr val="0B172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D" dirty="0"/>
          </a:p>
        </p:txBody>
      </p:sp>
      <p:grpSp>
        <p:nvGrpSpPr>
          <p:cNvPr id="47" name="Group 46">
            <a:extLst>
              <a:ext uri="{FF2B5EF4-FFF2-40B4-BE49-F238E27FC236}">
                <a16:creationId xmlns:a16="http://schemas.microsoft.com/office/drawing/2014/main" id="{C35B2D8F-FA4F-474F-A4C0-77BC00BF2563}"/>
              </a:ext>
            </a:extLst>
          </p:cNvPr>
          <p:cNvGrpSpPr/>
          <p:nvPr userDrawn="1"/>
        </p:nvGrpSpPr>
        <p:grpSpPr>
          <a:xfrm>
            <a:off x="736458" y="4909771"/>
            <a:ext cx="10719085" cy="1716639"/>
            <a:chOff x="345416" y="4523570"/>
            <a:chExt cx="7224509" cy="1156990"/>
          </a:xfrm>
        </p:grpSpPr>
        <p:pic>
          <p:nvPicPr>
            <p:cNvPr id="28" name="Picture 27">
              <a:extLst>
                <a:ext uri="{FF2B5EF4-FFF2-40B4-BE49-F238E27FC236}">
                  <a16:creationId xmlns:a16="http://schemas.microsoft.com/office/drawing/2014/main" id="{2DB4A9C6-E079-4F15-9A5C-63E8B1A783A1}"/>
                </a:ext>
              </a:extLst>
            </p:cNvPr>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09710" y="4523570"/>
              <a:ext cx="1734318" cy="1155185"/>
            </a:xfrm>
            <a:prstGeom prst="rect">
              <a:avLst/>
            </a:prstGeom>
          </p:spPr>
        </p:pic>
        <p:pic>
          <p:nvPicPr>
            <p:cNvPr id="40" name="Picture 39">
              <a:extLst>
                <a:ext uri="{FF2B5EF4-FFF2-40B4-BE49-F238E27FC236}">
                  <a16:creationId xmlns:a16="http://schemas.microsoft.com/office/drawing/2014/main" id="{338B5EA7-CF50-4602-9EBD-D97EFD76A086}"/>
                </a:ext>
              </a:extLst>
            </p:cNvPr>
            <p:cNvPicPr>
              <a:picLocks noChangeAspect="1"/>
            </p:cNvPicPr>
            <p:nvPr userDrawn="1"/>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28775" t="1173" r="26659" b="-1173"/>
            <a:stretch/>
          </p:blipFill>
          <p:spPr>
            <a:xfrm rot="16200000">
              <a:off x="2464005" y="4237128"/>
              <a:ext cx="1155183" cy="1728067"/>
            </a:xfrm>
            <a:prstGeom prst="rect">
              <a:avLst/>
            </a:prstGeom>
          </p:spPr>
        </p:pic>
        <p:pic>
          <p:nvPicPr>
            <p:cNvPr id="44" name="Picture 43">
              <a:extLst>
                <a:ext uri="{FF2B5EF4-FFF2-40B4-BE49-F238E27FC236}">
                  <a16:creationId xmlns:a16="http://schemas.microsoft.com/office/drawing/2014/main" id="{B04492E1-0579-4BB7-BF94-9DF336204CD1}"/>
                </a:ext>
              </a:extLst>
            </p:cNvPr>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5416" y="4528514"/>
              <a:ext cx="1728068" cy="1152046"/>
            </a:xfrm>
            <a:prstGeom prst="rect">
              <a:avLst/>
            </a:prstGeom>
          </p:spPr>
        </p:pic>
        <p:pic>
          <p:nvPicPr>
            <p:cNvPr id="46" name="Picture 45">
              <a:extLst>
                <a:ext uri="{FF2B5EF4-FFF2-40B4-BE49-F238E27FC236}">
                  <a16:creationId xmlns:a16="http://schemas.microsoft.com/office/drawing/2014/main" id="{19350409-D149-4839-AAD8-026F2CB2F7C6}"/>
                </a:ext>
              </a:extLst>
            </p:cNvPr>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41857" y="4526670"/>
              <a:ext cx="1728068" cy="1148982"/>
            </a:xfrm>
            <a:prstGeom prst="rect">
              <a:avLst/>
            </a:prstGeom>
          </p:spPr>
        </p:pic>
      </p:grpSp>
      <p:sp>
        <p:nvSpPr>
          <p:cNvPr id="49" name="TextBox 48">
            <a:extLst>
              <a:ext uri="{FF2B5EF4-FFF2-40B4-BE49-F238E27FC236}">
                <a16:creationId xmlns:a16="http://schemas.microsoft.com/office/drawing/2014/main" id="{AEBFF889-FBF6-4060-9A5C-E7FD2867EE1F}"/>
              </a:ext>
            </a:extLst>
          </p:cNvPr>
          <p:cNvSpPr txBox="1"/>
          <p:nvPr userDrawn="1"/>
        </p:nvSpPr>
        <p:spPr>
          <a:xfrm>
            <a:off x="6488588" y="6348949"/>
            <a:ext cx="1942474"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1" dirty="0">
                <a:solidFill>
                  <a:schemeClr val="bg2">
                    <a:lumMod val="25000"/>
                  </a:schemeClr>
                </a:solidFill>
                <a:latin typeface="Roboto Condensed" panose="02000000000000000000" pitchFamily="2" charset="0"/>
                <a:ea typeface="Roboto Condensed" panose="02000000000000000000" pitchFamily="2" charset="0"/>
              </a:rPr>
              <a:t>COMMUNITY PROTECTOR         </a:t>
            </a:r>
            <a:endParaRPr lang="en-ID" sz="1200" b="1" dirty="0">
              <a:solidFill>
                <a:schemeClr val="bg2">
                  <a:lumMod val="25000"/>
                </a:schemeClr>
              </a:solidFill>
              <a:latin typeface="Roboto Condensed" panose="02000000000000000000" pitchFamily="2" charset="0"/>
              <a:ea typeface="Roboto Condensed" panose="02000000000000000000" pitchFamily="2" charset="0"/>
            </a:endParaRPr>
          </a:p>
        </p:txBody>
      </p:sp>
      <p:sp>
        <p:nvSpPr>
          <p:cNvPr id="51" name="TextBox 50">
            <a:extLst>
              <a:ext uri="{FF2B5EF4-FFF2-40B4-BE49-F238E27FC236}">
                <a16:creationId xmlns:a16="http://schemas.microsoft.com/office/drawing/2014/main" id="{0CB87D77-743B-47E5-91F0-00EBA58F28A6}"/>
              </a:ext>
            </a:extLst>
          </p:cNvPr>
          <p:cNvSpPr txBox="1"/>
          <p:nvPr userDrawn="1"/>
        </p:nvSpPr>
        <p:spPr>
          <a:xfrm>
            <a:off x="3786847" y="6352735"/>
            <a:ext cx="1942474"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1" dirty="0">
                <a:solidFill>
                  <a:schemeClr val="bg2">
                    <a:lumMod val="25000"/>
                  </a:schemeClr>
                </a:solidFill>
                <a:latin typeface="Roboto Condensed" panose="02000000000000000000" pitchFamily="2" charset="0"/>
                <a:ea typeface="Roboto Condensed" panose="02000000000000000000" pitchFamily="2" charset="0"/>
              </a:rPr>
              <a:t>INDUSTRIAL ASSISTANCE</a:t>
            </a:r>
            <a:endParaRPr lang="en-ID" sz="1200" b="1" dirty="0">
              <a:solidFill>
                <a:schemeClr val="bg2">
                  <a:lumMod val="25000"/>
                </a:scheme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a16="http://schemas.microsoft.com/office/drawing/2014/main" id="{E856EA8E-8DA8-43CE-85ED-A31C7AFAE814}"/>
              </a:ext>
            </a:extLst>
          </p:cNvPr>
          <p:cNvSpPr txBox="1"/>
          <p:nvPr userDrawn="1"/>
        </p:nvSpPr>
        <p:spPr>
          <a:xfrm>
            <a:off x="9202329" y="6348579"/>
            <a:ext cx="1942474"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1" dirty="0">
                <a:solidFill>
                  <a:schemeClr val="bg2">
                    <a:lumMod val="25000"/>
                  </a:schemeClr>
                </a:solidFill>
                <a:latin typeface="Roboto Condensed" panose="02000000000000000000" pitchFamily="2" charset="0"/>
                <a:ea typeface="Roboto Condensed" panose="02000000000000000000" pitchFamily="2" charset="0"/>
              </a:rPr>
              <a:t>REVENUE COLLECTOR</a:t>
            </a:r>
            <a:endParaRPr lang="en-ID" sz="1200" b="1" dirty="0">
              <a:solidFill>
                <a:schemeClr val="bg2">
                  <a:lumMod val="25000"/>
                </a:scheme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id="{C6611922-8113-4B96-B495-5E0D694E2564}"/>
              </a:ext>
            </a:extLst>
          </p:cNvPr>
          <p:cNvSpPr txBox="1"/>
          <p:nvPr userDrawn="1"/>
        </p:nvSpPr>
        <p:spPr>
          <a:xfrm>
            <a:off x="1047197" y="6345722"/>
            <a:ext cx="1942474"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1" dirty="0">
                <a:solidFill>
                  <a:schemeClr val="bg2">
                    <a:lumMod val="25000"/>
                  </a:schemeClr>
                </a:solidFill>
                <a:latin typeface="Roboto Condensed" panose="02000000000000000000" pitchFamily="2" charset="0"/>
                <a:ea typeface="Roboto Condensed" panose="02000000000000000000" pitchFamily="2" charset="0"/>
              </a:rPr>
              <a:t>TRADE FACILITATOR</a:t>
            </a:r>
            <a:endParaRPr lang="en-ID" sz="1200" b="1" dirty="0">
              <a:solidFill>
                <a:schemeClr val="bg2">
                  <a:lumMod val="2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37754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tline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984A067-B83B-41B2-AF9B-B9B27306BC34}"/>
              </a:ext>
            </a:extLst>
          </p:cNvPr>
          <p:cNvSpPr/>
          <p:nvPr userDrawn="1"/>
        </p:nvSpPr>
        <p:spPr>
          <a:xfrm>
            <a:off x="131634" y="190495"/>
            <a:ext cx="376300" cy="336177"/>
          </a:xfrm>
          <a:prstGeom prst="rect">
            <a:avLst/>
          </a:prstGeom>
          <a:solidFill>
            <a:srgbClr val="F2B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9" name="Picture 8">
            <a:extLst>
              <a:ext uri="{FF2B5EF4-FFF2-40B4-BE49-F238E27FC236}">
                <a16:creationId xmlns:a16="http://schemas.microsoft.com/office/drawing/2014/main" id="{B46D1012-2E8D-4B4D-BA89-AE99476A18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2718" y="13415"/>
            <a:ext cx="1227406" cy="690335"/>
          </a:xfrm>
          <a:prstGeom prst="rect">
            <a:avLst/>
          </a:prstGeom>
        </p:spPr>
      </p:pic>
      <p:sp>
        <p:nvSpPr>
          <p:cNvPr id="13" name="Rectangle 12">
            <a:extLst>
              <a:ext uri="{FF2B5EF4-FFF2-40B4-BE49-F238E27FC236}">
                <a16:creationId xmlns:a16="http://schemas.microsoft.com/office/drawing/2014/main" id="{36A0D25F-3A0E-4E8A-B6DA-F7256355B941}"/>
              </a:ext>
            </a:extLst>
          </p:cNvPr>
          <p:cNvSpPr/>
          <p:nvPr userDrawn="1"/>
        </p:nvSpPr>
        <p:spPr>
          <a:xfrm flipH="1">
            <a:off x="2312894" y="190495"/>
            <a:ext cx="8716919" cy="336177"/>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E481B6B8-B8BF-4E3E-86C1-CAA045B73C4B}"/>
              </a:ext>
            </a:extLst>
          </p:cNvPr>
          <p:cNvSpPr/>
          <p:nvPr userDrawn="1"/>
        </p:nvSpPr>
        <p:spPr>
          <a:xfrm>
            <a:off x="0" y="190495"/>
            <a:ext cx="376300" cy="336177"/>
          </a:xfrm>
          <a:prstGeom prst="rect">
            <a:avLst/>
          </a:prstGeom>
          <a:solidFill>
            <a:srgbClr val="0B1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F65CDEA5-BEFC-4F4F-913A-5DC37FFDA46E}"/>
              </a:ext>
            </a:extLst>
          </p:cNvPr>
          <p:cNvSpPr txBox="1"/>
          <p:nvPr userDrawn="1"/>
        </p:nvSpPr>
        <p:spPr>
          <a:xfrm>
            <a:off x="507934" y="41816"/>
            <a:ext cx="2022912" cy="646331"/>
          </a:xfrm>
          <a:prstGeom prst="rect">
            <a:avLst/>
          </a:prstGeom>
          <a:noFill/>
        </p:spPr>
        <p:txBody>
          <a:bodyPr wrap="square" rtlCol="0">
            <a:spAutoFit/>
          </a:bodyPr>
          <a:lstStyle/>
          <a:p>
            <a:r>
              <a:rPr lang="en-US" sz="3600" b="1" dirty="0">
                <a:solidFill>
                  <a:srgbClr val="0B1728"/>
                </a:solidFill>
                <a:latin typeface="Roboto Condensed" panose="02000000000000000000" pitchFamily="2" charset="0"/>
                <a:ea typeface="Roboto Condensed" panose="02000000000000000000" pitchFamily="2" charset="0"/>
              </a:rPr>
              <a:t>OUTLINE</a:t>
            </a:r>
          </a:p>
        </p:txBody>
      </p:sp>
      <p:sp>
        <p:nvSpPr>
          <p:cNvPr id="19" name="Slide Number Placeholder 4">
            <a:extLst>
              <a:ext uri="{FF2B5EF4-FFF2-40B4-BE49-F238E27FC236}">
                <a16:creationId xmlns:a16="http://schemas.microsoft.com/office/drawing/2014/main" id="{512035FB-F29A-4D72-AE37-81532950B7B3}"/>
              </a:ext>
            </a:extLst>
          </p:cNvPr>
          <p:cNvSpPr>
            <a:spLocks noGrp="1"/>
          </p:cNvSpPr>
          <p:nvPr>
            <p:ph type="sldNum" sz="quarter" idx="12"/>
          </p:nvPr>
        </p:nvSpPr>
        <p:spPr>
          <a:xfrm>
            <a:off x="11609294" y="6493931"/>
            <a:ext cx="582706" cy="364069"/>
          </a:xfrm>
          <a:prstGeom prst="rect">
            <a:avLst/>
          </a:prstGeom>
        </p:spPr>
        <p:txBody>
          <a:bodyPr/>
          <a:lstStyle>
            <a:lvl1pPr algn="ctr">
              <a:defRPr sz="1400" b="1">
                <a:solidFill>
                  <a:schemeClr val="tx1"/>
                </a:solidFill>
                <a:latin typeface="Roboto Condensed" panose="02000000000000000000" pitchFamily="2" charset="0"/>
                <a:ea typeface="Roboto Condensed" panose="02000000000000000000" pitchFamily="2" charset="0"/>
                <a:cs typeface="Lato" panose="020F0502020204030203" pitchFamily="34" charset="0"/>
              </a:defRPr>
            </a:lvl1pPr>
          </a:lstStyle>
          <a:p>
            <a:fld id="{79820BF0-4CA9-436F-87F0-8323D4B621FC}" type="slidenum">
              <a:rPr lang="en-ID" smtClean="0"/>
              <a:pPr/>
              <a:t>‹#›</a:t>
            </a:fld>
            <a:endParaRPr lang="en-ID" sz="1400" dirty="0"/>
          </a:p>
        </p:txBody>
      </p:sp>
      <p:sp>
        <p:nvSpPr>
          <p:cNvPr id="20" name="Rectangle 19">
            <a:extLst>
              <a:ext uri="{FF2B5EF4-FFF2-40B4-BE49-F238E27FC236}">
                <a16:creationId xmlns:a16="http://schemas.microsoft.com/office/drawing/2014/main" id="{522D7EE2-DFAF-4C79-9DAE-C6D722CFD547}"/>
              </a:ext>
            </a:extLst>
          </p:cNvPr>
          <p:cNvSpPr/>
          <p:nvPr userDrawn="1"/>
        </p:nvSpPr>
        <p:spPr>
          <a:xfrm flipH="1">
            <a:off x="2462421" y="6653105"/>
            <a:ext cx="9144000" cy="45719"/>
          </a:xfrm>
          <a:prstGeom prst="rect">
            <a:avLst/>
          </a:prstGeom>
          <a:solidFill>
            <a:srgbClr val="F2BE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D" dirty="0"/>
          </a:p>
        </p:txBody>
      </p:sp>
      <p:sp>
        <p:nvSpPr>
          <p:cNvPr id="21" name="Subtitle 2">
            <a:extLst>
              <a:ext uri="{FF2B5EF4-FFF2-40B4-BE49-F238E27FC236}">
                <a16:creationId xmlns:a16="http://schemas.microsoft.com/office/drawing/2014/main" id="{868DF60A-4821-402C-B9D8-E0B79E3B8DFE}"/>
              </a:ext>
            </a:extLst>
          </p:cNvPr>
          <p:cNvSpPr txBox="1">
            <a:spLocks/>
          </p:cNvSpPr>
          <p:nvPr userDrawn="1"/>
        </p:nvSpPr>
        <p:spPr>
          <a:xfrm>
            <a:off x="0" y="6550175"/>
            <a:ext cx="2585155" cy="29729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2BE1A"/>
                </a:solidFill>
                <a:latin typeface="Roboto Condensed" panose="02000000000000000000" pitchFamily="2" charset="0"/>
                <a:ea typeface="Roboto Condensed" panose="02000000000000000000" pitchFamily="2"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000" b="1" dirty="0">
                <a:solidFill>
                  <a:srgbClr val="0B1728"/>
                </a:solidFill>
              </a:rPr>
              <a:t>DIREKTORAT JENDERAL  BEA DAN CUKAI</a:t>
            </a:r>
            <a:endParaRPr lang="en-ID" sz="1000" b="1" dirty="0">
              <a:solidFill>
                <a:srgbClr val="0B1728"/>
              </a:solidFill>
            </a:endParaRPr>
          </a:p>
        </p:txBody>
      </p:sp>
    </p:spTree>
    <p:extLst>
      <p:ext uri="{BB962C8B-B14F-4D97-AF65-F5344CB8AC3E}">
        <p14:creationId xmlns:p14="http://schemas.microsoft.com/office/powerpoint/2010/main" val="2283540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 cover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4FBDB07-0E7C-48B5-8B30-FB0BD67CD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2718" y="13415"/>
            <a:ext cx="1227406" cy="690335"/>
          </a:xfrm>
          <a:prstGeom prst="rect">
            <a:avLst/>
          </a:prstGeom>
        </p:spPr>
      </p:pic>
      <p:sp>
        <p:nvSpPr>
          <p:cNvPr id="22" name="Slide Number Placeholder 4">
            <a:extLst>
              <a:ext uri="{FF2B5EF4-FFF2-40B4-BE49-F238E27FC236}">
                <a16:creationId xmlns:a16="http://schemas.microsoft.com/office/drawing/2014/main" id="{0EBC7947-B6D2-4ED2-97D6-1223F05330C2}"/>
              </a:ext>
            </a:extLst>
          </p:cNvPr>
          <p:cNvSpPr>
            <a:spLocks noGrp="1"/>
          </p:cNvSpPr>
          <p:nvPr>
            <p:ph type="sldNum" sz="quarter" idx="12"/>
          </p:nvPr>
        </p:nvSpPr>
        <p:spPr>
          <a:xfrm>
            <a:off x="11609294" y="6493931"/>
            <a:ext cx="582706" cy="364069"/>
          </a:xfrm>
          <a:prstGeom prst="rect">
            <a:avLst/>
          </a:prstGeom>
        </p:spPr>
        <p:txBody>
          <a:bodyPr/>
          <a:lstStyle>
            <a:lvl1pPr algn="ctr">
              <a:defRPr sz="1400" b="1">
                <a:solidFill>
                  <a:schemeClr val="tx1"/>
                </a:solidFill>
                <a:latin typeface="Roboto Condensed" panose="02000000000000000000" pitchFamily="2" charset="0"/>
                <a:ea typeface="Roboto Condensed" panose="02000000000000000000" pitchFamily="2" charset="0"/>
                <a:cs typeface="Lato" panose="020F0502020204030203" pitchFamily="34" charset="0"/>
              </a:defRPr>
            </a:lvl1pPr>
          </a:lstStyle>
          <a:p>
            <a:fld id="{79820BF0-4CA9-436F-87F0-8323D4B621FC}" type="slidenum">
              <a:rPr lang="en-ID" smtClean="0"/>
              <a:pPr/>
              <a:t>‹#›</a:t>
            </a:fld>
            <a:endParaRPr lang="en-ID" sz="1400" dirty="0"/>
          </a:p>
        </p:txBody>
      </p:sp>
      <p:sp>
        <p:nvSpPr>
          <p:cNvPr id="23" name="Rectangle 22">
            <a:extLst>
              <a:ext uri="{FF2B5EF4-FFF2-40B4-BE49-F238E27FC236}">
                <a16:creationId xmlns:a16="http://schemas.microsoft.com/office/drawing/2014/main" id="{E5D711B8-2D8E-4425-BE21-E5FA5F16E79D}"/>
              </a:ext>
            </a:extLst>
          </p:cNvPr>
          <p:cNvSpPr/>
          <p:nvPr userDrawn="1"/>
        </p:nvSpPr>
        <p:spPr>
          <a:xfrm flipH="1">
            <a:off x="2462421" y="6653105"/>
            <a:ext cx="9144000" cy="45719"/>
          </a:xfrm>
          <a:prstGeom prst="rect">
            <a:avLst/>
          </a:prstGeom>
          <a:solidFill>
            <a:srgbClr val="F2BE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D" dirty="0"/>
          </a:p>
        </p:txBody>
      </p:sp>
      <p:sp>
        <p:nvSpPr>
          <p:cNvPr id="24" name="Subtitle 2">
            <a:extLst>
              <a:ext uri="{FF2B5EF4-FFF2-40B4-BE49-F238E27FC236}">
                <a16:creationId xmlns:a16="http://schemas.microsoft.com/office/drawing/2014/main" id="{C0787A27-269A-4A44-A552-6155E47C293A}"/>
              </a:ext>
            </a:extLst>
          </p:cNvPr>
          <p:cNvSpPr txBox="1">
            <a:spLocks/>
          </p:cNvSpPr>
          <p:nvPr userDrawn="1"/>
        </p:nvSpPr>
        <p:spPr>
          <a:xfrm>
            <a:off x="0" y="6550175"/>
            <a:ext cx="2585155" cy="29729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2BE1A"/>
                </a:solidFill>
                <a:latin typeface="Roboto Condensed" panose="02000000000000000000" pitchFamily="2" charset="0"/>
                <a:ea typeface="Roboto Condensed" panose="02000000000000000000" pitchFamily="2"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000" b="1" dirty="0">
                <a:solidFill>
                  <a:srgbClr val="0B1728"/>
                </a:solidFill>
              </a:rPr>
              <a:t>DIREKTORAT JENDERAL  BEA DAN CUKAI</a:t>
            </a:r>
            <a:endParaRPr lang="en-ID" sz="1000" b="1" dirty="0">
              <a:solidFill>
                <a:srgbClr val="0B1728"/>
              </a:solidFill>
            </a:endParaRPr>
          </a:p>
        </p:txBody>
      </p:sp>
      <p:pic>
        <p:nvPicPr>
          <p:cNvPr id="26" name="Picture 25">
            <a:extLst>
              <a:ext uri="{FF2B5EF4-FFF2-40B4-BE49-F238E27FC236}">
                <a16:creationId xmlns:a16="http://schemas.microsoft.com/office/drawing/2014/main" id="{8813AA24-CE9D-4AAF-B1BB-817AB7731B3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635"/>
          <a:stretch/>
        </p:blipFill>
        <p:spPr>
          <a:xfrm>
            <a:off x="0" y="146665"/>
            <a:ext cx="3135681" cy="6352045"/>
          </a:xfrm>
          <a:prstGeom prst="rect">
            <a:avLst/>
          </a:prstGeom>
        </p:spPr>
      </p:pic>
      <p:sp>
        <p:nvSpPr>
          <p:cNvPr id="31" name="Rectangle 30">
            <a:extLst>
              <a:ext uri="{FF2B5EF4-FFF2-40B4-BE49-F238E27FC236}">
                <a16:creationId xmlns:a16="http://schemas.microsoft.com/office/drawing/2014/main" id="{9253ABFD-3027-4708-8CD0-DA4104F1B6DC}"/>
              </a:ext>
            </a:extLst>
          </p:cNvPr>
          <p:cNvSpPr/>
          <p:nvPr userDrawn="1"/>
        </p:nvSpPr>
        <p:spPr>
          <a:xfrm flipH="1">
            <a:off x="2705739" y="2524886"/>
            <a:ext cx="9486261" cy="1808924"/>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Text Placeholder 38">
            <a:extLst>
              <a:ext uri="{FF2B5EF4-FFF2-40B4-BE49-F238E27FC236}">
                <a16:creationId xmlns:a16="http://schemas.microsoft.com/office/drawing/2014/main" id="{A91ED034-872D-4459-B151-18A02A001CB2}"/>
              </a:ext>
            </a:extLst>
          </p:cNvPr>
          <p:cNvSpPr>
            <a:spLocks noGrp="1"/>
          </p:cNvSpPr>
          <p:nvPr>
            <p:ph type="body" sz="quarter" idx="13" hasCustomPrompt="1"/>
          </p:nvPr>
        </p:nvSpPr>
        <p:spPr>
          <a:xfrm>
            <a:off x="3036460" y="2925784"/>
            <a:ext cx="612668" cy="1006429"/>
          </a:xfrm>
          <a:noFill/>
        </p:spPr>
        <p:txBody>
          <a:bodyPr wrap="none" rtlCol="0">
            <a:spAutoFit/>
          </a:bodyPr>
          <a:lstStyle>
            <a:lvl1pPr marL="0" indent="0">
              <a:buNone/>
              <a:defRPr lang="en-US" sz="6600" b="1" dirty="0">
                <a:solidFill>
                  <a:srgbClr val="0B1728"/>
                </a:solidFill>
                <a:cs typeface="+mn-cs"/>
              </a:defRPr>
            </a:lvl1pPr>
          </a:lstStyle>
          <a:p>
            <a:pPr marL="0" lvl="0"/>
            <a:r>
              <a:rPr lang="en-US" dirty="0"/>
              <a:t>1</a:t>
            </a:r>
          </a:p>
        </p:txBody>
      </p:sp>
      <p:sp>
        <p:nvSpPr>
          <p:cNvPr id="44" name="Text Placeholder 38">
            <a:extLst>
              <a:ext uri="{FF2B5EF4-FFF2-40B4-BE49-F238E27FC236}">
                <a16:creationId xmlns:a16="http://schemas.microsoft.com/office/drawing/2014/main" id="{3FF05D5B-B567-4759-A621-8C1CC68E14B3}"/>
              </a:ext>
            </a:extLst>
          </p:cNvPr>
          <p:cNvSpPr>
            <a:spLocks noGrp="1"/>
          </p:cNvSpPr>
          <p:nvPr>
            <p:ph type="body" sz="quarter" idx="14" hasCustomPrompt="1"/>
          </p:nvPr>
        </p:nvSpPr>
        <p:spPr>
          <a:xfrm>
            <a:off x="3979849" y="3133532"/>
            <a:ext cx="4506362" cy="590931"/>
          </a:xfrm>
          <a:noFill/>
        </p:spPr>
        <p:txBody>
          <a:bodyPr wrap="none" rtlCol="0">
            <a:spAutoFit/>
          </a:bodyPr>
          <a:lstStyle>
            <a:lvl1pPr marL="0" indent="0">
              <a:buNone/>
              <a:defRPr lang="en-US" sz="3600" b="1" dirty="0">
                <a:solidFill>
                  <a:srgbClr val="0B1728"/>
                </a:solidFill>
                <a:cs typeface="+mn-cs"/>
              </a:defRPr>
            </a:lvl1pPr>
          </a:lstStyle>
          <a:p>
            <a:pPr marL="0" lvl="0"/>
            <a:r>
              <a:rPr lang="en-US" dirty="0"/>
              <a:t>Sub </a:t>
            </a:r>
            <a:r>
              <a:rPr lang="en-US" dirty="0" err="1"/>
              <a:t>Judul</a:t>
            </a:r>
            <a:r>
              <a:rPr lang="en-US" dirty="0"/>
              <a:t> </a:t>
            </a:r>
            <a:r>
              <a:rPr lang="en-US" dirty="0" err="1"/>
              <a:t>Pembahasan</a:t>
            </a:r>
            <a:endParaRPr lang="en-US" dirty="0"/>
          </a:p>
        </p:txBody>
      </p:sp>
    </p:spTree>
    <p:extLst>
      <p:ext uri="{BB962C8B-B14F-4D97-AF65-F5344CB8AC3E}">
        <p14:creationId xmlns:p14="http://schemas.microsoft.com/office/powerpoint/2010/main" val="259093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083C2D-C96D-4259-BCEF-7444B0CC1E2D}" type="datetimeFigureOut">
              <a:rPr lang="en-US" smtClean="0"/>
              <a:t>4/22/2026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3921729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1D02BE1-35FB-4427-902E-281F8D6FF7E7}"/>
              </a:ext>
            </a:extLst>
          </p:cNvPr>
          <p:cNvSpPr>
            <a:spLocks noGrp="1"/>
          </p:cNvSpPr>
          <p:nvPr>
            <p:ph sz="quarter" idx="13"/>
          </p:nvPr>
        </p:nvSpPr>
        <p:spPr>
          <a:xfrm>
            <a:off x="579623" y="1205827"/>
            <a:ext cx="11146211" cy="4893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D2F69AEB-8C85-40A2-8A65-1A321E0AF6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2718" y="13415"/>
            <a:ext cx="1227406" cy="690335"/>
          </a:xfrm>
          <a:prstGeom prst="rect">
            <a:avLst/>
          </a:prstGeom>
        </p:spPr>
      </p:pic>
      <p:sp>
        <p:nvSpPr>
          <p:cNvPr id="20" name="Slide Number Placeholder 4">
            <a:extLst>
              <a:ext uri="{FF2B5EF4-FFF2-40B4-BE49-F238E27FC236}">
                <a16:creationId xmlns:a16="http://schemas.microsoft.com/office/drawing/2014/main" id="{51EDE191-4D0D-4C02-A095-1A571C5789CE}"/>
              </a:ext>
            </a:extLst>
          </p:cNvPr>
          <p:cNvSpPr>
            <a:spLocks noGrp="1"/>
          </p:cNvSpPr>
          <p:nvPr>
            <p:ph type="sldNum" sz="quarter" idx="12"/>
          </p:nvPr>
        </p:nvSpPr>
        <p:spPr>
          <a:xfrm>
            <a:off x="11609294" y="6493931"/>
            <a:ext cx="582706" cy="364069"/>
          </a:xfrm>
          <a:prstGeom prst="rect">
            <a:avLst/>
          </a:prstGeom>
        </p:spPr>
        <p:txBody>
          <a:bodyPr/>
          <a:lstStyle>
            <a:lvl1pPr algn="ctr">
              <a:defRPr sz="1400" b="1">
                <a:solidFill>
                  <a:schemeClr val="tx1"/>
                </a:solidFill>
                <a:latin typeface="Roboto Condensed" panose="02000000000000000000" pitchFamily="2" charset="0"/>
                <a:ea typeface="Roboto Condensed" panose="02000000000000000000" pitchFamily="2" charset="0"/>
                <a:cs typeface="Lato" panose="020F0502020204030203" pitchFamily="34" charset="0"/>
              </a:defRPr>
            </a:lvl1pPr>
          </a:lstStyle>
          <a:p>
            <a:fld id="{79820BF0-4CA9-436F-87F0-8323D4B621FC}" type="slidenum">
              <a:rPr lang="en-ID" smtClean="0"/>
              <a:pPr/>
              <a:t>‹#›</a:t>
            </a:fld>
            <a:endParaRPr lang="en-ID" sz="1400" dirty="0"/>
          </a:p>
        </p:txBody>
      </p:sp>
      <p:sp>
        <p:nvSpPr>
          <p:cNvPr id="21" name="Rectangle 20">
            <a:extLst>
              <a:ext uri="{FF2B5EF4-FFF2-40B4-BE49-F238E27FC236}">
                <a16:creationId xmlns:a16="http://schemas.microsoft.com/office/drawing/2014/main" id="{53FC316A-C5A2-4217-8626-9C86BDF8AAB9}"/>
              </a:ext>
            </a:extLst>
          </p:cNvPr>
          <p:cNvSpPr/>
          <p:nvPr userDrawn="1"/>
        </p:nvSpPr>
        <p:spPr>
          <a:xfrm flipH="1">
            <a:off x="2462421" y="6653105"/>
            <a:ext cx="9144000" cy="45719"/>
          </a:xfrm>
          <a:prstGeom prst="rect">
            <a:avLst/>
          </a:prstGeom>
          <a:solidFill>
            <a:srgbClr val="F2BE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D" dirty="0"/>
          </a:p>
        </p:txBody>
      </p:sp>
      <p:sp>
        <p:nvSpPr>
          <p:cNvPr id="22" name="Subtitle 2">
            <a:extLst>
              <a:ext uri="{FF2B5EF4-FFF2-40B4-BE49-F238E27FC236}">
                <a16:creationId xmlns:a16="http://schemas.microsoft.com/office/drawing/2014/main" id="{60D03E87-A92C-4141-B68F-D0BA29C5DCAB}"/>
              </a:ext>
            </a:extLst>
          </p:cNvPr>
          <p:cNvSpPr txBox="1">
            <a:spLocks/>
          </p:cNvSpPr>
          <p:nvPr userDrawn="1"/>
        </p:nvSpPr>
        <p:spPr>
          <a:xfrm>
            <a:off x="0" y="6550175"/>
            <a:ext cx="2585155" cy="29729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2BE1A"/>
                </a:solidFill>
                <a:latin typeface="Roboto Condensed" panose="02000000000000000000" pitchFamily="2" charset="0"/>
                <a:ea typeface="Roboto Condensed" panose="02000000000000000000" pitchFamily="2"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000" b="1" dirty="0">
                <a:solidFill>
                  <a:srgbClr val="0B1728"/>
                </a:solidFill>
              </a:rPr>
              <a:t>DIREKTORAT JENDERAL  BEA DAN CUKAI</a:t>
            </a:r>
            <a:endParaRPr lang="en-ID" sz="1000" b="1" dirty="0">
              <a:solidFill>
                <a:srgbClr val="0B1728"/>
              </a:solidFill>
            </a:endParaRPr>
          </a:p>
        </p:txBody>
      </p:sp>
      <p:sp>
        <p:nvSpPr>
          <p:cNvPr id="8" name="Rectangle 7">
            <a:extLst>
              <a:ext uri="{FF2B5EF4-FFF2-40B4-BE49-F238E27FC236}">
                <a16:creationId xmlns:a16="http://schemas.microsoft.com/office/drawing/2014/main" id="{A1C5E48A-E09F-4097-82B5-6DBD15369489}"/>
              </a:ext>
            </a:extLst>
          </p:cNvPr>
          <p:cNvSpPr/>
          <p:nvPr userDrawn="1"/>
        </p:nvSpPr>
        <p:spPr>
          <a:xfrm>
            <a:off x="131634" y="190495"/>
            <a:ext cx="376300" cy="336177"/>
          </a:xfrm>
          <a:prstGeom prst="rect">
            <a:avLst/>
          </a:prstGeom>
          <a:solidFill>
            <a:srgbClr val="F2B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17">
            <a:extLst>
              <a:ext uri="{FF2B5EF4-FFF2-40B4-BE49-F238E27FC236}">
                <a16:creationId xmlns:a16="http://schemas.microsoft.com/office/drawing/2014/main" id="{D1CBBB75-1BE0-4B4E-B8DC-E5164B7D5CAD}"/>
              </a:ext>
            </a:extLst>
          </p:cNvPr>
          <p:cNvSpPr/>
          <p:nvPr userDrawn="1"/>
        </p:nvSpPr>
        <p:spPr>
          <a:xfrm>
            <a:off x="0" y="190495"/>
            <a:ext cx="376300" cy="336177"/>
          </a:xfrm>
          <a:prstGeom prst="rect">
            <a:avLst/>
          </a:prstGeom>
          <a:solidFill>
            <a:srgbClr val="0B1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Text Placeholder 38">
            <a:extLst>
              <a:ext uri="{FF2B5EF4-FFF2-40B4-BE49-F238E27FC236}">
                <a16:creationId xmlns:a16="http://schemas.microsoft.com/office/drawing/2014/main" id="{8FCB0F85-6488-465E-8E1E-549986527F66}"/>
              </a:ext>
            </a:extLst>
          </p:cNvPr>
          <p:cNvSpPr>
            <a:spLocks noGrp="1"/>
          </p:cNvSpPr>
          <p:nvPr>
            <p:ph type="body" sz="quarter" idx="14" hasCustomPrompt="1"/>
          </p:nvPr>
        </p:nvSpPr>
        <p:spPr>
          <a:xfrm>
            <a:off x="639568" y="112819"/>
            <a:ext cx="4506362" cy="590931"/>
          </a:xfrm>
          <a:noFill/>
        </p:spPr>
        <p:txBody>
          <a:bodyPr wrap="none" rtlCol="0">
            <a:spAutoFit/>
          </a:bodyPr>
          <a:lstStyle>
            <a:lvl1pPr marL="0" indent="0">
              <a:buNone/>
              <a:defRPr lang="en-US" sz="3600" b="1" dirty="0">
                <a:solidFill>
                  <a:srgbClr val="0B1728"/>
                </a:solidFill>
                <a:cs typeface="+mn-cs"/>
              </a:defRPr>
            </a:lvl1pPr>
          </a:lstStyle>
          <a:p>
            <a:pPr marL="0" lvl="0"/>
            <a:r>
              <a:rPr lang="en-US" dirty="0"/>
              <a:t>Sub </a:t>
            </a:r>
            <a:r>
              <a:rPr lang="en-US" dirty="0" err="1"/>
              <a:t>Judul</a:t>
            </a:r>
            <a:r>
              <a:rPr lang="en-US" dirty="0"/>
              <a:t> </a:t>
            </a:r>
            <a:r>
              <a:rPr lang="en-US" dirty="0" err="1"/>
              <a:t>Pembahasan</a:t>
            </a:r>
            <a:endParaRPr lang="en-US" dirty="0"/>
          </a:p>
        </p:txBody>
      </p:sp>
    </p:spTree>
    <p:extLst>
      <p:ext uri="{BB962C8B-B14F-4D97-AF65-F5344CB8AC3E}">
        <p14:creationId xmlns:p14="http://schemas.microsoft.com/office/powerpoint/2010/main" val="1734349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Google Shape;1335;p57">
            <a:extLst>
              <a:ext uri="{FF2B5EF4-FFF2-40B4-BE49-F238E27FC236}">
                <a16:creationId xmlns:a16="http://schemas.microsoft.com/office/drawing/2014/main" id="{633B10CD-7881-47BE-BAB1-C9D331B9DA06}"/>
              </a:ext>
            </a:extLst>
          </p:cNvPr>
          <p:cNvSpPr txBox="1">
            <a:spLocks/>
          </p:cNvSpPr>
          <p:nvPr userDrawn="1"/>
        </p:nvSpPr>
        <p:spPr>
          <a:xfrm>
            <a:off x="3309000" y="2959800"/>
            <a:ext cx="5574000" cy="9384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algn="ctr">
              <a:spcBef>
                <a:spcPts val="0"/>
              </a:spcBef>
            </a:pPr>
            <a:r>
              <a:rPr lang="en-ID" sz="6000" b="1" dirty="0">
                <a:solidFill>
                  <a:srgbClr val="0B1728"/>
                </a:solidFill>
                <a:latin typeface="Roboto Condensed" panose="02000000000000000000" pitchFamily="2" charset="0"/>
                <a:ea typeface="Roboto Condensed" panose="02000000000000000000" pitchFamily="2" charset="0"/>
              </a:rPr>
              <a:t>TERIMA </a:t>
            </a:r>
            <a:r>
              <a:rPr lang="en-ID" sz="6000" b="1" dirty="0">
                <a:solidFill>
                  <a:srgbClr val="F2BE1A"/>
                </a:solidFill>
                <a:latin typeface="Roboto Condensed" panose="02000000000000000000" pitchFamily="2" charset="0"/>
                <a:ea typeface="Roboto Condensed" panose="02000000000000000000" pitchFamily="2" charset="0"/>
              </a:rPr>
              <a:t>KASIH</a:t>
            </a:r>
          </a:p>
        </p:txBody>
      </p:sp>
      <p:grpSp>
        <p:nvGrpSpPr>
          <p:cNvPr id="7" name="Group 6">
            <a:extLst>
              <a:ext uri="{FF2B5EF4-FFF2-40B4-BE49-F238E27FC236}">
                <a16:creationId xmlns:a16="http://schemas.microsoft.com/office/drawing/2014/main" id="{B266ADB0-D797-468E-B839-2849EF069BF0}"/>
              </a:ext>
            </a:extLst>
          </p:cNvPr>
          <p:cNvGrpSpPr/>
          <p:nvPr userDrawn="1"/>
        </p:nvGrpSpPr>
        <p:grpSpPr>
          <a:xfrm>
            <a:off x="3387955" y="6257379"/>
            <a:ext cx="5416091" cy="434793"/>
            <a:chOff x="3206587" y="6257379"/>
            <a:chExt cx="5416091" cy="434793"/>
          </a:xfrm>
        </p:grpSpPr>
        <p:sp>
          <p:nvSpPr>
            <p:cNvPr id="13" name="Google Shape;1334;p57">
              <a:extLst>
                <a:ext uri="{FF2B5EF4-FFF2-40B4-BE49-F238E27FC236}">
                  <a16:creationId xmlns:a16="http://schemas.microsoft.com/office/drawing/2014/main" id="{A3658C34-7FB6-42E3-B89E-57D277E39484}"/>
                </a:ext>
              </a:extLst>
            </p:cNvPr>
            <p:cNvSpPr txBox="1">
              <a:spLocks/>
            </p:cNvSpPr>
            <p:nvPr userDrawn="1"/>
          </p:nvSpPr>
          <p:spPr>
            <a:xfrm>
              <a:off x="5982378" y="6257379"/>
              <a:ext cx="2640300" cy="43479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dk1"/>
                </a:buClr>
                <a:buSzPts val="1100"/>
                <a:buFont typeface="Arial"/>
                <a:buNone/>
              </a:pPr>
              <a:r>
                <a:rPr lang="en-US" sz="1400" b="1" dirty="0">
                  <a:solidFill>
                    <a:srgbClr val="A6A6A6"/>
                  </a:solidFill>
                  <a:latin typeface="Roboto" panose="02000000000000000000" pitchFamily="2" charset="0"/>
                  <a:ea typeface="Roboto" panose="02000000000000000000" pitchFamily="2" charset="0"/>
                  <a:cs typeface="Roboto Black" panose="02000000000000000000" pitchFamily="2" charset="0"/>
                </a:rPr>
                <a:t>4890308 </a:t>
              </a:r>
              <a:r>
                <a:rPr lang="en-US" sz="1400" b="1" dirty="0" err="1">
                  <a:solidFill>
                    <a:srgbClr val="A6A6A6"/>
                  </a:solidFill>
                  <a:latin typeface="Roboto" panose="02000000000000000000" pitchFamily="2" charset="0"/>
                  <a:ea typeface="Roboto" panose="02000000000000000000" pitchFamily="2" charset="0"/>
                  <a:cs typeface="Roboto Black" panose="02000000000000000000" pitchFamily="2" charset="0"/>
                </a:rPr>
                <a:t>ext</a:t>
              </a:r>
              <a:r>
                <a:rPr lang="en-US" sz="1400" b="1" dirty="0">
                  <a:solidFill>
                    <a:srgbClr val="A6A6A6"/>
                  </a:solidFill>
                  <a:latin typeface="Roboto" panose="02000000000000000000" pitchFamily="2" charset="0"/>
                  <a:ea typeface="Roboto" panose="02000000000000000000" pitchFamily="2" charset="0"/>
                  <a:cs typeface="Roboto Black" panose="02000000000000000000" pitchFamily="2" charset="0"/>
                </a:rPr>
                <a:t> 769/3002 </a:t>
              </a:r>
            </a:p>
          </p:txBody>
        </p:sp>
        <p:grpSp>
          <p:nvGrpSpPr>
            <p:cNvPr id="18" name="Google Shape;7083;p68">
              <a:extLst>
                <a:ext uri="{FF2B5EF4-FFF2-40B4-BE49-F238E27FC236}">
                  <a16:creationId xmlns:a16="http://schemas.microsoft.com/office/drawing/2014/main" id="{201AAD20-7FDB-4E5D-B19E-F31126D0918F}"/>
                </a:ext>
              </a:extLst>
            </p:cNvPr>
            <p:cNvGrpSpPr/>
            <p:nvPr userDrawn="1"/>
          </p:nvGrpSpPr>
          <p:grpSpPr>
            <a:xfrm>
              <a:off x="5981215" y="6319977"/>
              <a:ext cx="309626" cy="309599"/>
              <a:chOff x="-31523625" y="1939525"/>
              <a:chExt cx="291450" cy="291425"/>
            </a:xfrm>
            <a:solidFill>
              <a:srgbClr val="374957"/>
            </a:solidFill>
          </p:grpSpPr>
          <p:sp>
            <p:nvSpPr>
              <p:cNvPr id="19" name="Google Shape;7084;p68">
                <a:extLst>
                  <a:ext uri="{FF2B5EF4-FFF2-40B4-BE49-F238E27FC236}">
                    <a16:creationId xmlns:a16="http://schemas.microsoft.com/office/drawing/2014/main" id="{BB780E11-2333-424F-B266-0E1EB79B017F}"/>
                  </a:ext>
                </a:extLst>
              </p:cNvPr>
              <p:cNvSpPr/>
              <p:nvPr/>
            </p:nvSpPr>
            <p:spPr>
              <a:xfrm>
                <a:off x="-31523625" y="1939525"/>
                <a:ext cx="291450" cy="291425"/>
              </a:xfrm>
              <a:custGeom>
                <a:avLst/>
                <a:gdLst/>
                <a:ahLst/>
                <a:cxnLst/>
                <a:rect l="l" t="t" r="r" b="b"/>
                <a:pathLst>
                  <a:path w="11658" h="11657" extrusionOk="0">
                    <a:moveTo>
                      <a:pt x="2269" y="756"/>
                    </a:moveTo>
                    <a:cubicBezTo>
                      <a:pt x="2899" y="756"/>
                      <a:pt x="3372" y="1260"/>
                      <a:pt x="3372" y="1859"/>
                    </a:cubicBezTo>
                    <a:cubicBezTo>
                      <a:pt x="3372" y="2363"/>
                      <a:pt x="3057" y="2615"/>
                      <a:pt x="2805" y="2867"/>
                    </a:cubicBezTo>
                    <a:cubicBezTo>
                      <a:pt x="2710" y="2962"/>
                      <a:pt x="2679" y="3025"/>
                      <a:pt x="2679" y="3119"/>
                    </a:cubicBezTo>
                    <a:lnTo>
                      <a:pt x="2679" y="7246"/>
                    </a:lnTo>
                    <a:cubicBezTo>
                      <a:pt x="2679" y="7341"/>
                      <a:pt x="2710" y="7435"/>
                      <a:pt x="2805" y="7498"/>
                    </a:cubicBezTo>
                    <a:cubicBezTo>
                      <a:pt x="3057" y="7750"/>
                      <a:pt x="3372" y="8002"/>
                      <a:pt x="3372" y="8506"/>
                    </a:cubicBezTo>
                    <a:cubicBezTo>
                      <a:pt x="3372" y="9137"/>
                      <a:pt x="2868" y="9609"/>
                      <a:pt x="2269" y="9609"/>
                    </a:cubicBezTo>
                    <a:lnTo>
                      <a:pt x="1765" y="9609"/>
                    </a:lnTo>
                    <a:cubicBezTo>
                      <a:pt x="1167" y="9609"/>
                      <a:pt x="663" y="9137"/>
                      <a:pt x="663" y="8506"/>
                    </a:cubicBezTo>
                    <a:cubicBezTo>
                      <a:pt x="663" y="8002"/>
                      <a:pt x="978" y="7750"/>
                      <a:pt x="1261" y="7498"/>
                    </a:cubicBezTo>
                    <a:cubicBezTo>
                      <a:pt x="1324" y="7404"/>
                      <a:pt x="1356" y="7341"/>
                      <a:pt x="1356" y="7246"/>
                    </a:cubicBezTo>
                    <a:lnTo>
                      <a:pt x="1356" y="3119"/>
                    </a:lnTo>
                    <a:cubicBezTo>
                      <a:pt x="1356" y="3025"/>
                      <a:pt x="1324" y="2930"/>
                      <a:pt x="1261" y="2867"/>
                    </a:cubicBezTo>
                    <a:cubicBezTo>
                      <a:pt x="978" y="2615"/>
                      <a:pt x="663" y="2363"/>
                      <a:pt x="663" y="1859"/>
                    </a:cubicBezTo>
                    <a:cubicBezTo>
                      <a:pt x="663" y="1229"/>
                      <a:pt x="1167" y="756"/>
                      <a:pt x="1765" y="756"/>
                    </a:cubicBezTo>
                    <a:close/>
                    <a:moveTo>
                      <a:pt x="10650" y="2048"/>
                    </a:moveTo>
                    <a:cubicBezTo>
                      <a:pt x="10870" y="2048"/>
                      <a:pt x="11028" y="2205"/>
                      <a:pt x="11028" y="2395"/>
                    </a:cubicBezTo>
                    <a:lnTo>
                      <a:pt x="11028" y="9294"/>
                    </a:lnTo>
                    <a:lnTo>
                      <a:pt x="10965" y="9294"/>
                    </a:lnTo>
                    <a:cubicBezTo>
                      <a:pt x="10965" y="9483"/>
                      <a:pt x="10807" y="9641"/>
                      <a:pt x="10618" y="9641"/>
                    </a:cubicBezTo>
                    <a:lnTo>
                      <a:pt x="3687" y="9641"/>
                    </a:lnTo>
                    <a:cubicBezTo>
                      <a:pt x="3939" y="9326"/>
                      <a:pt x="4097" y="8948"/>
                      <a:pt x="4097" y="8538"/>
                    </a:cubicBezTo>
                    <a:cubicBezTo>
                      <a:pt x="4097" y="8065"/>
                      <a:pt x="3876" y="7593"/>
                      <a:pt x="3561" y="7278"/>
                    </a:cubicBezTo>
                    <a:lnTo>
                      <a:pt x="3404" y="7120"/>
                    </a:lnTo>
                    <a:lnTo>
                      <a:pt x="3404" y="3245"/>
                    </a:lnTo>
                    <a:cubicBezTo>
                      <a:pt x="3624" y="3025"/>
                      <a:pt x="4002" y="2710"/>
                      <a:pt x="4097" y="2048"/>
                    </a:cubicBezTo>
                    <a:close/>
                    <a:moveTo>
                      <a:pt x="4758" y="10334"/>
                    </a:moveTo>
                    <a:lnTo>
                      <a:pt x="4758" y="10649"/>
                    </a:lnTo>
                    <a:cubicBezTo>
                      <a:pt x="4758" y="10838"/>
                      <a:pt x="4601" y="10995"/>
                      <a:pt x="4412" y="10995"/>
                    </a:cubicBezTo>
                    <a:lnTo>
                      <a:pt x="2710" y="10995"/>
                    </a:lnTo>
                    <a:cubicBezTo>
                      <a:pt x="2521" y="10995"/>
                      <a:pt x="2364" y="10838"/>
                      <a:pt x="2364" y="10649"/>
                    </a:cubicBezTo>
                    <a:lnTo>
                      <a:pt x="2364" y="10334"/>
                    </a:lnTo>
                    <a:close/>
                    <a:moveTo>
                      <a:pt x="1797" y="0"/>
                    </a:moveTo>
                    <a:cubicBezTo>
                      <a:pt x="820" y="0"/>
                      <a:pt x="1" y="788"/>
                      <a:pt x="1" y="1827"/>
                    </a:cubicBezTo>
                    <a:cubicBezTo>
                      <a:pt x="1" y="2300"/>
                      <a:pt x="190" y="2773"/>
                      <a:pt x="505" y="3088"/>
                    </a:cubicBezTo>
                    <a:lnTo>
                      <a:pt x="663" y="3245"/>
                    </a:lnTo>
                    <a:lnTo>
                      <a:pt x="663" y="7089"/>
                    </a:lnTo>
                    <a:cubicBezTo>
                      <a:pt x="474" y="7278"/>
                      <a:pt x="1" y="7719"/>
                      <a:pt x="1" y="8506"/>
                    </a:cubicBezTo>
                    <a:cubicBezTo>
                      <a:pt x="1" y="9452"/>
                      <a:pt x="694" y="10208"/>
                      <a:pt x="1639" y="10271"/>
                    </a:cubicBezTo>
                    <a:lnTo>
                      <a:pt x="1734" y="10271"/>
                    </a:lnTo>
                    <a:lnTo>
                      <a:pt x="1734" y="10649"/>
                    </a:lnTo>
                    <a:cubicBezTo>
                      <a:pt x="1734" y="11184"/>
                      <a:pt x="2206" y="11657"/>
                      <a:pt x="2742" y="11657"/>
                    </a:cubicBezTo>
                    <a:lnTo>
                      <a:pt x="4443" y="11657"/>
                    </a:lnTo>
                    <a:cubicBezTo>
                      <a:pt x="5010" y="11657"/>
                      <a:pt x="5451" y="11184"/>
                      <a:pt x="5451" y="10649"/>
                    </a:cubicBezTo>
                    <a:lnTo>
                      <a:pt x="5451" y="10334"/>
                    </a:lnTo>
                    <a:lnTo>
                      <a:pt x="10618" y="10334"/>
                    </a:lnTo>
                    <a:cubicBezTo>
                      <a:pt x="11185" y="10334"/>
                      <a:pt x="11658" y="9861"/>
                      <a:pt x="11658" y="9294"/>
                    </a:cubicBezTo>
                    <a:lnTo>
                      <a:pt x="11658" y="2395"/>
                    </a:lnTo>
                    <a:cubicBezTo>
                      <a:pt x="11658" y="1827"/>
                      <a:pt x="11185" y="1386"/>
                      <a:pt x="10618" y="1386"/>
                    </a:cubicBezTo>
                    <a:lnTo>
                      <a:pt x="4034" y="1386"/>
                    </a:lnTo>
                    <a:cubicBezTo>
                      <a:pt x="3845" y="599"/>
                      <a:pt x="3151" y="0"/>
                      <a:pt x="2301"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0" name="Google Shape;7085;p68">
                <a:extLst>
                  <a:ext uri="{FF2B5EF4-FFF2-40B4-BE49-F238E27FC236}">
                    <a16:creationId xmlns:a16="http://schemas.microsoft.com/office/drawing/2014/main" id="{0929AD34-EF04-47D1-BED0-AAF5E825E7D4}"/>
                  </a:ext>
                </a:extLst>
              </p:cNvPr>
              <p:cNvSpPr/>
              <p:nvPr/>
            </p:nvSpPr>
            <p:spPr>
              <a:xfrm>
                <a:off x="-31404675" y="2007250"/>
                <a:ext cx="138625" cy="52800"/>
              </a:xfrm>
              <a:custGeom>
                <a:avLst/>
                <a:gdLst/>
                <a:ahLst/>
                <a:cxnLst/>
                <a:rect l="l" t="t" r="r" b="b"/>
                <a:pathLst>
                  <a:path w="5545" h="2112" extrusionOk="0">
                    <a:moveTo>
                      <a:pt x="4852" y="725"/>
                    </a:moveTo>
                    <a:lnTo>
                      <a:pt x="4852" y="1418"/>
                    </a:lnTo>
                    <a:lnTo>
                      <a:pt x="693" y="1418"/>
                    </a:lnTo>
                    <a:lnTo>
                      <a:pt x="693" y="725"/>
                    </a:lnTo>
                    <a:close/>
                    <a:moveTo>
                      <a:pt x="347" y="1"/>
                    </a:moveTo>
                    <a:cubicBezTo>
                      <a:pt x="158" y="1"/>
                      <a:pt x="0" y="158"/>
                      <a:pt x="0" y="379"/>
                    </a:cubicBezTo>
                    <a:lnTo>
                      <a:pt x="0" y="1733"/>
                    </a:lnTo>
                    <a:cubicBezTo>
                      <a:pt x="0" y="1954"/>
                      <a:pt x="158" y="2111"/>
                      <a:pt x="347" y="2111"/>
                    </a:cubicBezTo>
                    <a:lnTo>
                      <a:pt x="5199" y="2111"/>
                    </a:lnTo>
                    <a:cubicBezTo>
                      <a:pt x="5388" y="2111"/>
                      <a:pt x="5545" y="1954"/>
                      <a:pt x="5545" y="1733"/>
                    </a:cubicBezTo>
                    <a:lnTo>
                      <a:pt x="5545" y="379"/>
                    </a:lnTo>
                    <a:cubicBezTo>
                      <a:pt x="5514" y="158"/>
                      <a:pt x="5356" y="1"/>
                      <a:pt x="5199"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1" name="Google Shape;7086;p68">
                <a:extLst>
                  <a:ext uri="{FF2B5EF4-FFF2-40B4-BE49-F238E27FC236}">
                    <a16:creationId xmlns:a16="http://schemas.microsoft.com/office/drawing/2014/main" id="{0020B8D9-5FDF-4F4E-B98D-689C5C3C0E89}"/>
                  </a:ext>
                </a:extLst>
              </p:cNvPr>
              <p:cNvSpPr/>
              <p:nvPr/>
            </p:nvSpPr>
            <p:spPr>
              <a:xfrm>
                <a:off x="-31404675" y="2077350"/>
                <a:ext cx="34675" cy="18150"/>
              </a:xfrm>
              <a:custGeom>
                <a:avLst/>
                <a:gdLst/>
                <a:ahLst/>
                <a:cxnLst/>
                <a:rect l="l" t="t" r="r" b="b"/>
                <a:pathLst>
                  <a:path w="1387" h="726" extrusionOk="0">
                    <a:moveTo>
                      <a:pt x="347" y="0"/>
                    </a:moveTo>
                    <a:cubicBezTo>
                      <a:pt x="158" y="0"/>
                      <a:pt x="0" y="158"/>
                      <a:pt x="0" y="347"/>
                    </a:cubicBezTo>
                    <a:cubicBezTo>
                      <a:pt x="0" y="568"/>
                      <a:pt x="158" y="725"/>
                      <a:pt x="347" y="725"/>
                    </a:cubicBezTo>
                    <a:lnTo>
                      <a:pt x="1008" y="725"/>
                    </a:lnTo>
                    <a:cubicBezTo>
                      <a:pt x="1229" y="725"/>
                      <a:pt x="1386" y="568"/>
                      <a:pt x="1386" y="347"/>
                    </a:cubicBezTo>
                    <a:cubicBezTo>
                      <a:pt x="1386" y="158"/>
                      <a:pt x="1229" y="0"/>
                      <a:pt x="1008"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2" name="Google Shape;7087;p68">
                <a:extLst>
                  <a:ext uri="{FF2B5EF4-FFF2-40B4-BE49-F238E27FC236}">
                    <a16:creationId xmlns:a16="http://schemas.microsoft.com/office/drawing/2014/main" id="{570F5239-C0AB-4E96-AB40-4F046AEA3404}"/>
                  </a:ext>
                </a:extLst>
              </p:cNvPr>
              <p:cNvSpPr/>
              <p:nvPr/>
            </p:nvSpPr>
            <p:spPr>
              <a:xfrm>
                <a:off x="-31353475" y="2077350"/>
                <a:ext cx="35450" cy="18150"/>
              </a:xfrm>
              <a:custGeom>
                <a:avLst/>
                <a:gdLst/>
                <a:ahLst/>
                <a:cxnLst/>
                <a:rect l="l" t="t" r="r" b="b"/>
                <a:pathLst>
                  <a:path w="1418" h="726" extrusionOk="0">
                    <a:moveTo>
                      <a:pt x="347" y="0"/>
                    </a:moveTo>
                    <a:cubicBezTo>
                      <a:pt x="158" y="0"/>
                      <a:pt x="0" y="158"/>
                      <a:pt x="0" y="347"/>
                    </a:cubicBezTo>
                    <a:cubicBezTo>
                      <a:pt x="0" y="568"/>
                      <a:pt x="158" y="725"/>
                      <a:pt x="347" y="725"/>
                    </a:cubicBezTo>
                    <a:lnTo>
                      <a:pt x="1071" y="725"/>
                    </a:lnTo>
                    <a:cubicBezTo>
                      <a:pt x="1260" y="725"/>
                      <a:pt x="1418" y="568"/>
                      <a:pt x="1418" y="347"/>
                    </a:cubicBezTo>
                    <a:cubicBezTo>
                      <a:pt x="1418" y="158"/>
                      <a:pt x="1260" y="0"/>
                      <a:pt x="1071"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3" name="Google Shape;7088;p68">
                <a:extLst>
                  <a:ext uri="{FF2B5EF4-FFF2-40B4-BE49-F238E27FC236}">
                    <a16:creationId xmlns:a16="http://schemas.microsoft.com/office/drawing/2014/main" id="{7CA9A8AE-885E-498E-AA29-AE2CE7918DA3}"/>
                  </a:ext>
                </a:extLst>
              </p:cNvPr>
              <p:cNvSpPr/>
              <p:nvPr/>
            </p:nvSpPr>
            <p:spPr>
              <a:xfrm>
                <a:off x="-31301500" y="2077350"/>
                <a:ext cx="35450" cy="18150"/>
              </a:xfrm>
              <a:custGeom>
                <a:avLst/>
                <a:gdLst/>
                <a:ahLst/>
                <a:cxnLst/>
                <a:rect l="l" t="t" r="r" b="b"/>
                <a:pathLst>
                  <a:path w="1418" h="726" extrusionOk="0">
                    <a:moveTo>
                      <a:pt x="347" y="0"/>
                    </a:moveTo>
                    <a:cubicBezTo>
                      <a:pt x="158" y="0"/>
                      <a:pt x="0" y="158"/>
                      <a:pt x="0" y="347"/>
                    </a:cubicBezTo>
                    <a:cubicBezTo>
                      <a:pt x="0" y="568"/>
                      <a:pt x="158" y="725"/>
                      <a:pt x="347" y="725"/>
                    </a:cubicBezTo>
                    <a:lnTo>
                      <a:pt x="1072" y="725"/>
                    </a:lnTo>
                    <a:cubicBezTo>
                      <a:pt x="1261" y="725"/>
                      <a:pt x="1418" y="568"/>
                      <a:pt x="1418" y="347"/>
                    </a:cubicBezTo>
                    <a:cubicBezTo>
                      <a:pt x="1387" y="158"/>
                      <a:pt x="1229" y="0"/>
                      <a:pt x="1072"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4" name="Google Shape;7089;p68">
                <a:extLst>
                  <a:ext uri="{FF2B5EF4-FFF2-40B4-BE49-F238E27FC236}">
                    <a16:creationId xmlns:a16="http://schemas.microsoft.com/office/drawing/2014/main" id="{7F494CF1-8E79-4602-80D8-32DE34AE6ED3}"/>
                  </a:ext>
                </a:extLst>
              </p:cNvPr>
              <p:cNvSpPr/>
              <p:nvPr/>
            </p:nvSpPr>
            <p:spPr>
              <a:xfrm>
                <a:off x="-31404675" y="2112000"/>
                <a:ext cx="34675" cy="17350"/>
              </a:xfrm>
              <a:custGeom>
                <a:avLst/>
                <a:gdLst/>
                <a:ahLst/>
                <a:cxnLst/>
                <a:rect l="l" t="t" r="r" b="b"/>
                <a:pathLst>
                  <a:path w="1387" h="694" extrusionOk="0">
                    <a:moveTo>
                      <a:pt x="347" y="1"/>
                    </a:moveTo>
                    <a:cubicBezTo>
                      <a:pt x="158" y="1"/>
                      <a:pt x="0" y="158"/>
                      <a:pt x="0" y="347"/>
                    </a:cubicBezTo>
                    <a:cubicBezTo>
                      <a:pt x="0" y="536"/>
                      <a:pt x="158" y="694"/>
                      <a:pt x="347" y="694"/>
                    </a:cubicBezTo>
                    <a:lnTo>
                      <a:pt x="1008" y="694"/>
                    </a:lnTo>
                    <a:cubicBezTo>
                      <a:pt x="1229" y="694"/>
                      <a:pt x="1386" y="536"/>
                      <a:pt x="1386" y="347"/>
                    </a:cubicBezTo>
                    <a:cubicBezTo>
                      <a:pt x="1386" y="158"/>
                      <a:pt x="1229" y="1"/>
                      <a:pt x="1008"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5" name="Google Shape;7090;p68">
                <a:extLst>
                  <a:ext uri="{FF2B5EF4-FFF2-40B4-BE49-F238E27FC236}">
                    <a16:creationId xmlns:a16="http://schemas.microsoft.com/office/drawing/2014/main" id="{02D7CD0A-E86B-4E4D-99A3-58DD8CCB4F8F}"/>
                  </a:ext>
                </a:extLst>
              </p:cNvPr>
              <p:cNvSpPr/>
              <p:nvPr/>
            </p:nvSpPr>
            <p:spPr>
              <a:xfrm>
                <a:off x="-31353475" y="2112000"/>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6" name="Google Shape;7091;p68">
                <a:extLst>
                  <a:ext uri="{FF2B5EF4-FFF2-40B4-BE49-F238E27FC236}">
                    <a16:creationId xmlns:a16="http://schemas.microsoft.com/office/drawing/2014/main" id="{2B9975CC-C3D4-4742-AF49-7211A75F52EC}"/>
                  </a:ext>
                </a:extLst>
              </p:cNvPr>
              <p:cNvSpPr/>
              <p:nvPr/>
            </p:nvSpPr>
            <p:spPr>
              <a:xfrm>
                <a:off x="-31301500" y="2112000"/>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387" y="158"/>
                      <a:pt x="1229" y="1"/>
                      <a:pt x="1072"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7" name="Google Shape;7092;p68">
                <a:extLst>
                  <a:ext uri="{FF2B5EF4-FFF2-40B4-BE49-F238E27FC236}">
                    <a16:creationId xmlns:a16="http://schemas.microsoft.com/office/drawing/2014/main" id="{24CD21C7-F553-4F15-8D4B-61D4BE27302C}"/>
                  </a:ext>
                </a:extLst>
              </p:cNvPr>
              <p:cNvSpPr/>
              <p:nvPr/>
            </p:nvSpPr>
            <p:spPr>
              <a:xfrm>
                <a:off x="-31404675" y="2145075"/>
                <a:ext cx="34675" cy="18150"/>
              </a:xfrm>
              <a:custGeom>
                <a:avLst/>
                <a:gdLst/>
                <a:ahLst/>
                <a:cxnLst/>
                <a:rect l="l" t="t" r="r" b="b"/>
                <a:pathLst>
                  <a:path w="1387" h="726" extrusionOk="0">
                    <a:moveTo>
                      <a:pt x="347" y="1"/>
                    </a:moveTo>
                    <a:cubicBezTo>
                      <a:pt x="158" y="1"/>
                      <a:pt x="0" y="158"/>
                      <a:pt x="0" y="379"/>
                    </a:cubicBezTo>
                    <a:cubicBezTo>
                      <a:pt x="0" y="568"/>
                      <a:pt x="158" y="726"/>
                      <a:pt x="347" y="726"/>
                    </a:cubicBezTo>
                    <a:lnTo>
                      <a:pt x="1008" y="726"/>
                    </a:lnTo>
                    <a:cubicBezTo>
                      <a:pt x="1229" y="726"/>
                      <a:pt x="1386" y="568"/>
                      <a:pt x="1386" y="379"/>
                    </a:cubicBezTo>
                    <a:cubicBezTo>
                      <a:pt x="1386" y="158"/>
                      <a:pt x="1229" y="1"/>
                      <a:pt x="1008"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8" name="Google Shape;7093;p68">
                <a:extLst>
                  <a:ext uri="{FF2B5EF4-FFF2-40B4-BE49-F238E27FC236}">
                    <a16:creationId xmlns:a16="http://schemas.microsoft.com/office/drawing/2014/main" id="{4065B70B-F1AB-41CC-B3FE-CE2778A76659}"/>
                  </a:ext>
                </a:extLst>
              </p:cNvPr>
              <p:cNvSpPr/>
              <p:nvPr/>
            </p:nvSpPr>
            <p:spPr>
              <a:xfrm>
                <a:off x="-31353475" y="2145075"/>
                <a:ext cx="35450" cy="18150"/>
              </a:xfrm>
              <a:custGeom>
                <a:avLst/>
                <a:gdLst/>
                <a:ahLst/>
                <a:cxnLst/>
                <a:rect l="l" t="t" r="r" b="b"/>
                <a:pathLst>
                  <a:path w="1418" h="726" extrusionOk="0">
                    <a:moveTo>
                      <a:pt x="347" y="1"/>
                    </a:moveTo>
                    <a:cubicBezTo>
                      <a:pt x="158" y="1"/>
                      <a:pt x="0" y="158"/>
                      <a:pt x="0" y="379"/>
                    </a:cubicBezTo>
                    <a:cubicBezTo>
                      <a:pt x="0" y="568"/>
                      <a:pt x="158" y="726"/>
                      <a:pt x="347" y="726"/>
                    </a:cubicBezTo>
                    <a:lnTo>
                      <a:pt x="1071" y="726"/>
                    </a:lnTo>
                    <a:cubicBezTo>
                      <a:pt x="1260" y="726"/>
                      <a:pt x="1418" y="568"/>
                      <a:pt x="1418" y="379"/>
                    </a:cubicBezTo>
                    <a:cubicBezTo>
                      <a:pt x="1418" y="158"/>
                      <a:pt x="1260" y="1"/>
                      <a:pt x="1071"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29" name="Google Shape;7094;p68">
                <a:extLst>
                  <a:ext uri="{FF2B5EF4-FFF2-40B4-BE49-F238E27FC236}">
                    <a16:creationId xmlns:a16="http://schemas.microsoft.com/office/drawing/2014/main" id="{1A64D129-243D-4071-A7A7-6F108BCACCD5}"/>
                  </a:ext>
                </a:extLst>
              </p:cNvPr>
              <p:cNvSpPr/>
              <p:nvPr/>
            </p:nvSpPr>
            <p:spPr>
              <a:xfrm>
                <a:off x="-31301500" y="2145075"/>
                <a:ext cx="35450" cy="18150"/>
              </a:xfrm>
              <a:custGeom>
                <a:avLst/>
                <a:gdLst/>
                <a:ahLst/>
                <a:cxnLst/>
                <a:rect l="l" t="t" r="r" b="b"/>
                <a:pathLst>
                  <a:path w="1418" h="726" extrusionOk="0">
                    <a:moveTo>
                      <a:pt x="347" y="1"/>
                    </a:moveTo>
                    <a:cubicBezTo>
                      <a:pt x="158" y="1"/>
                      <a:pt x="0" y="158"/>
                      <a:pt x="0" y="379"/>
                    </a:cubicBezTo>
                    <a:cubicBezTo>
                      <a:pt x="0" y="568"/>
                      <a:pt x="158" y="726"/>
                      <a:pt x="347" y="726"/>
                    </a:cubicBezTo>
                    <a:lnTo>
                      <a:pt x="1072" y="726"/>
                    </a:lnTo>
                    <a:cubicBezTo>
                      <a:pt x="1261" y="726"/>
                      <a:pt x="1418" y="568"/>
                      <a:pt x="1418" y="379"/>
                    </a:cubicBezTo>
                    <a:cubicBezTo>
                      <a:pt x="1387" y="158"/>
                      <a:pt x="1229" y="1"/>
                      <a:pt x="1072"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grpSp>
        <p:grpSp>
          <p:nvGrpSpPr>
            <p:cNvPr id="31" name="Group 30">
              <a:extLst>
                <a:ext uri="{FF2B5EF4-FFF2-40B4-BE49-F238E27FC236}">
                  <a16:creationId xmlns:a16="http://schemas.microsoft.com/office/drawing/2014/main" id="{EF8246D6-0F49-4338-A19D-6214A63E41EF}"/>
                </a:ext>
              </a:extLst>
            </p:cNvPr>
            <p:cNvGrpSpPr/>
            <p:nvPr userDrawn="1"/>
          </p:nvGrpSpPr>
          <p:grpSpPr>
            <a:xfrm>
              <a:off x="3206587" y="6259734"/>
              <a:ext cx="335807" cy="336412"/>
              <a:chOff x="3591041" y="5091455"/>
              <a:chExt cx="335807" cy="336412"/>
            </a:xfrm>
          </p:grpSpPr>
          <p:sp>
            <p:nvSpPr>
              <p:cNvPr id="15" name="Google Shape;7006;p68">
                <a:extLst>
                  <a:ext uri="{FF2B5EF4-FFF2-40B4-BE49-F238E27FC236}">
                    <a16:creationId xmlns:a16="http://schemas.microsoft.com/office/drawing/2014/main" id="{5F187883-40C3-43DF-B4EF-204CF65D7E9D}"/>
                  </a:ext>
                </a:extLst>
              </p:cNvPr>
              <p:cNvSpPr/>
              <p:nvPr/>
            </p:nvSpPr>
            <p:spPr>
              <a:xfrm>
                <a:off x="3591041" y="5093836"/>
                <a:ext cx="335807" cy="334031"/>
              </a:xfrm>
              <a:custGeom>
                <a:avLst/>
                <a:gdLst/>
                <a:ahLst/>
                <a:cxnLst/>
                <a:rect l="l" t="t" r="r" b="b"/>
                <a:pathLst>
                  <a:path w="11720" h="11658" extrusionOk="0">
                    <a:moveTo>
                      <a:pt x="5844" y="654"/>
                    </a:moveTo>
                    <a:cubicBezTo>
                      <a:pt x="6144" y="654"/>
                      <a:pt x="6443" y="773"/>
                      <a:pt x="6679" y="1009"/>
                    </a:cubicBezTo>
                    <a:lnTo>
                      <a:pt x="7057" y="1355"/>
                    </a:lnTo>
                    <a:lnTo>
                      <a:pt x="4600" y="1355"/>
                    </a:lnTo>
                    <a:lnTo>
                      <a:pt x="5009" y="1009"/>
                    </a:lnTo>
                    <a:cubicBezTo>
                      <a:pt x="5246" y="773"/>
                      <a:pt x="5545" y="654"/>
                      <a:pt x="5844" y="654"/>
                    </a:cubicBezTo>
                    <a:close/>
                    <a:moveTo>
                      <a:pt x="2080" y="3939"/>
                    </a:moveTo>
                    <a:lnTo>
                      <a:pt x="2080" y="6365"/>
                    </a:lnTo>
                    <a:lnTo>
                      <a:pt x="819" y="5136"/>
                    </a:lnTo>
                    <a:lnTo>
                      <a:pt x="2080" y="3939"/>
                    </a:lnTo>
                    <a:close/>
                    <a:moveTo>
                      <a:pt x="9609" y="3876"/>
                    </a:moveTo>
                    <a:lnTo>
                      <a:pt x="10869" y="5136"/>
                    </a:lnTo>
                    <a:lnTo>
                      <a:pt x="9609" y="6365"/>
                    </a:lnTo>
                    <a:lnTo>
                      <a:pt x="9609" y="3876"/>
                    </a:lnTo>
                    <a:close/>
                    <a:moveTo>
                      <a:pt x="8570" y="2080"/>
                    </a:moveTo>
                    <a:cubicBezTo>
                      <a:pt x="8790" y="2080"/>
                      <a:pt x="8948" y="2238"/>
                      <a:pt x="8948" y="2427"/>
                    </a:cubicBezTo>
                    <a:lnTo>
                      <a:pt x="8948" y="7089"/>
                    </a:lnTo>
                    <a:lnTo>
                      <a:pt x="8286" y="7751"/>
                    </a:lnTo>
                    <a:cubicBezTo>
                      <a:pt x="7593" y="7152"/>
                      <a:pt x="6774" y="6837"/>
                      <a:pt x="5860" y="6837"/>
                    </a:cubicBezTo>
                    <a:cubicBezTo>
                      <a:pt x="4978" y="6837"/>
                      <a:pt x="4127" y="7152"/>
                      <a:pt x="3466" y="7751"/>
                    </a:cubicBezTo>
                    <a:lnTo>
                      <a:pt x="2804" y="7089"/>
                    </a:lnTo>
                    <a:lnTo>
                      <a:pt x="2804" y="2427"/>
                    </a:lnTo>
                    <a:cubicBezTo>
                      <a:pt x="2804" y="2238"/>
                      <a:pt x="2962" y="2080"/>
                      <a:pt x="3119" y="2080"/>
                    </a:cubicBezTo>
                    <a:close/>
                    <a:moveTo>
                      <a:pt x="693" y="5987"/>
                    </a:moveTo>
                    <a:lnTo>
                      <a:pt x="2993" y="8223"/>
                    </a:lnTo>
                    <a:lnTo>
                      <a:pt x="693" y="10492"/>
                    </a:lnTo>
                    <a:lnTo>
                      <a:pt x="693" y="5987"/>
                    </a:lnTo>
                    <a:close/>
                    <a:moveTo>
                      <a:pt x="11027" y="5987"/>
                    </a:moveTo>
                    <a:lnTo>
                      <a:pt x="11027" y="10492"/>
                    </a:lnTo>
                    <a:lnTo>
                      <a:pt x="8727" y="8223"/>
                    </a:lnTo>
                    <a:lnTo>
                      <a:pt x="11027" y="5987"/>
                    </a:lnTo>
                    <a:close/>
                    <a:moveTo>
                      <a:pt x="5829" y="7499"/>
                    </a:moveTo>
                    <a:cubicBezTo>
                      <a:pt x="6616" y="7499"/>
                      <a:pt x="7309" y="7814"/>
                      <a:pt x="7876" y="8381"/>
                    </a:cubicBezTo>
                    <a:lnTo>
                      <a:pt x="10523" y="10964"/>
                    </a:lnTo>
                    <a:lnTo>
                      <a:pt x="1166" y="10964"/>
                    </a:lnTo>
                    <a:lnTo>
                      <a:pt x="3781" y="8381"/>
                    </a:lnTo>
                    <a:cubicBezTo>
                      <a:pt x="4316" y="7814"/>
                      <a:pt x="5041" y="7499"/>
                      <a:pt x="5829" y="7499"/>
                    </a:cubicBezTo>
                    <a:close/>
                    <a:moveTo>
                      <a:pt x="5864" y="1"/>
                    </a:moveTo>
                    <a:cubicBezTo>
                      <a:pt x="5380" y="1"/>
                      <a:pt x="4899" y="190"/>
                      <a:pt x="4537" y="568"/>
                    </a:cubicBezTo>
                    <a:lnTo>
                      <a:pt x="3655" y="1387"/>
                    </a:lnTo>
                    <a:lnTo>
                      <a:pt x="3119" y="1387"/>
                    </a:lnTo>
                    <a:cubicBezTo>
                      <a:pt x="2552" y="1387"/>
                      <a:pt x="2080" y="1859"/>
                      <a:pt x="2080" y="2427"/>
                    </a:cubicBezTo>
                    <a:lnTo>
                      <a:pt x="2080" y="2962"/>
                    </a:lnTo>
                    <a:lnTo>
                      <a:pt x="315" y="4726"/>
                    </a:lnTo>
                    <a:cubicBezTo>
                      <a:pt x="126" y="4915"/>
                      <a:pt x="0" y="5136"/>
                      <a:pt x="0" y="5420"/>
                    </a:cubicBezTo>
                    <a:lnTo>
                      <a:pt x="0" y="10618"/>
                    </a:lnTo>
                    <a:cubicBezTo>
                      <a:pt x="32" y="11216"/>
                      <a:pt x="473" y="11657"/>
                      <a:pt x="1071" y="11657"/>
                    </a:cubicBezTo>
                    <a:lnTo>
                      <a:pt x="10680" y="11657"/>
                    </a:lnTo>
                    <a:cubicBezTo>
                      <a:pt x="11216" y="11657"/>
                      <a:pt x="11720" y="11185"/>
                      <a:pt x="11720" y="10618"/>
                    </a:cubicBezTo>
                    <a:lnTo>
                      <a:pt x="11720" y="5420"/>
                    </a:lnTo>
                    <a:cubicBezTo>
                      <a:pt x="11720" y="5136"/>
                      <a:pt x="11626" y="4915"/>
                      <a:pt x="11405" y="4726"/>
                    </a:cubicBezTo>
                    <a:lnTo>
                      <a:pt x="9641" y="2962"/>
                    </a:lnTo>
                    <a:lnTo>
                      <a:pt x="9641" y="2427"/>
                    </a:lnTo>
                    <a:cubicBezTo>
                      <a:pt x="9641" y="1859"/>
                      <a:pt x="9168" y="1387"/>
                      <a:pt x="8633" y="1387"/>
                    </a:cubicBezTo>
                    <a:lnTo>
                      <a:pt x="8065" y="1387"/>
                    </a:lnTo>
                    <a:lnTo>
                      <a:pt x="7215" y="568"/>
                    </a:lnTo>
                    <a:cubicBezTo>
                      <a:pt x="6837" y="190"/>
                      <a:pt x="6348" y="1"/>
                      <a:pt x="5864"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A6A6"/>
                  </a:solidFill>
                </a:endParaRPr>
              </a:p>
            </p:txBody>
          </p:sp>
          <p:sp>
            <p:nvSpPr>
              <p:cNvPr id="30" name="TextBox 29">
                <a:extLst>
                  <a:ext uri="{FF2B5EF4-FFF2-40B4-BE49-F238E27FC236}">
                    <a16:creationId xmlns:a16="http://schemas.microsoft.com/office/drawing/2014/main" id="{2F357CF7-E2BE-4541-8697-0BEC804238D9}"/>
                  </a:ext>
                </a:extLst>
              </p:cNvPr>
              <p:cNvSpPr txBox="1"/>
              <p:nvPr userDrawn="1"/>
            </p:nvSpPr>
            <p:spPr>
              <a:xfrm>
                <a:off x="3612910" y="5091455"/>
                <a:ext cx="292068" cy="246221"/>
              </a:xfrm>
              <a:prstGeom prst="rect">
                <a:avLst/>
              </a:prstGeom>
              <a:noFill/>
            </p:spPr>
            <p:txBody>
              <a:bodyPr wrap="none" rtlCol="0">
                <a:spAutoFit/>
              </a:bodyPr>
              <a:lstStyle/>
              <a:p>
                <a:r>
                  <a:rPr lang="en-US" sz="1000" b="1" dirty="0">
                    <a:solidFill>
                      <a:srgbClr val="A6A6A6"/>
                    </a:solidFill>
                    <a:latin typeface="Lato" panose="020F0502020204030203" pitchFamily="34" charset="0"/>
                    <a:ea typeface="Lato" panose="020F0502020204030203" pitchFamily="34" charset="0"/>
                    <a:cs typeface="Lato" panose="020F0502020204030203" pitchFamily="34" charset="0"/>
                  </a:rPr>
                  <a:t>@</a:t>
                </a:r>
                <a:endParaRPr lang="en-ID" sz="1000" b="1" dirty="0">
                  <a:solidFill>
                    <a:srgbClr val="A6A6A6"/>
                  </a:solidFill>
                  <a:latin typeface="Lato" panose="020F0502020204030203" pitchFamily="34" charset="0"/>
                  <a:ea typeface="Lato" panose="020F0502020204030203" pitchFamily="34" charset="0"/>
                  <a:cs typeface="Lato" panose="020F0502020204030203" pitchFamily="34" charset="0"/>
                </a:endParaRPr>
              </a:p>
            </p:txBody>
          </p:sp>
        </p:grpSp>
        <p:sp>
          <p:nvSpPr>
            <p:cNvPr id="33" name="Google Shape;1334;p57">
              <a:extLst>
                <a:ext uri="{FF2B5EF4-FFF2-40B4-BE49-F238E27FC236}">
                  <a16:creationId xmlns:a16="http://schemas.microsoft.com/office/drawing/2014/main" id="{616A0AE4-20EA-4987-8D18-BE73FD983CF7}"/>
                </a:ext>
              </a:extLst>
            </p:cNvPr>
            <p:cNvSpPr txBox="1">
              <a:spLocks/>
            </p:cNvSpPr>
            <p:nvPr userDrawn="1"/>
          </p:nvSpPr>
          <p:spPr>
            <a:xfrm>
              <a:off x="3342078" y="6257379"/>
              <a:ext cx="2640300" cy="43479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dk1"/>
                </a:buClr>
                <a:buSzPts val="1100"/>
                <a:buFont typeface="Arial"/>
                <a:buNone/>
              </a:pPr>
              <a:r>
                <a:rPr lang="en-US" sz="1400" b="1" dirty="0">
                  <a:solidFill>
                    <a:srgbClr val="A6A6A6"/>
                  </a:solidFill>
                  <a:latin typeface="Roboto" panose="02000000000000000000" pitchFamily="2" charset="0"/>
                  <a:ea typeface="Roboto" panose="02000000000000000000" pitchFamily="2" charset="0"/>
                  <a:cs typeface="Roboto Black" panose="02000000000000000000" pitchFamily="2" charset="0"/>
                </a:rPr>
                <a:t>stafdirjenbc@gmail.com</a:t>
              </a:r>
            </a:p>
          </p:txBody>
        </p:sp>
      </p:grpSp>
      <p:sp>
        <p:nvSpPr>
          <p:cNvPr id="36" name="Google Shape;1334;p57">
            <a:extLst>
              <a:ext uri="{FF2B5EF4-FFF2-40B4-BE49-F238E27FC236}">
                <a16:creationId xmlns:a16="http://schemas.microsoft.com/office/drawing/2014/main" id="{D91C645C-3D42-4DBB-AA2C-0D71571BC333}"/>
              </a:ext>
            </a:extLst>
          </p:cNvPr>
          <p:cNvSpPr txBox="1">
            <a:spLocks/>
          </p:cNvSpPr>
          <p:nvPr userDrawn="1"/>
        </p:nvSpPr>
        <p:spPr>
          <a:xfrm>
            <a:off x="3646200" y="5784900"/>
            <a:ext cx="4899600" cy="53034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1200" b="0" dirty="0" err="1">
                <a:solidFill>
                  <a:schemeClr val="bg1">
                    <a:lumMod val="65000"/>
                  </a:schemeClr>
                </a:solidFill>
                <a:latin typeface="Roboto" panose="02000000000000000000" pitchFamily="2" charset="0"/>
                <a:ea typeface="Roboto" panose="02000000000000000000" pitchFamily="2" charset="0"/>
                <a:cs typeface="Roboto Black" panose="02000000000000000000" pitchFamily="2" charset="0"/>
              </a:rPr>
              <a:t>Untuk</a:t>
            </a:r>
            <a:r>
              <a:rPr lang="en-US" sz="1200" b="0" dirty="0">
                <a:solidFill>
                  <a:schemeClr val="bg1">
                    <a:lumMod val="65000"/>
                  </a:schemeClr>
                </a:solidFill>
                <a:latin typeface="Roboto" panose="02000000000000000000" pitchFamily="2" charset="0"/>
                <a:ea typeface="Roboto" panose="02000000000000000000" pitchFamily="2" charset="0"/>
                <a:cs typeface="Roboto Black" panose="02000000000000000000" pitchFamily="2" charset="0"/>
              </a:rPr>
              <a:t> </a:t>
            </a:r>
            <a:r>
              <a:rPr lang="en-US" sz="1200" b="0" dirty="0" err="1">
                <a:solidFill>
                  <a:schemeClr val="bg1">
                    <a:lumMod val="65000"/>
                  </a:schemeClr>
                </a:solidFill>
                <a:latin typeface="Roboto" panose="02000000000000000000" pitchFamily="2" charset="0"/>
                <a:ea typeface="Roboto" panose="02000000000000000000" pitchFamily="2" charset="0"/>
                <a:cs typeface="Roboto Black" panose="02000000000000000000" pitchFamily="2" charset="0"/>
              </a:rPr>
              <a:t>informasi</a:t>
            </a:r>
            <a:r>
              <a:rPr lang="en-US" sz="1200" b="0" dirty="0">
                <a:solidFill>
                  <a:schemeClr val="bg1">
                    <a:lumMod val="65000"/>
                  </a:schemeClr>
                </a:solidFill>
                <a:latin typeface="Roboto" panose="02000000000000000000" pitchFamily="2" charset="0"/>
                <a:ea typeface="Roboto" panose="02000000000000000000" pitchFamily="2" charset="0"/>
                <a:cs typeface="Roboto Black" panose="02000000000000000000" pitchFamily="2" charset="0"/>
              </a:rPr>
              <a:t> </a:t>
            </a:r>
            <a:r>
              <a:rPr lang="en-US" sz="1200" b="0" dirty="0" err="1">
                <a:solidFill>
                  <a:schemeClr val="bg1">
                    <a:lumMod val="65000"/>
                  </a:schemeClr>
                </a:solidFill>
                <a:latin typeface="Roboto" panose="02000000000000000000" pitchFamily="2" charset="0"/>
                <a:ea typeface="Roboto" panose="02000000000000000000" pitchFamily="2" charset="0"/>
                <a:cs typeface="Roboto Black" panose="02000000000000000000" pitchFamily="2" charset="0"/>
              </a:rPr>
              <a:t>lebih</a:t>
            </a:r>
            <a:r>
              <a:rPr lang="en-US" sz="1200" b="0" dirty="0">
                <a:solidFill>
                  <a:schemeClr val="bg1">
                    <a:lumMod val="65000"/>
                  </a:schemeClr>
                </a:solidFill>
                <a:latin typeface="Roboto" panose="02000000000000000000" pitchFamily="2" charset="0"/>
                <a:ea typeface="Roboto" panose="02000000000000000000" pitchFamily="2" charset="0"/>
                <a:cs typeface="Roboto Black" panose="02000000000000000000" pitchFamily="2" charset="0"/>
              </a:rPr>
              <a:t> </a:t>
            </a:r>
            <a:r>
              <a:rPr lang="en-US" sz="1200" b="0" dirty="0" err="1">
                <a:solidFill>
                  <a:schemeClr val="bg1">
                    <a:lumMod val="65000"/>
                  </a:schemeClr>
                </a:solidFill>
                <a:latin typeface="Roboto" panose="02000000000000000000" pitchFamily="2" charset="0"/>
                <a:ea typeface="Roboto" panose="02000000000000000000" pitchFamily="2" charset="0"/>
                <a:cs typeface="Roboto Black" panose="02000000000000000000" pitchFamily="2" charset="0"/>
              </a:rPr>
              <a:t>lanjut</a:t>
            </a:r>
            <a:r>
              <a:rPr lang="en-US" sz="1200" b="0" dirty="0">
                <a:solidFill>
                  <a:schemeClr val="bg1">
                    <a:lumMod val="65000"/>
                  </a:schemeClr>
                </a:solidFill>
                <a:latin typeface="Roboto" panose="02000000000000000000" pitchFamily="2" charset="0"/>
                <a:ea typeface="Roboto" panose="02000000000000000000" pitchFamily="2" charset="0"/>
                <a:cs typeface="Roboto Black" panose="02000000000000000000" pitchFamily="2" charset="0"/>
              </a:rPr>
              <a:t> :</a:t>
            </a:r>
            <a:endParaRPr lang="en-US" sz="1400" b="0" dirty="0">
              <a:solidFill>
                <a:schemeClr val="bg1">
                  <a:lumMod val="65000"/>
                </a:schemeClr>
              </a:solidFill>
              <a:latin typeface="Roboto" panose="02000000000000000000" pitchFamily="2" charset="0"/>
              <a:ea typeface="Roboto" panose="02000000000000000000" pitchFamily="2" charset="0"/>
              <a:cs typeface="Roboto Black" panose="02000000000000000000" pitchFamily="2" charset="0"/>
            </a:endParaRPr>
          </a:p>
        </p:txBody>
      </p:sp>
      <p:sp>
        <p:nvSpPr>
          <p:cNvPr id="2" name="Rectangle 1">
            <a:extLst>
              <a:ext uri="{FF2B5EF4-FFF2-40B4-BE49-F238E27FC236}">
                <a16:creationId xmlns:a16="http://schemas.microsoft.com/office/drawing/2014/main" id="{0C9BB94E-6CB5-4535-AAD2-15BD872A907E}"/>
              </a:ext>
            </a:extLst>
          </p:cNvPr>
          <p:cNvSpPr/>
          <p:nvPr userDrawn="1"/>
        </p:nvSpPr>
        <p:spPr>
          <a:xfrm flipH="1">
            <a:off x="3506" y="3077033"/>
            <a:ext cx="3780000" cy="90000"/>
          </a:xfrm>
          <a:prstGeom prst="rect">
            <a:avLst/>
          </a:prstGeom>
          <a:solidFill>
            <a:srgbClr val="0B172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D" dirty="0"/>
          </a:p>
        </p:txBody>
      </p:sp>
      <p:sp>
        <p:nvSpPr>
          <p:cNvPr id="6" name="Rectangle 5">
            <a:extLst>
              <a:ext uri="{FF2B5EF4-FFF2-40B4-BE49-F238E27FC236}">
                <a16:creationId xmlns:a16="http://schemas.microsoft.com/office/drawing/2014/main" id="{DD8C0B26-3F21-46D6-8CB6-8A1FA6E13261}"/>
              </a:ext>
            </a:extLst>
          </p:cNvPr>
          <p:cNvSpPr/>
          <p:nvPr userDrawn="1"/>
        </p:nvSpPr>
        <p:spPr>
          <a:xfrm flipH="1">
            <a:off x="8412000" y="3530116"/>
            <a:ext cx="3780000" cy="90000"/>
          </a:xfrm>
          <a:prstGeom prst="rect">
            <a:avLst/>
          </a:prstGeom>
          <a:solidFill>
            <a:srgbClr val="F2BE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ID" dirty="0"/>
          </a:p>
        </p:txBody>
      </p:sp>
      <p:pic>
        <p:nvPicPr>
          <p:cNvPr id="3" name="Picture 2">
            <a:extLst>
              <a:ext uri="{FF2B5EF4-FFF2-40B4-BE49-F238E27FC236}">
                <a16:creationId xmlns:a16="http://schemas.microsoft.com/office/drawing/2014/main" id="{6FE58140-F564-4D1D-978F-4D067F62FB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2021" y="59335"/>
            <a:ext cx="1907957" cy="1073100"/>
          </a:xfrm>
          <a:prstGeom prst="rect">
            <a:avLst/>
          </a:prstGeom>
        </p:spPr>
      </p:pic>
    </p:spTree>
    <p:extLst>
      <p:ext uri="{BB962C8B-B14F-4D97-AF65-F5344CB8AC3E}">
        <p14:creationId xmlns:p14="http://schemas.microsoft.com/office/powerpoint/2010/main" val="295844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53"/>
        <p:cNvGrpSpPr/>
        <p:nvPr/>
      </p:nvGrpSpPr>
      <p:grpSpPr>
        <a:xfrm>
          <a:off x="0" y="0"/>
          <a:ext cx="0" cy="0"/>
          <a:chOff x="0" y="0"/>
          <a:chExt cx="0" cy="0"/>
        </a:xfrm>
      </p:grpSpPr>
      <p:pic>
        <p:nvPicPr>
          <p:cNvPr id="754" name="Google Shape;754;p117"/>
          <p:cNvPicPr preferRelativeResize="0"/>
          <p:nvPr/>
        </p:nvPicPr>
        <p:blipFill rotWithShape="1">
          <a:blip r:embed="rId2">
            <a:alphaModFix/>
          </a:blip>
          <a:srcRect/>
          <a:stretch/>
        </p:blipFill>
        <p:spPr>
          <a:xfrm>
            <a:off x="-4233" y="6376988"/>
            <a:ext cx="12192000" cy="495300"/>
          </a:xfrm>
          <a:prstGeom prst="rect">
            <a:avLst/>
          </a:prstGeom>
          <a:noFill/>
          <a:ln>
            <a:noFill/>
          </a:ln>
        </p:spPr>
      </p:pic>
      <p:cxnSp>
        <p:nvCxnSpPr>
          <p:cNvPr id="755" name="Google Shape;755;p117"/>
          <p:cNvCxnSpPr/>
          <p:nvPr/>
        </p:nvCxnSpPr>
        <p:spPr>
          <a:xfrm rot="5400000">
            <a:off x="976313" y="500063"/>
            <a:ext cx="714375" cy="0"/>
          </a:xfrm>
          <a:prstGeom prst="straightConnector1">
            <a:avLst/>
          </a:prstGeom>
          <a:noFill/>
          <a:ln w="19050" cap="flat" cmpd="sng">
            <a:solidFill>
              <a:srgbClr val="7F7F7F"/>
            </a:solidFill>
            <a:prstDash val="solid"/>
            <a:round/>
            <a:headEnd type="none" w="sm" len="sm"/>
            <a:tailEnd type="none" w="sm" len="sm"/>
          </a:ln>
        </p:spPr>
      </p:cxnSp>
      <p:pic>
        <p:nvPicPr>
          <p:cNvPr id="756" name="Google Shape;756;p117"/>
          <p:cNvPicPr preferRelativeResize="0"/>
          <p:nvPr/>
        </p:nvPicPr>
        <p:blipFill rotWithShape="1">
          <a:blip r:embed="rId3">
            <a:alphaModFix/>
          </a:blip>
          <a:srcRect/>
          <a:stretch/>
        </p:blipFill>
        <p:spPr>
          <a:xfrm>
            <a:off x="158752" y="115888"/>
            <a:ext cx="1162049" cy="696912"/>
          </a:xfrm>
          <a:prstGeom prst="rect">
            <a:avLst/>
          </a:prstGeom>
          <a:noFill/>
          <a:ln>
            <a:noFill/>
          </a:ln>
        </p:spPr>
      </p:pic>
      <p:sp>
        <p:nvSpPr>
          <p:cNvPr id="757" name="Google Shape;757;p117"/>
          <p:cNvSpPr txBox="1"/>
          <p:nvPr/>
        </p:nvSpPr>
        <p:spPr>
          <a:xfrm>
            <a:off x="285751" y="6381751"/>
            <a:ext cx="2844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a:t>
            </a:fld>
            <a:endParaRPr sz="1200" b="0" i="0" u="none" strike="noStrike" cap="none">
              <a:solidFill>
                <a:srgbClr val="888888"/>
              </a:solidFill>
              <a:latin typeface="Arial"/>
              <a:ea typeface="Arial"/>
              <a:cs typeface="Arial"/>
              <a:sym typeface="Arial"/>
            </a:endParaRPr>
          </a:p>
        </p:txBody>
      </p:sp>
      <p:sp>
        <p:nvSpPr>
          <p:cNvPr id="758" name="Google Shape;758;p117"/>
          <p:cNvSpPr txBox="1"/>
          <p:nvPr/>
        </p:nvSpPr>
        <p:spPr>
          <a:xfrm>
            <a:off x="8763000" y="6400801"/>
            <a:ext cx="2249334"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0" i="0" u="none" strike="noStrike" cap="none">
                <a:solidFill>
                  <a:srgbClr val="FFFFFF"/>
                </a:solidFill>
                <a:latin typeface="Arial"/>
                <a:ea typeface="Arial"/>
                <a:cs typeface="Arial"/>
                <a:sym typeface="Arial"/>
              </a:rPr>
              <a:t>Direktorat Jenderal Bea dan Cukai</a:t>
            </a:r>
            <a:endParaRPr/>
          </a:p>
          <a:p>
            <a:pPr marL="0" marR="0" lvl="0" indent="0" algn="l" rtl="0">
              <a:spcBef>
                <a:spcPts val="0"/>
              </a:spcBef>
              <a:spcAft>
                <a:spcPts val="0"/>
              </a:spcAft>
              <a:buNone/>
            </a:pPr>
            <a:r>
              <a:rPr lang="en-US" sz="1050" b="0" i="0" u="none" strike="noStrike" cap="none">
                <a:solidFill>
                  <a:srgbClr val="FFFFFF"/>
                </a:solidFill>
                <a:latin typeface="Arial"/>
                <a:ea typeface="Arial"/>
                <a:cs typeface="Arial"/>
                <a:sym typeface="Arial"/>
              </a:rPr>
              <a:t>Kementerian Keuangan RI</a:t>
            </a:r>
            <a:endParaRPr/>
          </a:p>
        </p:txBody>
      </p:sp>
      <p:pic>
        <p:nvPicPr>
          <p:cNvPr id="759" name="Google Shape;759;p117"/>
          <p:cNvPicPr preferRelativeResize="0"/>
          <p:nvPr/>
        </p:nvPicPr>
        <p:blipFill rotWithShape="1">
          <a:blip r:embed="rId4">
            <a:alphaModFix/>
          </a:blip>
          <a:srcRect/>
          <a:stretch/>
        </p:blipFill>
        <p:spPr>
          <a:xfrm>
            <a:off x="4233" y="6300788"/>
            <a:ext cx="12192000" cy="76200"/>
          </a:xfrm>
          <a:prstGeom prst="rect">
            <a:avLst/>
          </a:prstGeom>
          <a:noFill/>
          <a:ln>
            <a:noFill/>
          </a:ln>
        </p:spPr>
      </p:pic>
      <p:pic>
        <p:nvPicPr>
          <p:cNvPr id="760" name="Google Shape;760;p117"/>
          <p:cNvPicPr preferRelativeResize="0"/>
          <p:nvPr/>
        </p:nvPicPr>
        <p:blipFill rotWithShape="1">
          <a:blip r:embed="rId4">
            <a:alphaModFix/>
          </a:blip>
          <a:srcRect/>
          <a:stretch/>
        </p:blipFill>
        <p:spPr>
          <a:xfrm>
            <a:off x="1488018" y="836613"/>
            <a:ext cx="10560049" cy="36512"/>
          </a:xfrm>
          <a:prstGeom prst="rect">
            <a:avLst/>
          </a:prstGeom>
          <a:noFill/>
          <a:ln>
            <a:noFill/>
          </a:ln>
        </p:spPr>
      </p:pic>
      <p:sp>
        <p:nvSpPr>
          <p:cNvPr id="761" name="Google Shape;761;p117"/>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2" name="Google Shape;762;p117"/>
          <p:cNvSpPr txBox="1">
            <a:spLocks noGrp="1"/>
          </p:cNvSpPr>
          <p:nvPr>
            <p:ph type="body" idx="1"/>
          </p:nvPr>
        </p:nvSpPr>
        <p:spPr>
          <a:xfrm>
            <a:off x="609600" y="1268761"/>
            <a:ext cx="109728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381000" algn="l">
              <a:spcBef>
                <a:spcPts val="480"/>
              </a:spcBef>
              <a:spcAft>
                <a:spcPts val="0"/>
              </a:spcAft>
              <a:buClr>
                <a:schemeClr val="dk1"/>
              </a:buClr>
              <a:buSzPts val="2400"/>
              <a:buChar char="•"/>
              <a:defRPr>
                <a:latin typeface="Arial"/>
                <a:ea typeface="Arial"/>
                <a:cs typeface="Arial"/>
                <a:sym typeface="Arial"/>
              </a:defRPr>
            </a:lvl3pPr>
            <a:lvl4pPr marL="1828800" lvl="3" indent="-355600" algn="l">
              <a:spcBef>
                <a:spcPts val="400"/>
              </a:spcBef>
              <a:spcAft>
                <a:spcPts val="0"/>
              </a:spcAft>
              <a:buClr>
                <a:schemeClr val="dk1"/>
              </a:buClr>
              <a:buSzPts val="20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16385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44"/>
        <p:cNvGrpSpPr/>
        <p:nvPr/>
      </p:nvGrpSpPr>
      <p:grpSpPr>
        <a:xfrm>
          <a:off x="0" y="0"/>
          <a:ext cx="0" cy="0"/>
          <a:chOff x="0" y="0"/>
          <a:chExt cx="0" cy="0"/>
        </a:xfrm>
      </p:grpSpPr>
      <p:pic>
        <p:nvPicPr>
          <p:cNvPr id="1145" name="Google Shape;1145;p125"/>
          <p:cNvPicPr preferRelativeResize="0"/>
          <p:nvPr/>
        </p:nvPicPr>
        <p:blipFill rotWithShape="1">
          <a:blip r:embed="rId2">
            <a:alphaModFix/>
          </a:blip>
          <a:srcRect/>
          <a:stretch/>
        </p:blipFill>
        <p:spPr>
          <a:xfrm>
            <a:off x="-4233" y="6376988"/>
            <a:ext cx="12192000" cy="495300"/>
          </a:xfrm>
          <a:prstGeom prst="rect">
            <a:avLst/>
          </a:prstGeom>
          <a:noFill/>
          <a:ln>
            <a:noFill/>
          </a:ln>
        </p:spPr>
      </p:pic>
      <p:cxnSp>
        <p:nvCxnSpPr>
          <p:cNvPr id="1146" name="Google Shape;1146;p125"/>
          <p:cNvCxnSpPr/>
          <p:nvPr/>
        </p:nvCxnSpPr>
        <p:spPr>
          <a:xfrm rot="5400000">
            <a:off x="976313" y="500063"/>
            <a:ext cx="714375" cy="0"/>
          </a:xfrm>
          <a:prstGeom prst="straightConnector1">
            <a:avLst/>
          </a:prstGeom>
          <a:noFill/>
          <a:ln w="19050" cap="flat" cmpd="sng">
            <a:solidFill>
              <a:srgbClr val="7F7F7F"/>
            </a:solidFill>
            <a:prstDash val="solid"/>
            <a:round/>
            <a:headEnd type="none" w="sm" len="sm"/>
            <a:tailEnd type="none" w="sm" len="sm"/>
          </a:ln>
        </p:spPr>
      </p:cxnSp>
      <p:pic>
        <p:nvPicPr>
          <p:cNvPr id="1147" name="Google Shape;1147;p125"/>
          <p:cNvPicPr preferRelativeResize="0"/>
          <p:nvPr/>
        </p:nvPicPr>
        <p:blipFill rotWithShape="1">
          <a:blip r:embed="rId3">
            <a:alphaModFix/>
          </a:blip>
          <a:srcRect/>
          <a:stretch/>
        </p:blipFill>
        <p:spPr>
          <a:xfrm>
            <a:off x="158752" y="115888"/>
            <a:ext cx="1162049" cy="696912"/>
          </a:xfrm>
          <a:prstGeom prst="rect">
            <a:avLst/>
          </a:prstGeom>
          <a:noFill/>
          <a:ln>
            <a:noFill/>
          </a:ln>
        </p:spPr>
      </p:pic>
      <p:sp>
        <p:nvSpPr>
          <p:cNvPr id="1148" name="Google Shape;1148;p125"/>
          <p:cNvSpPr txBox="1"/>
          <p:nvPr/>
        </p:nvSpPr>
        <p:spPr>
          <a:xfrm>
            <a:off x="285751" y="6381751"/>
            <a:ext cx="2844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888888"/>
                </a:solidFill>
                <a:latin typeface="Arial"/>
                <a:ea typeface="Arial"/>
                <a:cs typeface="Arial"/>
                <a:sym typeface="Arial"/>
              </a:rPr>
              <a:t>‹#›</a:t>
            </a:fld>
            <a:endParaRPr sz="1200">
              <a:solidFill>
                <a:srgbClr val="888888"/>
              </a:solidFill>
              <a:latin typeface="Arial"/>
              <a:ea typeface="Arial"/>
              <a:cs typeface="Arial"/>
              <a:sym typeface="Arial"/>
            </a:endParaRPr>
          </a:p>
        </p:txBody>
      </p:sp>
      <p:sp>
        <p:nvSpPr>
          <p:cNvPr id="1149" name="Google Shape;1149;p125"/>
          <p:cNvSpPr txBox="1"/>
          <p:nvPr/>
        </p:nvSpPr>
        <p:spPr>
          <a:xfrm>
            <a:off x="8763000" y="6400801"/>
            <a:ext cx="2249334"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rgbClr val="FFFFFF"/>
                </a:solidFill>
                <a:latin typeface="Arial"/>
                <a:ea typeface="Arial"/>
                <a:cs typeface="Arial"/>
                <a:sym typeface="Arial"/>
              </a:rPr>
              <a:t>Direktorat Jenderal Bea dan Cukai</a:t>
            </a:r>
            <a:endParaRPr/>
          </a:p>
          <a:p>
            <a:pPr marL="0" marR="0" lvl="0" indent="0" algn="l" rtl="0">
              <a:spcBef>
                <a:spcPts val="0"/>
              </a:spcBef>
              <a:spcAft>
                <a:spcPts val="0"/>
              </a:spcAft>
              <a:buNone/>
            </a:pPr>
            <a:r>
              <a:rPr lang="en-US" sz="1050">
                <a:solidFill>
                  <a:srgbClr val="FFFFFF"/>
                </a:solidFill>
                <a:latin typeface="Arial"/>
                <a:ea typeface="Arial"/>
                <a:cs typeface="Arial"/>
                <a:sym typeface="Arial"/>
              </a:rPr>
              <a:t>Kementerian Keuangan RI</a:t>
            </a:r>
            <a:endParaRPr/>
          </a:p>
        </p:txBody>
      </p:sp>
      <p:pic>
        <p:nvPicPr>
          <p:cNvPr id="1150" name="Google Shape;1150;p125"/>
          <p:cNvPicPr preferRelativeResize="0"/>
          <p:nvPr/>
        </p:nvPicPr>
        <p:blipFill rotWithShape="1">
          <a:blip r:embed="rId4">
            <a:alphaModFix/>
          </a:blip>
          <a:srcRect/>
          <a:stretch/>
        </p:blipFill>
        <p:spPr>
          <a:xfrm>
            <a:off x="4233" y="6300788"/>
            <a:ext cx="12192000" cy="76200"/>
          </a:xfrm>
          <a:prstGeom prst="rect">
            <a:avLst/>
          </a:prstGeom>
          <a:noFill/>
          <a:ln>
            <a:noFill/>
          </a:ln>
        </p:spPr>
      </p:pic>
      <p:pic>
        <p:nvPicPr>
          <p:cNvPr id="1151" name="Google Shape;1151;p125"/>
          <p:cNvPicPr preferRelativeResize="0"/>
          <p:nvPr/>
        </p:nvPicPr>
        <p:blipFill rotWithShape="1">
          <a:blip r:embed="rId4">
            <a:alphaModFix/>
          </a:blip>
          <a:srcRect/>
          <a:stretch/>
        </p:blipFill>
        <p:spPr>
          <a:xfrm>
            <a:off x="1488018" y="836613"/>
            <a:ext cx="10560049" cy="36512"/>
          </a:xfrm>
          <a:prstGeom prst="rect">
            <a:avLst/>
          </a:prstGeom>
          <a:noFill/>
          <a:ln>
            <a:noFill/>
          </a:ln>
        </p:spPr>
      </p:pic>
      <p:sp>
        <p:nvSpPr>
          <p:cNvPr id="1152" name="Google Shape;1152;p12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53" name="Google Shape;1153;p12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54" name="Google Shape;1154;p125"/>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370335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3" y="6376988"/>
            <a:ext cx="12192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rot="5400000">
            <a:off x="976313" y="500063"/>
            <a:ext cx="7143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2" y="115888"/>
            <a:ext cx="1162049"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txBox="1">
            <a:spLocks/>
          </p:cNvSpPr>
          <p:nvPr/>
        </p:nvSpPr>
        <p:spPr>
          <a:xfrm>
            <a:off x="285751" y="6381751"/>
            <a:ext cx="28448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819A61BB-348A-47CA-8A9D-B4F4A395BD59}" type="slidenum">
              <a:rPr lang="en-US" sz="1200" smtClean="0"/>
              <a:pPr algn="l" fontAlgn="auto">
                <a:spcBef>
                  <a:spcPts val="0"/>
                </a:spcBef>
                <a:spcAft>
                  <a:spcPts val="0"/>
                </a:spcAft>
                <a:defRPr/>
              </a:pPr>
              <a:t>‹#›</a:t>
            </a:fld>
            <a:endParaRPr lang="en-US" sz="1200" dirty="0"/>
          </a:p>
        </p:txBody>
      </p:sp>
      <p:sp>
        <p:nvSpPr>
          <p:cNvPr id="8" name="TextBox 7"/>
          <p:cNvSpPr txBox="1"/>
          <p:nvPr/>
        </p:nvSpPr>
        <p:spPr>
          <a:xfrm>
            <a:off x="8763000" y="6400801"/>
            <a:ext cx="2249334" cy="415498"/>
          </a:xfrm>
          <a:prstGeom prst="rect">
            <a:avLst/>
          </a:prstGeom>
          <a:noFill/>
        </p:spPr>
        <p:txBody>
          <a:bodyPr wrap="none">
            <a:spAutoFit/>
          </a:bodyPr>
          <a:lstStyle/>
          <a:p>
            <a:pPr fontAlgn="auto">
              <a:spcBef>
                <a:spcPts val="0"/>
              </a:spcBef>
              <a:spcAft>
                <a:spcPts val="0"/>
              </a:spcAft>
              <a:defRPr/>
            </a:pPr>
            <a:r>
              <a:rPr lang="id-ID" sz="1050" dirty="0">
                <a:solidFill>
                  <a:schemeClr val="bg1"/>
                </a:solidFill>
                <a:latin typeface="Arial" panose="020B0604020202020204" pitchFamily="34" charset="0"/>
                <a:cs typeface="Arial" panose="020B0604020202020204" pitchFamily="34" charset="0"/>
              </a:rPr>
              <a:t>Direktorat Jenderal Bea dan Cukai</a:t>
            </a:r>
          </a:p>
          <a:p>
            <a:pPr fontAlgn="auto">
              <a:spcBef>
                <a:spcPts val="0"/>
              </a:spcBef>
              <a:spcAft>
                <a:spcPts val="0"/>
              </a:spcAft>
              <a:defRPr/>
            </a:pPr>
            <a:r>
              <a:rPr lang="id-ID" sz="1050" dirty="0">
                <a:solidFill>
                  <a:schemeClr val="bg1"/>
                </a:solidFill>
                <a:latin typeface="Arial" panose="020B0604020202020204" pitchFamily="34" charset="0"/>
                <a:cs typeface="Arial" panose="020B0604020202020204" pitchFamily="34" charset="0"/>
              </a:rPr>
              <a:t>Kementerian Keuangan RI</a:t>
            </a:r>
          </a:p>
        </p:txBody>
      </p:sp>
      <p:pic>
        <p:nvPicPr>
          <p:cNvPr id="9"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3" y="6300788"/>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preferRelativeResize="0">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018" y="836613"/>
            <a:ext cx="10560049"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1363893" y="-99392"/>
            <a:ext cx="10972800" cy="1143000"/>
          </a:xfr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Content Placeholder 2"/>
          <p:cNvSpPr>
            <a:spLocks noGrp="1"/>
          </p:cNvSpPr>
          <p:nvPr>
            <p:ph idx="1"/>
          </p:nvPr>
        </p:nvSpPr>
        <p:spPr>
          <a:xfrm>
            <a:off x="609600" y="1268761"/>
            <a:ext cx="109728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636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3083C2D-C96D-4259-BCEF-7444B0CC1E2D}" type="datetimeFigureOut">
              <a:rPr lang="en-US" smtClean="0"/>
              <a:t>4/22/2026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34007273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3083C2D-C96D-4259-BCEF-7444B0CC1E2D}" type="datetimeFigureOut">
              <a:rPr lang="en-US" smtClean="0"/>
              <a:t>4/22/2026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108015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3083C2D-C96D-4259-BCEF-7444B0CC1E2D}" type="datetimeFigureOut">
              <a:rPr lang="en-US" smtClean="0"/>
              <a:t>4/22/2026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4F1FF-AEDC-4197-927C-4F8E4476ECD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4501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083C2D-C96D-4259-BCEF-7444B0CC1E2D}" type="datetimeFigureOut">
              <a:rPr lang="en-US" smtClean="0"/>
              <a:t>4/22/2026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223430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3C2D-C96D-4259-BCEF-7444B0CC1E2D}" type="datetimeFigureOut">
              <a:rPr lang="en-US" smtClean="0"/>
              <a:t>4/22/2026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2383315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63083C2D-C96D-4259-BCEF-7444B0CC1E2D}" type="datetimeFigureOut">
              <a:rPr lang="en-US" smtClean="0"/>
              <a:t>4/22/2026</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730500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3083C2D-C96D-4259-BCEF-7444B0CC1E2D}" type="datetimeFigureOut">
              <a:rPr lang="en-US" smtClean="0"/>
              <a:t>4/22/2026</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E64F1FF-AEDC-4197-927C-4F8E4476ECD0}" type="slidenum">
              <a:rPr lang="en-US" smtClean="0"/>
              <a:t>‹#›</a:t>
            </a:fld>
            <a:endParaRPr lang="en-US"/>
          </a:p>
        </p:txBody>
      </p:sp>
    </p:spTree>
    <p:extLst>
      <p:ext uri="{BB962C8B-B14F-4D97-AF65-F5344CB8AC3E}">
        <p14:creationId xmlns:p14="http://schemas.microsoft.com/office/powerpoint/2010/main" val="294312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3083C2D-C96D-4259-BCEF-7444B0CC1E2D}" type="datetimeFigureOut">
              <a:rPr lang="en-US" smtClean="0"/>
              <a:t>4/22/2026</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E64F1FF-AEDC-4197-927C-4F8E4476ECD0}" type="slidenum">
              <a:rPr lang="en-US" smtClean="0"/>
              <a:t>‹#›</a:t>
            </a:fld>
            <a:endParaRPr lang="en-US"/>
          </a:p>
        </p:txBody>
      </p:sp>
    </p:spTree>
    <p:extLst>
      <p:ext uri="{BB962C8B-B14F-4D97-AF65-F5344CB8AC3E}">
        <p14:creationId xmlns:p14="http://schemas.microsoft.com/office/powerpoint/2010/main" val="297639903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16" r:id="rId13"/>
    <p:sldLayoutId id="2147483717" r:id="rId14"/>
    <p:sldLayoutId id="2147483718" r:id="rId15"/>
    <p:sldLayoutId id="2147483719" r:id="rId16"/>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A482B-39F0-4531-8B7F-5641DEF139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 </a:t>
            </a:r>
            <a:endParaRPr lang="en-ID" dirty="0"/>
          </a:p>
        </p:txBody>
      </p:sp>
      <p:sp>
        <p:nvSpPr>
          <p:cNvPr id="3" name="Text Placeholder 2">
            <a:extLst>
              <a:ext uri="{FF2B5EF4-FFF2-40B4-BE49-F238E27FC236}">
                <a16:creationId xmlns:a16="http://schemas.microsoft.com/office/drawing/2014/main" id="{7E7C683E-FB48-47B9-A869-751BC62A08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Tree>
    <p:extLst>
      <p:ext uri="{BB962C8B-B14F-4D97-AF65-F5344CB8AC3E}">
        <p14:creationId xmlns:p14="http://schemas.microsoft.com/office/powerpoint/2010/main" val="212093650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Roboto Condensed" panose="02000000000000000000" pitchFamily="2"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lampiran/Berita%20Acara%20Pengambilan%20Contoh%20Barang.docx"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18.jpeg"/><Relationship Id="rId7"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18.jpeg"/><Relationship Id="rId7"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jp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image" Target="../media/image84.jp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8.jpeg"/><Relationship Id="rId7" Type="http://schemas.openxmlformats.org/officeDocument/2006/relationships/image" Target="../media/image89.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88.jpg"/><Relationship Id="rId5" Type="http://schemas.openxmlformats.org/officeDocument/2006/relationships/image" Target="../media/image87.jpg"/><Relationship Id="rId10" Type="http://schemas.openxmlformats.org/officeDocument/2006/relationships/image" Target="../media/image92.jpg"/><Relationship Id="rId4" Type="http://schemas.openxmlformats.org/officeDocument/2006/relationships/image" Target="../media/image86.jpg"/><Relationship Id="rId9" Type="http://schemas.openxmlformats.org/officeDocument/2006/relationships/image" Target="../media/image91.jp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96.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98.jpg"/><Relationship Id="rId4" Type="http://schemas.openxmlformats.org/officeDocument/2006/relationships/image" Target="../media/image97.jp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5.jpg"/><Relationship Id="rId4" Type="http://schemas.openxmlformats.org/officeDocument/2006/relationships/image" Target="../media/image104.jp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112.jpg"/></Relationships>
</file>

<file path=ppt/slides/_rels/slide4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115.jpg"/><Relationship Id="rId4" Type="http://schemas.openxmlformats.org/officeDocument/2006/relationships/image" Target="../media/image114.jpg"/></Relationships>
</file>

<file path=ppt/slides/_rels/slide4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11.jp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1.jpe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0.png"/><Relationship Id="rId2" Type="http://schemas.openxmlformats.org/officeDocument/2006/relationships/image" Target="../media/image126.png"/><Relationship Id="rId16"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g"/><Relationship Id="rId7" Type="http://schemas.openxmlformats.org/officeDocument/2006/relationships/diagramColors" Target="../diagrams/colors1.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53\Data Center\5.SHARE DOC\BREVET DAN PIN BPIB\BREVET BPIB FINI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31362" y="0"/>
            <a:ext cx="1036638" cy="103663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p:nvPr/>
        </p:nvSpPr>
        <p:spPr bwMode="auto">
          <a:xfrm>
            <a:off x="3200401" y="2057401"/>
            <a:ext cx="6633567" cy="141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1" fontAlgn="base" hangingPunct="1">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marL="182880"/>
            <a:r>
              <a:rPr lang="en-US" sz="2800" b="1" dirty="0">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Teknik </a:t>
            </a:r>
            <a:r>
              <a:rPr lang="en-US" sz="2800" b="1" dirty="0" err="1">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Pengambilan</a:t>
            </a:r>
            <a:r>
              <a:rPr lang="en-US" sz="2800" b="1" dirty="0">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 </a:t>
            </a:r>
            <a:r>
              <a:rPr lang="en-US" sz="2800" b="1" dirty="0" err="1">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Contoh</a:t>
            </a:r>
            <a:r>
              <a:rPr lang="en-US" sz="2800" b="1" dirty="0">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/Sampling Curah </a:t>
            </a:r>
            <a:r>
              <a:rPr lang="en-US" sz="2800" b="1" dirty="0" err="1">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Padat</a:t>
            </a:r>
            <a:r>
              <a:rPr lang="en-US" sz="2800" b="1" dirty="0">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a:t>
            </a:r>
            <a:r>
              <a:rPr lang="en-US" sz="2800" b="1" dirty="0" err="1">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Cair</a:t>
            </a:r>
            <a:endParaRPr lang="en-US" sz="2800" b="1" dirty="0">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endParaRPr>
          </a:p>
          <a:p>
            <a:pPr marL="182880"/>
            <a:r>
              <a:rPr lang="en-US" sz="2800" b="1" dirty="0" err="1">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Berdasarkan</a:t>
            </a:r>
            <a:r>
              <a:rPr lang="en-US" sz="2800" b="1" dirty="0">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rPr>
              <a:t> Per-22/BC/2016</a:t>
            </a:r>
            <a:endParaRPr lang="id-ID" sz="2800" b="1" dirty="0">
              <a:ln w="12700">
                <a:solidFill>
                  <a:schemeClr val="tx2">
                    <a:lumMod val="75000"/>
                  </a:schemeClr>
                </a:solidFill>
                <a:prstDash val="solid"/>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outerShdw dist="38100" dir="2640000" algn="bl" rotWithShape="0">
                  <a:schemeClr val="tx2">
                    <a:lumMod val="75000"/>
                  </a:schemeClr>
                </a:outerShdw>
                <a:reflection blurRad="6350" stA="55000" endA="300" endPos="45500" dir="5400000" sy="-100000" algn="bl" rotWithShape="0"/>
              </a:effectLst>
              <a:ea typeface="+mn-ea"/>
            </a:endParaRPr>
          </a:p>
        </p:txBody>
      </p:sp>
      <p:sp>
        <p:nvSpPr>
          <p:cNvPr id="4" name="Content Placeholder 2"/>
          <p:cNvSpPr txBox="1"/>
          <p:nvPr/>
        </p:nvSpPr>
        <p:spPr>
          <a:xfrm>
            <a:off x="2945260" y="3962400"/>
            <a:ext cx="6858000" cy="1398240"/>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AU"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AD323D-4FB7-483C-9142-A7D8C3532EC5}"/>
              </a:ext>
            </a:extLst>
          </p:cNvPr>
          <p:cNvSpPr>
            <a:spLocks noGrp="1"/>
          </p:cNvSpPr>
          <p:nvPr>
            <p:ph sz="quarter" idx="13"/>
          </p:nvPr>
        </p:nvSpPr>
        <p:spPr>
          <a:xfrm>
            <a:off x="579623" y="1205827"/>
            <a:ext cx="11029671" cy="4594898"/>
          </a:xfrm>
        </p:spPr>
        <p:txBody>
          <a:bodyPr>
            <a:normAutofit fontScale="92500" lnSpcReduction="10000"/>
          </a:bodyPr>
          <a:lstStyle/>
          <a:p>
            <a:pPr marL="342900" marR="0" lvl="0" indent="-342900" algn="just" rtl="0">
              <a:spcBef>
                <a:spcPts val="0"/>
              </a:spcBef>
              <a:spcAft>
                <a:spcPts val="0"/>
              </a:spcAft>
              <a:buClr>
                <a:srgbClr val="000000"/>
              </a:buClr>
              <a:buSzPts val="1800"/>
              <a:buFont typeface="Arial"/>
              <a:buAutoNum type="arabicPeriod"/>
            </a:pPr>
            <a:r>
              <a:rPr lang="en-US" sz="2800" b="0" i="0" u="none" strike="noStrike" cap="none" dirty="0" err="1">
                <a:solidFill>
                  <a:srgbClr val="000000"/>
                </a:solidFill>
                <a:latin typeface="Arial"/>
                <a:ea typeface="Arial"/>
                <a:cs typeface="Arial"/>
                <a:sym typeface="Arial"/>
              </a:rPr>
              <a:t>Teliti</a:t>
            </a:r>
            <a:r>
              <a:rPr lang="en-US" sz="2800" b="0"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dokap</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pabean</a:t>
            </a:r>
            <a:r>
              <a:rPr lang="en-US" sz="2800" b="1" i="0" u="none" strike="noStrike" cap="none" dirty="0">
                <a:solidFill>
                  <a:srgbClr val="000000"/>
                </a:solidFill>
                <a:latin typeface="Arial"/>
                <a:ea typeface="Arial"/>
                <a:cs typeface="Arial"/>
                <a:sym typeface="Arial"/>
              </a:rPr>
              <a:t> </a:t>
            </a:r>
            <a:r>
              <a:rPr lang="en-US" sz="2800" b="0" i="0" u="none" strike="noStrike" cap="none" dirty="0">
                <a:solidFill>
                  <a:srgbClr val="000000"/>
                </a:solidFill>
                <a:latin typeface="Arial"/>
                <a:ea typeface="Arial"/>
                <a:cs typeface="Arial"/>
                <a:sym typeface="Arial"/>
              </a:rPr>
              <a:t>(packing list, </a:t>
            </a:r>
            <a:r>
              <a:rPr lang="en-US" sz="2800" b="0" i="0" u="none" strike="noStrike" cap="none" dirty="0" err="1">
                <a:solidFill>
                  <a:srgbClr val="000000"/>
                </a:solidFill>
                <a:latin typeface="Arial"/>
                <a:ea typeface="Arial"/>
                <a:cs typeface="Arial"/>
                <a:sym typeface="Arial"/>
              </a:rPr>
              <a:t>dll</a:t>
            </a:r>
            <a:r>
              <a:rPr lang="en-US" sz="2800" b="0" i="0" u="none" strike="noStrike" cap="none" dirty="0">
                <a:solidFill>
                  <a:srgbClr val="000000"/>
                </a:solidFill>
                <a:latin typeface="Arial"/>
                <a:ea typeface="Arial"/>
                <a:cs typeface="Arial"/>
                <a:sym typeface="Arial"/>
              </a:rPr>
              <a:t>) dan </a:t>
            </a:r>
            <a:r>
              <a:rPr lang="en-US" sz="2800" b="0" i="0" u="none" strike="noStrike" cap="none" dirty="0" err="1">
                <a:solidFill>
                  <a:srgbClr val="000000"/>
                </a:solidFill>
                <a:latin typeface="Arial"/>
                <a:ea typeface="Arial"/>
                <a:cs typeface="Arial"/>
                <a:sym typeface="Arial"/>
              </a:rPr>
              <a:t>instruksi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pemeriksaan</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800"/>
              <a:buFont typeface="Arial"/>
              <a:buAutoNum type="arabicPeriod"/>
            </a:pPr>
            <a:r>
              <a:rPr lang="en-US" sz="2800" b="0" i="0" u="none" strike="noStrike" cap="none" dirty="0" err="1">
                <a:solidFill>
                  <a:srgbClr val="000000"/>
                </a:solidFill>
                <a:latin typeface="Arial"/>
                <a:ea typeface="Arial"/>
                <a:cs typeface="Arial"/>
                <a:sym typeface="Arial"/>
              </a:rPr>
              <a:t>Pastikan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kesesuian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antara</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dokap</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pabean</a:t>
            </a:r>
            <a:r>
              <a:rPr lang="en-US" sz="2800" b="0" i="0" u="none" strike="noStrike" cap="none" dirty="0">
                <a:solidFill>
                  <a:srgbClr val="000000"/>
                </a:solidFill>
                <a:latin typeface="Arial"/>
                <a:ea typeface="Arial"/>
                <a:cs typeface="Arial"/>
                <a:sym typeface="Arial"/>
              </a:rPr>
              <a:t>/</a:t>
            </a:r>
            <a:r>
              <a:rPr lang="en-US" sz="2800" b="0" i="0" u="none" strike="noStrike" cap="none" dirty="0" err="1">
                <a:solidFill>
                  <a:srgbClr val="000000"/>
                </a:solidFill>
                <a:latin typeface="Arial"/>
                <a:ea typeface="Arial"/>
                <a:cs typeface="Arial"/>
                <a:sym typeface="Arial"/>
              </a:rPr>
              <a:t>instruksi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pemeriksaan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dengan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r>
              <a:rPr lang="en-US" sz="2800" b="0" i="0" u="none" strike="noStrike" cap="none" dirty="0">
                <a:solidFill>
                  <a:srgbClr val="000000"/>
                </a:solidFill>
                <a:latin typeface="Arial"/>
                <a:ea typeface="Arial"/>
                <a:cs typeface="Arial"/>
                <a:sym typeface="Arial"/>
              </a:rPr>
              <a:t> yang </a:t>
            </a:r>
            <a:r>
              <a:rPr lang="en-US" sz="2800" b="0" i="0" u="none" strike="noStrike" cap="none" dirty="0" err="1">
                <a:solidFill>
                  <a:srgbClr val="000000"/>
                </a:solidFill>
                <a:latin typeface="Arial"/>
                <a:ea typeface="Arial"/>
                <a:cs typeface="Arial"/>
                <a:sym typeface="Arial"/>
              </a:rPr>
              <a:t>akan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diambil</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contohnya</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800"/>
              <a:buFont typeface="Arial"/>
              <a:buAutoNum type="arabicPeriod"/>
            </a:pPr>
            <a:r>
              <a:rPr lang="en-US" sz="2800" b="1" i="0" u="none" strike="noStrike" cap="none" dirty="0">
                <a:solidFill>
                  <a:srgbClr val="000000"/>
                </a:solidFill>
                <a:latin typeface="Arial"/>
                <a:ea typeface="Arial"/>
                <a:cs typeface="Arial"/>
                <a:sym typeface="Arial"/>
              </a:rPr>
              <a:t>Baca dan </a:t>
            </a:r>
            <a:r>
              <a:rPr lang="en-US" sz="2800" b="1" i="0" u="none" strike="noStrike" cap="none" dirty="0" err="1">
                <a:solidFill>
                  <a:srgbClr val="000000"/>
                </a:solidFill>
                <a:latin typeface="Arial"/>
                <a:ea typeface="Arial"/>
                <a:cs typeface="Arial"/>
                <a:sym typeface="Arial"/>
              </a:rPr>
              <a:t>pelajari</a:t>
            </a:r>
            <a:r>
              <a:rPr lang="en-US" sz="2800" b="1" i="0" u="none" strike="noStrike" cap="none" dirty="0">
                <a:solidFill>
                  <a:srgbClr val="000000"/>
                </a:solidFill>
                <a:latin typeface="Arial"/>
                <a:ea typeface="Arial"/>
                <a:cs typeface="Arial"/>
                <a:sym typeface="Arial"/>
              </a:rPr>
              <a:t> label </a:t>
            </a:r>
            <a:r>
              <a:rPr lang="en-US" sz="2800" b="0" i="0" u="none" strike="noStrike" cap="none" dirty="0">
                <a:solidFill>
                  <a:srgbClr val="000000"/>
                </a:solidFill>
                <a:latin typeface="Arial"/>
                <a:ea typeface="Arial"/>
                <a:cs typeface="Arial"/>
                <a:sym typeface="Arial"/>
              </a:rPr>
              <a:t>dan/</a:t>
            </a:r>
            <a:r>
              <a:rPr lang="en-US" sz="2800" b="0" i="0" u="none" strike="noStrike" cap="none" dirty="0" err="1">
                <a:solidFill>
                  <a:srgbClr val="000000"/>
                </a:solidFill>
                <a:latin typeface="Arial"/>
                <a:ea typeface="Arial"/>
                <a:cs typeface="Arial"/>
                <a:sym typeface="Arial"/>
              </a:rPr>
              <a:t>atau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tanda</a:t>
            </a:r>
            <a:r>
              <a:rPr lang="en-US" sz="2800" b="0" i="0" u="none" strike="noStrike" cap="none" dirty="0">
                <a:solidFill>
                  <a:srgbClr val="000000"/>
                </a:solidFill>
                <a:latin typeface="Arial"/>
                <a:ea typeface="Arial"/>
                <a:cs typeface="Arial"/>
                <a:sym typeface="Arial"/>
              </a:rPr>
              <a:t> yang </a:t>
            </a:r>
            <a:r>
              <a:rPr lang="en-US" sz="2800" b="0" i="0" u="none" strike="noStrike" cap="none" dirty="0" err="1">
                <a:solidFill>
                  <a:srgbClr val="000000"/>
                </a:solidFill>
                <a:latin typeface="Arial"/>
                <a:ea typeface="Arial"/>
                <a:cs typeface="Arial"/>
                <a:sym typeface="Arial"/>
              </a:rPr>
              <a:t>ada</a:t>
            </a:r>
            <a:r>
              <a:rPr lang="en-US" sz="2800" b="0" i="0" u="none" strike="noStrike" cap="none" dirty="0">
                <a:solidFill>
                  <a:srgbClr val="000000"/>
                </a:solidFill>
                <a:latin typeface="Arial"/>
                <a:ea typeface="Arial"/>
                <a:cs typeface="Arial"/>
                <a:sym typeface="Arial"/>
              </a:rPr>
              <a:t> pada </a:t>
            </a:r>
            <a:r>
              <a:rPr lang="en-US" sz="2800" b="0" i="0" u="none" strike="noStrike" cap="none" dirty="0" err="1">
                <a:solidFill>
                  <a:srgbClr val="000000"/>
                </a:solidFill>
                <a:latin typeface="Arial"/>
                <a:ea typeface="Arial"/>
                <a:cs typeface="Arial"/>
                <a:sym typeface="Arial"/>
              </a:rPr>
              <a:t>barang</a:t>
            </a:r>
            <a:r>
              <a:rPr lang="en-US" sz="2800" b="0" i="0" u="none" strike="noStrike" cap="none" dirty="0">
                <a:solidFill>
                  <a:srgbClr val="000000"/>
                </a:solidFill>
                <a:latin typeface="Arial"/>
                <a:ea typeface="Arial"/>
                <a:cs typeface="Arial"/>
                <a:sym typeface="Arial"/>
              </a:rPr>
              <a:t> dan/</a:t>
            </a:r>
            <a:r>
              <a:rPr lang="en-US" sz="2800" b="0" i="0" u="none" strike="noStrike" cap="none" dirty="0" err="1">
                <a:solidFill>
                  <a:srgbClr val="000000"/>
                </a:solidFill>
                <a:latin typeface="Arial"/>
                <a:ea typeface="Arial"/>
                <a:cs typeface="Arial"/>
                <a:sym typeface="Arial"/>
              </a:rPr>
              <a:t>atau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kemasan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serta</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keterangan</a:t>
            </a:r>
            <a:r>
              <a:rPr lang="en-US" sz="2800" b="0" i="0" u="none" strike="noStrike" cap="none" dirty="0">
                <a:solidFill>
                  <a:srgbClr val="000000"/>
                </a:solidFill>
                <a:latin typeface="Arial"/>
                <a:ea typeface="Arial"/>
                <a:cs typeface="Arial"/>
                <a:sym typeface="Arial"/>
              </a:rPr>
              <a:t> MSDS </a:t>
            </a:r>
            <a:r>
              <a:rPr lang="en-US" sz="2800" b="0" i="0" u="none" strike="noStrike" cap="none" dirty="0" err="1">
                <a:solidFill>
                  <a:srgbClr val="000000"/>
                </a:solidFill>
                <a:latin typeface="Arial"/>
                <a:ea typeface="Arial"/>
                <a:cs typeface="Arial"/>
                <a:sym typeface="Arial"/>
              </a:rPr>
              <a:t>atau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brosur</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produk</a:t>
            </a:r>
            <a:r>
              <a:rPr lang="en-US" sz="2800" b="0" i="0" u="none" strike="noStrike" cap="none" dirty="0">
                <a:solidFill>
                  <a:srgbClr val="000000"/>
                </a:solidFill>
                <a:latin typeface="Arial"/>
                <a:ea typeface="Arial"/>
                <a:cs typeface="Arial"/>
                <a:sym typeface="Arial"/>
              </a:rPr>
              <a:t>.</a:t>
            </a:r>
            <a:endParaRPr lang="en-US" dirty="0"/>
          </a:p>
          <a:p>
            <a:pPr marL="342900" marR="0" lvl="0" indent="-342900" algn="just" rtl="0">
              <a:spcBef>
                <a:spcPts val="0"/>
              </a:spcBef>
              <a:spcAft>
                <a:spcPts val="0"/>
              </a:spcAft>
              <a:buClr>
                <a:srgbClr val="000000"/>
              </a:buClr>
              <a:buSzPts val="1800"/>
              <a:buFont typeface="Arial"/>
              <a:buAutoNum type="arabicPeriod"/>
            </a:pPr>
            <a:r>
              <a:rPr lang="en-US" sz="2800" b="1" i="0" u="none" strike="noStrike" cap="none" dirty="0" err="1">
                <a:solidFill>
                  <a:srgbClr val="000000"/>
                </a:solidFill>
                <a:latin typeface="Arial"/>
                <a:ea typeface="Arial"/>
                <a:cs typeface="Arial"/>
                <a:sym typeface="Arial"/>
              </a:rPr>
              <a:t>Pahami</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karakteristik</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barang</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dengan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baik</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terutama</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r>
              <a:rPr lang="en-US" sz="2800" b="0" i="0" u="none" strike="noStrike" cap="none" dirty="0">
                <a:solidFill>
                  <a:srgbClr val="000000"/>
                </a:solidFill>
                <a:latin typeface="Arial"/>
                <a:ea typeface="Arial"/>
                <a:cs typeface="Arial"/>
                <a:sym typeface="Arial"/>
              </a:rPr>
              <a:t> yang </a:t>
            </a:r>
            <a:r>
              <a:rPr lang="en-US" sz="2800" b="0" i="0" u="none" strike="noStrike" cap="none" dirty="0" err="1">
                <a:solidFill>
                  <a:srgbClr val="000000"/>
                </a:solidFill>
                <a:latin typeface="Arial"/>
                <a:ea typeface="Arial"/>
                <a:cs typeface="Arial"/>
                <a:sym typeface="Arial"/>
              </a:rPr>
              <a:t>beresiko</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tinggi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radioaktif</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beracun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mudah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meledak</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mudah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terbakar</a:t>
            </a:r>
            <a:r>
              <a:rPr lang="en-US" sz="2800" b="0" i="0" u="none" strike="noStrike" cap="none" dirty="0">
                <a:solidFill>
                  <a:srgbClr val="000000"/>
                </a:solidFill>
                <a:latin typeface="Arial"/>
                <a:ea typeface="Arial"/>
                <a:cs typeface="Arial"/>
                <a:sym typeface="Arial"/>
              </a:rPr>
              <a:t>, sensitive </a:t>
            </a:r>
            <a:r>
              <a:rPr lang="en-US" sz="2800" b="0" i="0" u="none" strike="noStrike" cap="none" dirty="0" err="1">
                <a:solidFill>
                  <a:srgbClr val="000000"/>
                </a:solidFill>
                <a:latin typeface="Arial"/>
                <a:ea typeface="Arial"/>
                <a:cs typeface="Arial"/>
                <a:sym typeface="Arial"/>
              </a:rPr>
              <a:t>terhadap</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panas</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getaran</a:t>
            </a:r>
            <a:r>
              <a:rPr lang="en-US" sz="2800" b="0" i="0" u="none" strike="noStrike" cap="none" dirty="0">
                <a:solidFill>
                  <a:srgbClr val="000000"/>
                </a:solidFill>
                <a:latin typeface="Arial"/>
                <a:ea typeface="Arial"/>
                <a:cs typeface="Arial"/>
                <a:sym typeface="Arial"/>
              </a:rPr>
              <a:t> dan/</a:t>
            </a:r>
            <a:r>
              <a:rPr lang="en-US" sz="2800" b="0" i="0" u="none" strike="noStrike" cap="none" dirty="0" err="1">
                <a:solidFill>
                  <a:srgbClr val="000000"/>
                </a:solidFill>
                <a:latin typeface="Arial"/>
                <a:ea typeface="Arial"/>
                <a:cs typeface="Arial"/>
                <a:sym typeface="Arial"/>
              </a:rPr>
              <a:t>atau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gesekan</a:t>
            </a:r>
            <a:r>
              <a:rPr lang="en-US" sz="2800" b="0" i="0" u="none" strike="noStrike" cap="none" dirty="0">
                <a:solidFill>
                  <a:srgbClr val="000000"/>
                </a:solidFill>
                <a:latin typeface="Arial"/>
                <a:ea typeface="Arial"/>
                <a:cs typeface="Arial"/>
                <a:sym typeface="Arial"/>
              </a:rPr>
              <a:t>)</a:t>
            </a:r>
            <a:endParaRPr lang="en-US" dirty="0"/>
          </a:p>
          <a:p>
            <a:pPr marL="342900" marR="0" lvl="0" indent="-342900" algn="just" rtl="0">
              <a:spcBef>
                <a:spcPts val="0"/>
              </a:spcBef>
              <a:spcAft>
                <a:spcPts val="0"/>
              </a:spcAft>
              <a:buClr>
                <a:srgbClr val="000000"/>
              </a:buClr>
              <a:buSzPts val="1800"/>
              <a:buFont typeface="Arial"/>
              <a:buAutoNum type="arabicPeriod"/>
            </a:pPr>
            <a:r>
              <a:rPr lang="en-US" sz="2800" b="1" i="0" u="none" strike="noStrike" cap="none" dirty="0" err="1">
                <a:solidFill>
                  <a:srgbClr val="000000"/>
                </a:solidFill>
                <a:latin typeface="Arial"/>
                <a:ea typeface="Arial"/>
                <a:cs typeface="Arial"/>
                <a:sym typeface="Arial"/>
              </a:rPr>
              <a:t>Siapkan</a:t>
            </a:r>
            <a:r>
              <a:rPr lang="en-US" sz="2800" b="1" i="0" u="none" strike="noStrike" cap="none" dirty="0">
                <a:solidFill>
                  <a:srgbClr val="000000"/>
                </a:solidFill>
                <a:latin typeface="Arial"/>
                <a:ea typeface="Arial"/>
                <a:cs typeface="Arial"/>
                <a:sym typeface="Arial"/>
              </a:rPr>
              <a:t> APD dan </a:t>
            </a:r>
            <a:r>
              <a:rPr lang="en-US" sz="2800" b="1" i="0" u="none" strike="noStrike" cap="none" dirty="0" err="1">
                <a:solidFill>
                  <a:srgbClr val="000000"/>
                </a:solidFill>
                <a:latin typeface="Arial"/>
                <a:ea typeface="Arial"/>
                <a:cs typeface="Arial"/>
                <a:sym typeface="Arial"/>
              </a:rPr>
              <a:t>wadah</a:t>
            </a:r>
            <a:r>
              <a:rPr lang="en-US" sz="2800" b="0" i="0" u="none" strike="noStrike" cap="none" dirty="0">
                <a:solidFill>
                  <a:srgbClr val="000000"/>
                </a:solidFill>
                <a:latin typeface="Arial"/>
                <a:ea typeface="Arial"/>
                <a:cs typeface="Arial"/>
                <a:sym typeface="Arial"/>
              </a:rPr>
              <a:t> yang </a:t>
            </a:r>
            <a:r>
              <a:rPr lang="en-US" sz="2800" b="0" i="0" u="none" strike="noStrike" cap="none" dirty="0" err="1">
                <a:solidFill>
                  <a:srgbClr val="000000"/>
                </a:solidFill>
                <a:latin typeface="Arial"/>
                <a:ea typeface="Arial"/>
                <a:cs typeface="Arial"/>
                <a:sym typeface="Arial"/>
              </a:rPr>
              <a:t>diperlukan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sesuai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dengan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karakteristik</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contoh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800"/>
              <a:buFont typeface="Arial"/>
              <a:buAutoNum type="arabicPeriod"/>
            </a:pPr>
            <a:r>
              <a:rPr lang="en-US" sz="2800" b="0" i="0" u="none" strike="noStrike" cap="none" dirty="0" err="1">
                <a:solidFill>
                  <a:srgbClr val="000000"/>
                </a:solidFill>
                <a:latin typeface="Arial"/>
                <a:ea typeface="Arial"/>
                <a:cs typeface="Arial"/>
                <a:sym typeface="Arial"/>
              </a:rPr>
              <a:t>Meminta</a:t>
            </a:r>
            <a:r>
              <a:rPr lang="en-US" sz="2800" b="0"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pemilik</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barang</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atau</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kuasanya</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menyiapkan</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barang</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untuk</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diperiksa</a:t>
            </a:r>
            <a:endParaRPr lang="en-US" sz="2800" b="0" i="0" u="none" strike="noStrike" cap="none" dirty="0">
              <a:solidFill>
                <a:srgbClr val="000000"/>
              </a:solidFill>
              <a:latin typeface="Arial"/>
              <a:ea typeface="Arial"/>
              <a:cs typeface="Arial"/>
              <a:sym typeface="Arial"/>
            </a:endParaRPr>
          </a:p>
          <a:p>
            <a:endParaRPr lang="en-ID" dirty="0"/>
          </a:p>
        </p:txBody>
      </p:sp>
      <p:sp>
        <p:nvSpPr>
          <p:cNvPr id="3" name="Slide Number Placeholder 2">
            <a:extLst>
              <a:ext uri="{FF2B5EF4-FFF2-40B4-BE49-F238E27FC236}">
                <a16:creationId xmlns:a16="http://schemas.microsoft.com/office/drawing/2014/main" id="{06D53FC5-0B0B-463C-9A49-EBC7CD3B2C93}"/>
              </a:ext>
            </a:extLst>
          </p:cNvPr>
          <p:cNvSpPr>
            <a:spLocks noGrp="1"/>
          </p:cNvSpPr>
          <p:nvPr>
            <p:ph type="sldNum" sz="quarter" idx="12"/>
          </p:nvPr>
        </p:nvSpPr>
        <p:spPr/>
        <p:txBody>
          <a:bodyPr/>
          <a:lstStyle/>
          <a:p>
            <a:fld id="{79820BF0-4CA9-436F-87F0-8323D4B621FC}" type="slidenum">
              <a:rPr lang="en-ID" smtClean="0"/>
              <a:pPr/>
              <a:t>10</a:t>
            </a:fld>
            <a:endParaRPr lang="en-ID" sz="1400" dirty="0"/>
          </a:p>
        </p:txBody>
      </p:sp>
      <p:sp>
        <p:nvSpPr>
          <p:cNvPr id="4" name="Text Placeholder 3">
            <a:extLst>
              <a:ext uri="{FF2B5EF4-FFF2-40B4-BE49-F238E27FC236}">
                <a16:creationId xmlns:a16="http://schemas.microsoft.com/office/drawing/2014/main" id="{323D597A-76B4-4B23-9CB8-4676CBF0539E}"/>
              </a:ext>
            </a:extLst>
          </p:cNvPr>
          <p:cNvSpPr>
            <a:spLocks noGrp="1"/>
          </p:cNvSpPr>
          <p:nvPr>
            <p:ph type="body" sz="quarter" idx="14"/>
          </p:nvPr>
        </p:nvSpPr>
        <p:spPr>
          <a:xfrm>
            <a:off x="639568" y="112819"/>
            <a:ext cx="9738563" cy="978729"/>
          </a:xfrm>
        </p:spPr>
        <p:txBody>
          <a:bodyPr/>
          <a:lstStyle/>
          <a:p>
            <a:r>
              <a:rPr lang="en-US" sz="3200" b="1" dirty="0"/>
              <a:t>Hal yang </a:t>
            </a:r>
            <a:r>
              <a:rPr lang="en-US" sz="3200" b="1" dirty="0" err="1"/>
              <a:t>perlu</a:t>
            </a:r>
            <a:r>
              <a:rPr lang="en-US" sz="3200" b="1" dirty="0"/>
              <a:t> </a:t>
            </a:r>
            <a:r>
              <a:rPr lang="en-US" sz="3200" b="1" dirty="0" err="1"/>
              <a:t>diperhatikan</a:t>
            </a:r>
            <a:r>
              <a:rPr lang="en-US" sz="3200" b="1" dirty="0"/>
              <a:t> </a:t>
            </a:r>
            <a:r>
              <a:rPr lang="en-US" sz="3200" b="1" dirty="0" err="1"/>
              <a:t>dalam</a:t>
            </a:r>
            <a:r>
              <a:rPr lang="en-US" sz="3200" b="1" dirty="0"/>
              <a:t> </a:t>
            </a:r>
            <a:r>
              <a:rPr lang="en-US" sz="3200" b="1" dirty="0" err="1"/>
              <a:t>pengambilan</a:t>
            </a:r>
            <a:r>
              <a:rPr lang="en-US" sz="3200" b="1" dirty="0"/>
              <a:t> </a:t>
            </a:r>
            <a:r>
              <a:rPr lang="en-US" sz="3200" b="1" dirty="0" err="1"/>
              <a:t>contoh</a:t>
            </a:r>
            <a:r>
              <a:rPr lang="en-US" sz="3200" b="1" dirty="0"/>
              <a:t> uji</a:t>
            </a:r>
            <a:br>
              <a:rPr lang="en-US" sz="3200" b="1" dirty="0"/>
            </a:br>
            <a:r>
              <a:rPr lang="en-US" sz="3200" b="1" u="sng" dirty="0"/>
              <a:t>(</a:t>
            </a:r>
            <a:r>
              <a:rPr lang="en-US" sz="3200" b="1" u="sng" dirty="0" err="1"/>
              <a:t>Sebelum</a:t>
            </a:r>
            <a:r>
              <a:rPr lang="en-US" sz="3200" b="1" u="sng" dirty="0"/>
              <a:t> </a:t>
            </a:r>
            <a:r>
              <a:rPr lang="en-US" sz="3200" b="1" u="sng" dirty="0" err="1"/>
              <a:t>pengambilan</a:t>
            </a:r>
            <a:r>
              <a:rPr lang="en-US" sz="3200" b="1" u="sng" dirty="0"/>
              <a:t> </a:t>
            </a:r>
            <a:r>
              <a:rPr lang="en-US" sz="3200" b="1" u="sng" dirty="0" err="1"/>
              <a:t>contoh</a:t>
            </a:r>
            <a:r>
              <a:rPr lang="en-US" sz="3200" b="1" u="sng" dirty="0"/>
              <a:t> uji)</a:t>
            </a:r>
            <a:endParaRPr lang="en-ID" sz="3200" dirty="0"/>
          </a:p>
        </p:txBody>
      </p:sp>
    </p:spTree>
    <p:extLst>
      <p:ext uri="{BB962C8B-B14F-4D97-AF65-F5344CB8AC3E}">
        <p14:creationId xmlns:p14="http://schemas.microsoft.com/office/powerpoint/2010/main" val="4277807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11D49-3D69-47F7-88BD-5C2776766412}"/>
              </a:ext>
            </a:extLst>
          </p:cNvPr>
          <p:cNvSpPr>
            <a:spLocks noGrp="1"/>
          </p:cNvSpPr>
          <p:nvPr>
            <p:ph sz="quarter" idx="13"/>
          </p:nvPr>
        </p:nvSpPr>
        <p:spPr>
          <a:xfrm>
            <a:off x="639568" y="934979"/>
            <a:ext cx="10878952" cy="4237711"/>
          </a:xfrm>
        </p:spPr>
        <p:txBody>
          <a:bodyPr>
            <a:normAutofit fontScale="70000" lnSpcReduction="20000"/>
          </a:bodyPr>
          <a:lstStyle/>
          <a:p>
            <a:pPr marL="342900" marR="0" lvl="0" indent="-342900" algn="just" rtl="0">
              <a:spcBef>
                <a:spcPts val="0"/>
              </a:spcBef>
              <a:spcAft>
                <a:spcPts val="0"/>
              </a:spcAft>
              <a:buClr>
                <a:srgbClr val="000000"/>
              </a:buClr>
              <a:buSzPts val="1600"/>
              <a:buFont typeface="Arial"/>
              <a:buAutoNum type="arabicPeriod"/>
            </a:pPr>
            <a:r>
              <a:rPr lang="en-US" sz="2800" b="0" i="0" u="none" strike="noStrike" cap="none" dirty="0" err="1">
                <a:solidFill>
                  <a:srgbClr val="000000"/>
                </a:solidFill>
                <a:latin typeface="Arial"/>
                <a:ea typeface="Arial"/>
                <a:cs typeface="Arial"/>
                <a:sym typeface="Arial"/>
              </a:rPr>
              <a:t>Gunakan</a:t>
            </a:r>
            <a:r>
              <a:rPr lang="en-US" sz="2800" b="0" i="0" u="none" strike="noStrike" cap="none" dirty="0">
                <a:solidFill>
                  <a:srgbClr val="000000"/>
                </a:solidFill>
                <a:latin typeface="Arial"/>
                <a:ea typeface="Arial"/>
                <a:cs typeface="Arial"/>
                <a:sym typeface="Arial"/>
              </a:rPr>
              <a:t> </a:t>
            </a:r>
            <a:r>
              <a:rPr lang="en-US" sz="2800" b="1" i="0" u="none" strike="noStrike" cap="none" dirty="0">
                <a:solidFill>
                  <a:srgbClr val="000000"/>
                </a:solidFill>
                <a:latin typeface="Arial"/>
                <a:ea typeface="Arial"/>
                <a:cs typeface="Arial"/>
                <a:sym typeface="Arial"/>
              </a:rPr>
              <a:t>APD</a:t>
            </a:r>
            <a:endParaRPr lang="en-US" dirty="0"/>
          </a:p>
          <a:p>
            <a:pPr marL="342900" marR="0" lvl="0" indent="-342900" algn="just" rtl="0">
              <a:spcBef>
                <a:spcPts val="0"/>
              </a:spcBef>
              <a:spcAft>
                <a:spcPts val="0"/>
              </a:spcAft>
              <a:buClr>
                <a:srgbClr val="000000"/>
              </a:buClr>
              <a:buSzPts val="1600"/>
              <a:buFont typeface="Arial"/>
              <a:buAutoNum type="arabicPeriod"/>
            </a:pPr>
            <a:r>
              <a:rPr lang="en-US" sz="2800" b="0" i="0" u="none" strike="noStrike" cap="none" dirty="0" err="1">
                <a:solidFill>
                  <a:srgbClr val="000000"/>
                </a:solidFill>
                <a:latin typeface="Arial"/>
                <a:ea typeface="Arial"/>
                <a:cs typeface="Arial"/>
                <a:sym typeface="Arial"/>
              </a:rPr>
              <a:t>Dilarang</a:t>
            </a:r>
            <a:r>
              <a:rPr lang="en-US" sz="2800" b="0"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makan</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minum</a:t>
            </a:r>
            <a:r>
              <a:rPr lang="en-US" sz="2800" b="1" i="0" u="none" strike="noStrike" cap="none" dirty="0">
                <a:solidFill>
                  <a:srgbClr val="000000"/>
                </a:solidFill>
                <a:latin typeface="Arial"/>
                <a:ea typeface="Arial"/>
                <a:cs typeface="Arial"/>
                <a:sym typeface="Arial"/>
              </a:rPr>
              <a:t> dan </a:t>
            </a:r>
            <a:r>
              <a:rPr lang="en-US" sz="2800" b="1" i="0" u="none" strike="noStrike" cap="none" dirty="0" err="1">
                <a:solidFill>
                  <a:srgbClr val="000000"/>
                </a:solidFill>
                <a:latin typeface="Arial"/>
                <a:ea typeface="Arial"/>
                <a:cs typeface="Arial"/>
                <a:sym typeface="Arial"/>
              </a:rPr>
              <a:t>merokok</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selama</a:t>
            </a:r>
            <a:r>
              <a:rPr lang="en-US" sz="2800" b="1" i="0" u="none" strike="noStrike" cap="none" dirty="0">
                <a:solidFill>
                  <a:srgbClr val="000000"/>
                </a:solidFill>
                <a:latin typeface="Arial"/>
                <a:ea typeface="Arial"/>
                <a:cs typeface="Arial"/>
                <a:sym typeface="Arial"/>
              </a:rPr>
              <a:t> proses </a:t>
            </a:r>
            <a:r>
              <a:rPr lang="en-US" sz="2800" b="1" i="0" u="none" strike="noStrike" cap="none" dirty="0" err="1">
                <a:solidFill>
                  <a:srgbClr val="000000"/>
                </a:solidFill>
                <a:latin typeface="Arial"/>
                <a:ea typeface="Arial"/>
                <a:cs typeface="Arial"/>
                <a:sym typeface="Arial"/>
              </a:rPr>
              <a:t>pengambilan</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contoh</a:t>
            </a:r>
            <a:r>
              <a:rPr lang="en-US" sz="2800" b="1"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600"/>
              <a:buFont typeface="Arial"/>
              <a:buAutoNum type="arabicPeriod"/>
            </a:pPr>
            <a:r>
              <a:rPr lang="en-US" sz="2800" b="0" i="0" u="none" strike="noStrike" cap="none" dirty="0" err="1">
                <a:solidFill>
                  <a:srgbClr val="000000"/>
                </a:solidFill>
                <a:latin typeface="Arial"/>
                <a:ea typeface="Arial"/>
                <a:cs typeface="Arial"/>
                <a:sym typeface="Arial"/>
              </a:rPr>
              <a:t>Pastikan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pengambilan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contoh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r>
              <a:rPr lang="en-US" sz="2800" b="0" i="0" u="none" strike="noStrike" cap="none" dirty="0">
                <a:solidFill>
                  <a:srgbClr val="000000"/>
                </a:solidFill>
                <a:latin typeface="Arial"/>
                <a:ea typeface="Arial"/>
                <a:cs typeface="Arial"/>
                <a:sym typeface="Arial"/>
              </a:rPr>
              <a:t> dan </a:t>
            </a:r>
            <a:r>
              <a:rPr lang="en-US" sz="2800" b="0" i="0" u="none" strike="noStrike" cap="none" dirty="0" err="1">
                <a:solidFill>
                  <a:srgbClr val="000000"/>
                </a:solidFill>
                <a:latin typeface="Arial"/>
                <a:ea typeface="Arial"/>
                <a:cs typeface="Arial"/>
                <a:sym typeface="Arial"/>
              </a:rPr>
              <a:t>sekitarnya</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aman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dari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kontaminasi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atau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interaksi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berbahaya</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seperti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kemungkinan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meledak</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atau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kebakaran</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600"/>
              <a:buFont typeface="Arial"/>
              <a:buAutoNum type="arabicPeriod"/>
            </a:pPr>
            <a:r>
              <a:rPr lang="en-US" sz="2800" b="1" i="0" u="none" strike="noStrike" cap="none" dirty="0" err="1">
                <a:solidFill>
                  <a:srgbClr val="000000"/>
                </a:solidFill>
                <a:latin typeface="Arial"/>
                <a:ea typeface="Arial"/>
                <a:cs typeface="Arial"/>
                <a:sym typeface="Arial"/>
              </a:rPr>
              <a:t>Gunakan</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alat</a:t>
            </a:r>
            <a:r>
              <a:rPr lang="en-US" sz="2800" b="1" i="0" u="none" strike="noStrike" cap="none" dirty="0">
                <a:solidFill>
                  <a:srgbClr val="000000"/>
                </a:solidFill>
                <a:latin typeface="Arial"/>
                <a:ea typeface="Arial"/>
                <a:cs typeface="Arial"/>
                <a:sym typeface="Arial"/>
              </a:rPr>
              <a:t> sampling </a:t>
            </a:r>
            <a:r>
              <a:rPr lang="en-US" sz="2800" b="1" i="0" u="none" strike="noStrike" cap="none" dirty="0" err="1">
                <a:solidFill>
                  <a:srgbClr val="000000"/>
                </a:solidFill>
                <a:latin typeface="Arial"/>
                <a:ea typeface="Arial"/>
                <a:cs typeface="Arial"/>
                <a:sym typeface="Arial"/>
              </a:rPr>
              <a:t>sesuai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dengan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karakteristik</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contoh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600"/>
              <a:buFont typeface="Arial"/>
              <a:buAutoNum type="arabicPeriod"/>
            </a:pPr>
            <a:r>
              <a:rPr lang="en-US" sz="2800" b="0" i="0" u="none" strike="noStrike" cap="none" dirty="0" err="1">
                <a:solidFill>
                  <a:srgbClr val="000000"/>
                </a:solidFill>
                <a:latin typeface="Arial"/>
                <a:ea typeface="Arial"/>
                <a:cs typeface="Arial"/>
                <a:sym typeface="Arial"/>
              </a:rPr>
              <a:t>Hindari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terjadinya</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kontaminasi</a:t>
            </a:r>
            <a:r>
              <a:rPr lang="en-US" sz="2800" b="0" i="0" u="none" strike="noStrike" cap="none" dirty="0">
                <a:solidFill>
                  <a:srgbClr val="000000"/>
                </a:solidFill>
                <a:latin typeface="Arial"/>
                <a:ea typeface="Arial"/>
                <a:cs typeface="Arial"/>
                <a:sym typeface="Arial"/>
              </a:rPr>
              <a:t> dan </a:t>
            </a:r>
            <a:r>
              <a:rPr lang="en-US" sz="2800" b="0" i="0" u="none" strike="noStrike" cap="none" dirty="0" err="1">
                <a:solidFill>
                  <a:srgbClr val="000000"/>
                </a:solidFill>
                <a:latin typeface="Arial"/>
                <a:ea typeface="Arial"/>
                <a:cs typeface="Arial"/>
                <a:sym typeface="Arial"/>
              </a:rPr>
              <a:t>kerusakan</a:t>
            </a:r>
            <a:r>
              <a:rPr lang="en-US" sz="2800" b="0" i="0" u="none" strike="noStrike" cap="none" dirty="0">
                <a:solidFill>
                  <a:srgbClr val="000000"/>
                </a:solidFill>
                <a:latin typeface="Arial"/>
                <a:ea typeface="Arial"/>
                <a:cs typeface="Arial"/>
                <a:sym typeface="Arial"/>
              </a:rPr>
              <a:t> pada </a:t>
            </a:r>
            <a:r>
              <a:rPr lang="en-US" sz="2800" b="0" i="0" u="none" strike="noStrike" cap="none" dirty="0" err="1">
                <a:solidFill>
                  <a:srgbClr val="000000"/>
                </a:solidFill>
                <a:latin typeface="Arial"/>
                <a:ea typeface="Arial"/>
                <a:cs typeface="Arial"/>
                <a:sym typeface="Arial"/>
              </a:rPr>
              <a:t>saat</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membuka</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kemasan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600"/>
              <a:buFont typeface="Arial"/>
              <a:buAutoNum type="arabicPeriod"/>
            </a:pPr>
            <a:r>
              <a:rPr lang="en-US" sz="2800" b="0" i="0" u="none" strike="noStrike" cap="none" dirty="0" err="1">
                <a:solidFill>
                  <a:srgbClr val="000000"/>
                </a:solidFill>
                <a:latin typeface="Arial"/>
                <a:ea typeface="Arial"/>
                <a:cs typeface="Arial"/>
                <a:sym typeface="Arial"/>
              </a:rPr>
              <a:t>Letakkan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ditempat</a:t>
            </a:r>
            <a:r>
              <a:rPr lang="en-US" sz="2800" b="0" i="0" u="none" strike="noStrike" cap="none" dirty="0">
                <a:solidFill>
                  <a:srgbClr val="000000"/>
                </a:solidFill>
                <a:latin typeface="Arial"/>
                <a:ea typeface="Arial"/>
                <a:cs typeface="Arial"/>
                <a:sym typeface="Arial"/>
              </a:rPr>
              <a:t> yang </a:t>
            </a:r>
            <a:r>
              <a:rPr lang="en-US" sz="2800" b="0" i="0" u="none" strike="noStrike" cap="none" dirty="0" err="1">
                <a:solidFill>
                  <a:srgbClr val="000000"/>
                </a:solidFill>
                <a:latin typeface="Arial"/>
                <a:ea typeface="Arial"/>
                <a:cs typeface="Arial"/>
                <a:sym typeface="Arial"/>
              </a:rPr>
              <a:t>aman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kering</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ventilasi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udara</a:t>
            </a:r>
            <a:r>
              <a:rPr lang="en-US" sz="2800" b="0" i="0" u="none" strike="noStrike" cap="none" dirty="0">
                <a:solidFill>
                  <a:srgbClr val="000000"/>
                </a:solidFill>
                <a:latin typeface="Arial"/>
                <a:ea typeface="Arial"/>
                <a:cs typeface="Arial"/>
                <a:sym typeface="Arial"/>
              </a:rPr>
              <a:t> yang </a:t>
            </a:r>
            <a:r>
              <a:rPr lang="en-US" sz="2800" b="0" i="0" u="none" strike="noStrike" cap="none" dirty="0" err="1">
                <a:solidFill>
                  <a:srgbClr val="000000"/>
                </a:solidFill>
                <a:latin typeface="Arial"/>
                <a:ea typeface="Arial"/>
                <a:cs typeface="Arial"/>
                <a:sym typeface="Arial"/>
              </a:rPr>
              <a:t>baik</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jauh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dari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sumber</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api</a:t>
            </a:r>
            <a:r>
              <a:rPr lang="en-US" sz="2800" b="0" i="0" u="none" strike="noStrike" cap="none" dirty="0">
                <a:solidFill>
                  <a:srgbClr val="000000"/>
                </a:solidFill>
                <a:latin typeface="Arial"/>
                <a:ea typeface="Arial"/>
                <a:cs typeface="Arial"/>
                <a:sym typeface="Arial"/>
              </a:rPr>
              <a:t> dan </a:t>
            </a:r>
            <a:r>
              <a:rPr lang="en-US" sz="2800" b="0" i="0" u="none" strike="noStrike" cap="none" dirty="0" err="1">
                <a:solidFill>
                  <a:srgbClr val="000000"/>
                </a:solidFill>
                <a:latin typeface="Arial"/>
                <a:ea typeface="Arial"/>
                <a:cs typeface="Arial"/>
                <a:sym typeface="Arial"/>
              </a:rPr>
              <a:t>suhu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ekstrim</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atau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sesuaikan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dengan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kondisi</a:t>
            </a:r>
            <a:r>
              <a:rPr lang="en-US" sz="2800" b="0" i="0" u="none" strike="noStrike" cap="none" dirty="0">
                <a:solidFill>
                  <a:srgbClr val="000000"/>
                </a:solidFill>
                <a:latin typeface="Arial"/>
                <a:ea typeface="Arial"/>
                <a:cs typeface="Arial"/>
                <a:sym typeface="Arial"/>
              </a:rPr>
              <a:t> yang </a:t>
            </a:r>
            <a:r>
              <a:rPr lang="en-US" sz="2800" b="0" i="0" u="none" strike="noStrike" cap="none" dirty="0" err="1">
                <a:solidFill>
                  <a:srgbClr val="000000"/>
                </a:solidFill>
                <a:latin typeface="Arial"/>
                <a:ea typeface="Arial"/>
                <a:cs typeface="Arial"/>
                <a:sym typeface="Arial"/>
              </a:rPr>
              <a:t>dipersyaratkan</a:t>
            </a:r>
            <a:r>
              <a:rPr lang="en-US" sz="2800" b="0" i="0" u="none" strike="noStrike" cap="none" dirty="0">
                <a:solidFill>
                  <a:srgbClr val="000000"/>
                </a:solidFill>
                <a:latin typeface="Arial"/>
                <a:ea typeface="Arial"/>
                <a:cs typeface="Arial"/>
                <a:sym typeface="Arial"/>
              </a:rPr>
              <a:t> pada MSDS</a:t>
            </a:r>
            <a:endParaRPr lang="en-US" dirty="0"/>
          </a:p>
          <a:p>
            <a:pPr marL="342900" marR="0" lvl="0" indent="-342900" algn="just" rtl="0">
              <a:spcBef>
                <a:spcPts val="0"/>
              </a:spcBef>
              <a:spcAft>
                <a:spcPts val="0"/>
              </a:spcAft>
              <a:buClr>
                <a:srgbClr val="000000"/>
              </a:buClr>
              <a:buSzPts val="1600"/>
              <a:buFont typeface="Arial"/>
              <a:buAutoNum type="arabicPeriod"/>
            </a:pPr>
            <a:r>
              <a:rPr lang="en-US" sz="2800" b="1" i="0" u="none" strike="noStrike" cap="none" dirty="0">
                <a:solidFill>
                  <a:srgbClr val="000000"/>
                </a:solidFill>
                <a:latin typeface="Arial"/>
                <a:ea typeface="Arial"/>
                <a:cs typeface="Arial"/>
                <a:sym typeface="Arial"/>
              </a:rPr>
              <a:t>Masukkan </a:t>
            </a:r>
            <a:r>
              <a:rPr lang="en-US" sz="2800" b="1" i="0" u="none" strike="noStrike" cap="none" dirty="0" err="1">
                <a:solidFill>
                  <a:srgbClr val="000000"/>
                </a:solidFill>
                <a:latin typeface="Arial"/>
                <a:ea typeface="Arial"/>
                <a:cs typeface="Arial"/>
                <a:sym typeface="Arial"/>
              </a:rPr>
              <a:t>contoh</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barang</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dalam</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wadah</a:t>
            </a:r>
            <a:r>
              <a:rPr lang="en-US" sz="2800" b="1" i="0" u="none" strike="noStrike" cap="none" dirty="0">
                <a:solidFill>
                  <a:srgbClr val="000000"/>
                </a:solidFill>
                <a:latin typeface="Arial"/>
                <a:ea typeface="Arial"/>
                <a:cs typeface="Arial"/>
                <a:sym typeface="Arial"/>
              </a:rPr>
              <a:t> </a:t>
            </a:r>
            <a:r>
              <a:rPr lang="en-US" sz="2800" b="0" i="0" u="none" strike="noStrike" cap="none" dirty="0">
                <a:solidFill>
                  <a:srgbClr val="000000"/>
                </a:solidFill>
                <a:latin typeface="Arial"/>
                <a:ea typeface="Arial"/>
                <a:cs typeface="Arial"/>
                <a:sym typeface="Arial"/>
              </a:rPr>
              <a:t>yang </a:t>
            </a:r>
            <a:r>
              <a:rPr lang="en-US" sz="2800" b="0" i="0" u="none" strike="noStrike" cap="none" dirty="0" err="1">
                <a:solidFill>
                  <a:srgbClr val="000000"/>
                </a:solidFill>
                <a:latin typeface="Arial"/>
                <a:ea typeface="Arial"/>
                <a:cs typeface="Arial"/>
                <a:sym typeface="Arial"/>
              </a:rPr>
              <a:t>sesuai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karakteristiknya</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600"/>
              <a:buFont typeface="Arial"/>
              <a:buAutoNum type="arabicPeriod"/>
            </a:pPr>
            <a:r>
              <a:rPr lang="en-US" sz="2800" b="1" i="0" u="none" strike="noStrike" cap="none" dirty="0">
                <a:solidFill>
                  <a:srgbClr val="000000"/>
                </a:solidFill>
                <a:latin typeface="Arial"/>
                <a:ea typeface="Arial"/>
                <a:cs typeface="Arial"/>
                <a:sym typeface="Arial"/>
              </a:rPr>
              <a:t>Beri label</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atau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identitas</a:t>
            </a:r>
            <a:r>
              <a:rPr lang="en-US" sz="2800" b="0" i="0" u="none" strike="noStrike" cap="none" dirty="0">
                <a:solidFill>
                  <a:srgbClr val="000000"/>
                </a:solidFill>
                <a:latin typeface="Arial"/>
                <a:ea typeface="Arial"/>
                <a:cs typeface="Arial"/>
                <a:sym typeface="Arial"/>
              </a:rPr>
              <a:t> pada </a:t>
            </a:r>
            <a:r>
              <a:rPr lang="en-US" sz="2800" b="0" i="0" u="none" strike="noStrike" cap="none" dirty="0" err="1">
                <a:solidFill>
                  <a:srgbClr val="000000"/>
                </a:solidFill>
                <a:latin typeface="Arial"/>
                <a:ea typeface="Arial"/>
                <a:cs typeface="Arial"/>
                <a:sym typeface="Arial"/>
              </a:rPr>
              <a:t>wadah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contoh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600"/>
              <a:buFont typeface="Arial"/>
              <a:buAutoNum type="arabicPeriod"/>
            </a:pPr>
            <a:r>
              <a:rPr lang="en-US" sz="2800" b="0" i="0" u="none" strike="noStrike" cap="none" dirty="0">
                <a:solidFill>
                  <a:srgbClr val="000000"/>
                </a:solidFill>
                <a:latin typeface="Arial"/>
                <a:ea typeface="Arial"/>
                <a:cs typeface="Arial"/>
                <a:sym typeface="Arial"/>
              </a:rPr>
              <a:t>Beri </a:t>
            </a:r>
            <a:r>
              <a:rPr lang="en-US" sz="2800" b="1" i="0" u="none" strike="noStrike" cap="none" dirty="0" err="1">
                <a:solidFill>
                  <a:srgbClr val="000000"/>
                </a:solidFill>
                <a:latin typeface="Arial"/>
                <a:ea typeface="Arial"/>
                <a:cs typeface="Arial"/>
                <a:sym typeface="Arial"/>
              </a:rPr>
              <a:t>tanda</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pengaman</a:t>
            </a:r>
            <a:r>
              <a:rPr lang="en-US" sz="2800" b="1" i="0" u="none" strike="noStrike" cap="none" dirty="0">
                <a:solidFill>
                  <a:srgbClr val="000000"/>
                </a:solidFill>
                <a:latin typeface="Arial"/>
                <a:ea typeface="Arial"/>
                <a:cs typeface="Arial"/>
                <a:sym typeface="Arial"/>
              </a:rPr>
              <a:t> </a:t>
            </a:r>
            <a:r>
              <a:rPr lang="en-US" sz="2800" b="0" i="0" u="none" strike="noStrike" cap="none" dirty="0">
                <a:solidFill>
                  <a:srgbClr val="000000"/>
                </a:solidFill>
                <a:latin typeface="Arial"/>
                <a:ea typeface="Arial"/>
                <a:cs typeface="Arial"/>
                <a:sym typeface="Arial"/>
              </a:rPr>
              <a:t>pada </a:t>
            </a:r>
            <a:r>
              <a:rPr lang="en-US" sz="2800" b="0" i="0" u="none" strike="noStrike" cap="none" dirty="0" err="1">
                <a:solidFill>
                  <a:srgbClr val="000000"/>
                </a:solidFill>
                <a:latin typeface="Arial"/>
                <a:ea typeface="Arial"/>
                <a:cs typeface="Arial"/>
                <a:sym typeface="Arial"/>
              </a:rPr>
              <a:t>wadah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contoh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endParaRPr lang="en-US" sz="2800" b="0" i="0" u="none" strike="noStrike" cap="none" dirty="0">
              <a:solidFill>
                <a:srgbClr val="000000"/>
              </a:solidFill>
              <a:latin typeface="Arial"/>
              <a:ea typeface="Arial"/>
              <a:cs typeface="Arial"/>
              <a:sym typeface="Arial"/>
            </a:endParaRPr>
          </a:p>
          <a:p>
            <a:pPr marL="342900" marR="0" lvl="0" indent="-342900" algn="just" rtl="0">
              <a:spcBef>
                <a:spcPts val="0"/>
              </a:spcBef>
              <a:spcAft>
                <a:spcPts val="0"/>
              </a:spcAft>
              <a:buClr>
                <a:srgbClr val="000000"/>
              </a:buClr>
              <a:buSzPts val="1600"/>
              <a:buFont typeface="Arial"/>
              <a:buAutoNum type="arabicPeriod"/>
            </a:pPr>
            <a:r>
              <a:rPr lang="en-US" sz="2800" b="0" i="0" u="none" strike="noStrike" cap="none" dirty="0" err="1">
                <a:solidFill>
                  <a:srgbClr val="000000"/>
                </a:solidFill>
                <a:latin typeface="Arial"/>
                <a:ea typeface="Arial"/>
                <a:cs typeface="Arial"/>
                <a:sym typeface="Arial"/>
              </a:rPr>
              <a:t>Segera</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lakukan</a:t>
            </a:r>
            <a:r>
              <a:rPr lang="en-US" sz="2800" b="0"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tindakan</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pertolongan</a:t>
            </a:r>
            <a:r>
              <a:rPr lang="en-US" sz="2800" b="1" i="0" u="none" strike="noStrike" cap="none" dirty="0">
                <a:solidFill>
                  <a:srgbClr val="000000"/>
                </a:solidFill>
                <a:latin typeface="Arial"/>
                <a:ea typeface="Arial"/>
                <a:cs typeface="Arial"/>
                <a:sym typeface="Arial"/>
              </a:rPr>
              <a:t> </a:t>
            </a:r>
            <a:r>
              <a:rPr lang="en-US" sz="2800" b="1" i="0" u="none" strike="noStrike" cap="none" dirty="0" err="1">
                <a:solidFill>
                  <a:srgbClr val="000000"/>
                </a:solidFill>
                <a:latin typeface="Arial"/>
                <a:ea typeface="Arial"/>
                <a:cs typeface="Arial"/>
                <a:sym typeface="Arial"/>
              </a:rPr>
              <a:t>pertama</a:t>
            </a:r>
            <a:r>
              <a:rPr lang="en-US" sz="2800" b="1" i="0" u="none" strike="noStrike" cap="none" dirty="0">
                <a:solidFill>
                  <a:srgbClr val="000000"/>
                </a:solidFill>
                <a:latin typeface="Arial"/>
                <a:ea typeface="Arial"/>
                <a:cs typeface="Arial"/>
                <a:sym typeface="Arial"/>
              </a:rPr>
              <a:t> </a:t>
            </a:r>
            <a:r>
              <a:rPr lang="en-US" sz="2800" b="0" i="0" u="none" strike="noStrike" cap="none" dirty="0">
                <a:solidFill>
                  <a:srgbClr val="000000"/>
                </a:solidFill>
                <a:latin typeface="Arial"/>
                <a:ea typeface="Arial"/>
                <a:cs typeface="Arial"/>
                <a:sym typeface="Arial"/>
              </a:rPr>
              <a:t>dan </a:t>
            </a:r>
            <a:r>
              <a:rPr lang="en-US" sz="2800" b="0" i="0" u="none" strike="noStrike" cap="none" dirty="0" err="1">
                <a:solidFill>
                  <a:srgbClr val="000000"/>
                </a:solidFill>
                <a:latin typeface="Arial"/>
                <a:ea typeface="Arial"/>
                <a:cs typeface="Arial"/>
                <a:sym typeface="Arial"/>
              </a:rPr>
              <a:t>hubungi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dokter</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apabila</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terjadi</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paparan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atau</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kecelakaan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dalam</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pengambilan</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contoh</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barang</a:t>
            </a:r>
            <a:endParaRPr lang="en-US" sz="2800" b="0" i="0" u="none" strike="noStrike" cap="none" dirty="0">
              <a:solidFill>
                <a:srgbClr val="000000"/>
              </a:solidFill>
              <a:latin typeface="Arial"/>
              <a:ea typeface="Arial"/>
              <a:cs typeface="Arial"/>
              <a:sym typeface="Arial"/>
            </a:endParaRPr>
          </a:p>
          <a:p>
            <a:endParaRPr lang="en-ID" dirty="0"/>
          </a:p>
        </p:txBody>
      </p:sp>
      <p:sp>
        <p:nvSpPr>
          <p:cNvPr id="3" name="Slide Number Placeholder 2">
            <a:extLst>
              <a:ext uri="{FF2B5EF4-FFF2-40B4-BE49-F238E27FC236}">
                <a16:creationId xmlns:a16="http://schemas.microsoft.com/office/drawing/2014/main" id="{7EB27801-C636-4A09-B60B-2A5292A05518}"/>
              </a:ext>
            </a:extLst>
          </p:cNvPr>
          <p:cNvSpPr>
            <a:spLocks noGrp="1"/>
          </p:cNvSpPr>
          <p:nvPr>
            <p:ph type="sldNum" sz="quarter" idx="12"/>
          </p:nvPr>
        </p:nvSpPr>
        <p:spPr/>
        <p:txBody>
          <a:bodyPr/>
          <a:lstStyle/>
          <a:p>
            <a:fld id="{79820BF0-4CA9-436F-87F0-8323D4B621FC}" type="slidenum">
              <a:rPr lang="en-ID" smtClean="0"/>
              <a:pPr/>
              <a:t>11</a:t>
            </a:fld>
            <a:endParaRPr lang="en-ID" sz="1400" dirty="0"/>
          </a:p>
        </p:txBody>
      </p:sp>
      <p:sp>
        <p:nvSpPr>
          <p:cNvPr id="4" name="Text Placeholder 3">
            <a:extLst>
              <a:ext uri="{FF2B5EF4-FFF2-40B4-BE49-F238E27FC236}">
                <a16:creationId xmlns:a16="http://schemas.microsoft.com/office/drawing/2014/main" id="{66476FA8-DDC2-4B69-BBD9-01B818A38527}"/>
              </a:ext>
            </a:extLst>
          </p:cNvPr>
          <p:cNvSpPr>
            <a:spLocks noGrp="1"/>
          </p:cNvSpPr>
          <p:nvPr>
            <p:ph type="body" sz="quarter" idx="14"/>
          </p:nvPr>
        </p:nvSpPr>
        <p:spPr>
          <a:xfrm>
            <a:off x="639568" y="112819"/>
            <a:ext cx="9914894" cy="480131"/>
          </a:xfrm>
        </p:spPr>
        <p:txBody>
          <a:bodyPr/>
          <a:lstStyle/>
          <a:p>
            <a:r>
              <a:rPr lang="en-US" sz="2800" b="1" dirty="0"/>
              <a:t>Hal yang </a:t>
            </a:r>
            <a:r>
              <a:rPr lang="en-US" sz="2800" b="1" dirty="0" err="1"/>
              <a:t>perlu</a:t>
            </a:r>
            <a:r>
              <a:rPr lang="en-US" sz="2800" b="1" dirty="0"/>
              <a:t> </a:t>
            </a:r>
            <a:r>
              <a:rPr lang="en-US" sz="2800" b="1" dirty="0" err="1"/>
              <a:t>diperhatikan</a:t>
            </a:r>
            <a:r>
              <a:rPr lang="en-US" sz="2800" b="1" dirty="0"/>
              <a:t> </a:t>
            </a:r>
            <a:r>
              <a:rPr lang="en-US" sz="2800" b="1" dirty="0" err="1"/>
              <a:t>saat</a:t>
            </a:r>
            <a:r>
              <a:rPr lang="en-US" sz="2800" b="1" dirty="0"/>
              <a:t> </a:t>
            </a:r>
            <a:r>
              <a:rPr lang="en-US" sz="2800" b="1" dirty="0" err="1"/>
              <a:t>melakukan</a:t>
            </a:r>
            <a:r>
              <a:rPr lang="en-US" sz="2800" b="1" dirty="0"/>
              <a:t> </a:t>
            </a:r>
            <a:r>
              <a:rPr lang="en-US" sz="2800" b="1" dirty="0" err="1"/>
              <a:t>pengambilan</a:t>
            </a:r>
            <a:r>
              <a:rPr lang="en-US" sz="2800" b="1" dirty="0"/>
              <a:t> </a:t>
            </a:r>
            <a:r>
              <a:rPr lang="en-US" sz="2800" b="1" dirty="0" err="1"/>
              <a:t>contoh</a:t>
            </a:r>
            <a:r>
              <a:rPr lang="en-US" sz="2800" b="1" dirty="0"/>
              <a:t> uji</a:t>
            </a:r>
            <a:endParaRPr lang="en-ID" sz="2800" dirty="0"/>
          </a:p>
        </p:txBody>
      </p:sp>
      <p:grpSp>
        <p:nvGrpSpPr>
          <p:cNvPr id="5" name="Google Shape;1308;p9">
            <a:extLst>
              <a:ext uri="{FF2B5EF4-FFF2-40B4-BE49-F238E27FC236}">
                <a16:creationId xmlns:a16="http://schemas.microsoft.com/office/drawing/2014/main" id="{3A8C8884-01B2-44DE-A8EA-F4D735FE2BF9}"/>
              </a:ext>
            </a:extLst>
          </p:cNvPr>
          <p:cNvGrpSpPr/>
          <p:nvPr/>
        </p:nvGrpSpPr>
        <p:grpSpPr>
          <a:xfrm>
            <a:off x="2356038" y="5172690"/>
            <a:ext cx="1061457" cy="1414462"/>
            <a:chOff x="574118" y="3962400"/>
            <a:chExt cx="1940482" cy="2647950"/>
          </a:xfrm>
        </p:grpSpPr>
        <p:pic>
          <p:nvPicPr>
            <p:cNvPr id="10" name="Google Shape;1309;p9">
              <a:extLst>
                <a:ext uri="{FF2B5EF4-FFF2-40B4-BE49-F238E27FC236}">
                  <a16:creationId xmlns:a16="http://schemas.microsoft.com/office/drawing/2014/main" id="{BB22F127-2E04-41ED-8D9E-E9EF1EC41137}"/>
                </a:ext>
              </a:extLst>
            </p:cNvPr>
            <p:cNvPicPr preferRelativeResize="0"/>
            <p:nvPr/>
          </p:nvPicPr>
          <p:blipFill rotWithShape="1">
            <a:blip r:embed="rId2">
              <a:alphaModFix/>
            </a:blip>
            <a:srcRect/>
            <a:stretch/>
          </p:blipFill>
          <p:spPr>
            <a:xfrm>
              <a:off x="574118" y="3962400"/>
              <a:ext cx="1940482" cy="2647950"/>
            </a:xfrm>
            <a:prstGeom prst="rect">
              <a:avLst/>
            </a:prstGeom>
            <a:noFill/>
            <a:ln>
              <a:noFill/>
            </a:ln>
          </p:spPr>
        </p:pic>
        <p:sp>
          <p:nvSpPr>
            <p:cNvPr id="11" name="Google Shape;1310;p9">
              <a:extLst>
                <a:ext uri="{FF2B5EF4-FFF2-40B4-BE49-F238E27FC236}">
                  <a16:creationId xmlns:a16="http://schemas.microsoft.com/office/drawing/2014/main" id="{15F3AA6B-3A8E-4B5E-9E2B-B69F265FFFE3}"/>
                </a:ext>
              </a:extLst>
            </p:cNvPr>
            <p:cNvSpPr/>
            <p:nvPr/>
          </p:nvSpPr>
          <p:spPr>
            <a:xfrm>
              <a:off x="685275" y="4724400"/>
              <a:ext cx="1600659" cy="1219200"/>
            </a:xfrm>
            <a:prstGeom prst="mathMultiply">
              <a:avLst>
                <a:gd name="adj1" fmla="val 2352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6" name="Google Shape;1311;p9">
            <a:extLst>
              <a:ext uri="{FF2B5EF4-FFF2-40B4-BE49-F238E27FC236}">
                <a16:creationId xmlns:a16="http://schemas.microsoft.com/office/drawing/2014/main" id="{EB79BB17-7397-4E37-92ED-9A93D49E3517}"/>
              </a:ext>
            </a:extLst>
          </p:cNvPr>
          <p:cNvGrpSpPr/>
          <p:nvPr/>
        </p:nvGrpSpPr>
        <p:grpSpPr>
          <a:xfrm>
            <a:off x="4824347" y="5148040"/>
            <a:ext cx="1271653" cy="1549962"/>
            <a:chOff x="533401" y="914400"/>
            <a:chExt cx="2362200" cy="2514600"/>
          </a:xfrm>
        </p:grpSpPr>
        <p:pic>
          <p:nvPicPr>
            <p:cNvPr id="8" name="Google Shape;1312;p9">
              <a:extLst>
                <a:ext uri="{FF2B5EF4-FFF2-40B4-BE49-F238E27FC236}">
                  <a16:creationId xmlns:a16="http://schemas.microsoft.com/office/drawing/2014/main" id="{3BF6D720-DC7C-4685-A670-6FD652C51960}"/>
                </a:ext>
              </a:extLst>
            </p:cNvPr>
            <p:cNvPicPr preferRelativeResize="0"/>
            <p:nvPr/>
          </p:nvPicPr>
          <p:blipFill rotWithShape="1">
            <a:blip r:embed="rId3">
              <a:alphaModFix/>
            </a:blip>
            <a:srcRect/>
            <a:stretch/>
          </p:blipFill>
          <p:spPr>
            <a:xfrm>
              <a:off x="533401" y="914400"/>
              <a:ext cx="2362200" cy="2352625"/>
            </a:xfrm>
            <a:prstGeom prst="rect">
              <a:avLst/>
            </a:prstGeom>
            <a:noFill/>
            <a:ln>
              <a:noFill/>
            </a:ln>
          </p:spPr>
        </p:pic>
        <p:sp>
          <p:nvSpPr>
            <p:cNvPr id="9" name="Google Shape;1313;p9">
              <a:extLst>
                <a:ext uri="{FF2B5EF4-FFF2-40B4-BE49-F238E27FC236}">
                  <a16:creationId xmlns:a16="http://schemas.microsoft.com/office/drawing/2014/main" id="{2672669B-3EA2-45BC-8532-40A72DC0A736}"/>
                </a:ext>
              </a:extLst>
            </p:cNvPr>
            <p:cNvSpPr/>
            <p:nvPr/>
          </p:nvSpPr>
          <p:spPr>
            <a:xfrm>
              <a:off x="837790" y="1982022"/>
              <a:ext cx="2057811" cy="1446978"/>
            </a:xfrm>
            <a:prstGeom prst="mathMultiply">
              <a:avLst>
                <a:gd name="adj1" fmla="val 2352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pic>
        <p:nvPicPr>
          <p:cNvPr id="7" name="Google Shape;1314;p9">
            <a:extLst>
              <a:ext uri="{FF2B5EF4-FFF2-40B4-BE49-F238E27FC236}">
                <a16:creationId xmlns:a16="http://schemas.microsoft.com/office/drawing/2014/main" id="{180E067E-FBD3-441D-BE2F-7713D93B7E99}"/>
              </a:ext>
            </a:extLst>
          </p:cNvPr>
          <p:cNvPicPr preferRelativeResize="0"/>
          <p:nvPr/>
        </p:nvPicPr>
        <p:blipFill rotWithShape="1">
          <a:blip r:embed="rId4">
            <a:alphaModFix/>
          </a:blip>
          <a:srcRect/>
          <a:stretch/>
        </p:blipFill>
        <p:spPr>
          <a:xfrm>
            <a:off x="8167270" y="5169543"/>
            <a:ext cx="1141067" cy="1379598"/>
          </a:xfrm>
          <a:prstGeom prst="rect">
            <a:avLst/>
          </a:prstGeom>
          <a:noFill/>
          <a:ln>
            <a:noFill/>
          </a:ln>
        </p:spPr>
      </p:pic>
    </p:spTree>
    <p:extLst>
      <p:ext uri="{BB962C8B-B14F-4D97-AF65-F5344CB8AC3E}">
        <p14:creationId xmlns:p14="http://schemas.microsoft.com/office/powerpoint/2010/main" val="163035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7E9192-0490-4754-9861-EBB4DC775009}"/>
              </a:ext>
            </a:extLst>
          </p:cNvPr>
          <p:cNvSpPr>
            <a:spLocks noGrp="1"/>
          </p:cNvSpPr>
          <p:nvPr>
            <p:ph type="sldNum" sz="quarter" idx="12"/>
          </p:nvPr>
        </p:nvSpPr>
        <p:spPr/>
        <p:txBody>
          <a:bodyPr/>
          <a:lstStyle/>
          <a:p>
            <a:fld id="{79820BF0-4CA9-436F-87F0-8323D4B621FC}" type="slidenum">
              <a:rPr lang="en-ID" smtClean="0"/>
              <a:pPr/>
              <a:t>12</a:t>
            </a:fld>
            <a:endParaRPr lang="en-ID" sz="1400" dirty="0"/>
          </a:p>
        </p:txBody>
      </p:sp>
      <p:sp>
        <p:nvSpPr>
          <p:cNvPr id="4" name="Text Placeholder 3">
            <a:extLst>
              <a:ext uri="{FF2B5EF4-FFF2-40B4-BE49-F238E27FC236}">
                <a16:creationId xmlns:a16="http://schemas.microsoft.com/office/drawing/2014/main" id="{96C14D0D-DCBF-42F9-8B81-A3997A02FE3D}"/>
              </a:ext>
            </a:extLst>
          </p:cNvPr>
          <p:cNvSpPr>
            <a:spLocks noGrp="1"/>
          </p:cNvSpPr>
          <p:nvPr>
            <p:ph type="body" sz="quarter" idx="14"/>
          </p:nvPr>
        </p:nvSpPr>
        <p:spPr>
          <a:xfrm>
            <a:off x="843088" y="66428"/>
            <a:ext cx="8069838" cy="1789208"/>
          </a:xfrm>
        </p:spPr>
        <p:txBody>
          <a:bodyPr/>
          <a:lstStyle/>
          <a:p>
            <a:r>
              <a:rPr lang="en-US" sz="2400" dirty="0">
                <a:latin typeface="+mn-lt"/>
                <a:ea typeface="Times New Roman"/>
                <a:cs typeface="Times New Roman"/>
                <a:sym typeface="Times New Roman"/>
              </a:rPr>
              <a:t>Lampiran 3</a:t>
            </a:r>
            <a:br>
              <a:rPr lang="en-US" sz="3200" dirty="0">
                <a:latin typeface="+mn-lt"/>
                <a:ea typeface="Times New Roman"/>
                <a:cs typeface="Times New Roman"/>
                <a:sym typeface="Times New Roman"/>
              </a:rPr>
            </a:br>
            <a:r>
              <a:rPr lang="en-US" sz="2000" b="1" dirty="0">
                <a:latin typeface="+mn-lt"/>
                <a:ea typeface="Times New Roman"/>
                <a:cs typeface="Times New Roman"/>
                <a:sym typeface="Times New Roman"/>
              </a:rPr>
              <a:t>PETUNJUK TEKNIS DALAM PENGAMBILAN CONTOH BARANG</a:t>
            </a:r>
          </a:p>
          <a:p>
            <a:br>
              <a:rPr lang="en-US" sz="2000" b="1" dirty="0">
                <a:latin typeface="+mn-lt"/>
                <a:ea typeface="Times New Roman"/>
                <a:cs typeface="Times New Roman"/>
                <a:sym typeface="Times New Roman"/>
              </a:rPr>
            </a:br>
            <a:r>
              <a:rPr lang="en-US" sz="2000" b="1" i="0" u="none" strike="noStrike" cap="none" dirty="0">
                <a:solidFill>
                  <a:srgbClr val="000000"/>
                </a:solidFill>
                <a:latin typeface="Times New Roman"/>
                <a:ea typeface="Times New Roman"/>
                <a:cs typeface="Times New Roman"/>
                <a:sym typeface="Times New Roman"/>
              </a:rPr>
              <a:t>Hal yang </a:t>
            </a:r>
            <a:r>
              <a:rPr lang="en-US" sz="2000" b="1" i="0" u="none" strike="noStrike" cap="none" dirty="0" err="1">
                <a:solidFill>
                  <a:srgbClr val="000000"/>
                </a:solidFill>
                <a:latin typeface="Times New Roman"/>
                <a:ea typeface="Times New Roman"/>
                <a:cs typeface="Times New Roman"/>
                <a:sym typeface="Times New Roman"/>
              </a:rPr>
              <a:t>perlu</a:t>
            </a:r>
            <a:r>
              <a:rPr lang="en-US" sz="2000" b="1" i="0" u="none" strike="noStrike" cap="none" dirty="0">
                <a:solidFill>
                  <a:srgbClr val="000000"/>
                </a:solidFill>
                <a:latin typeface="Times New Roman"/>
                <a:ea typeface="Times New Roman"/>
                <a:cs typeface="Times New Roman"/>
                <a:sym typeface="Times New Roman"/>
              </a:rPr>
              <a:t> </a:t>
            </a:r>
            <a:r>
              <a:rPr lang="en-US" sz="2000" b="1" i="0" u="none" strike="noStrike" cap="none" dirty="0" err="1">
                <a:solidFill>
                  <a:srgbClr val="000000"/>
                </a:solidFill>
                <a:latin typeface="Times New Roman"/>
                <a:ea typeface="Times New Roman"/>
                <a:cs typeface="Times New Roman"/>
                <a:sym typeface="Times New Roman"/>
              </a:rPr>
              <a:t>diperhatikan</a:t>
            </a:r>
            <a:r>
              <a:rPr lang="en-US" sz="2000" b="1" i="0" u="none" strike="noStrike" cap="none" dirty="0">
                <a:solidFill>
                  <a:srgbClr val="000000"/>
                </a:solidFill>
                <a:latin typeface="Times New Roman"/>
                <a:ea typeface="Times New Roman"/>
                <a:cs typeface="Times New Roman"/>
                <a:sym typeface="Times New Roman"/>
              </a:rPr>
              <a:t> </a:t>
            </a:r>
            <a:r>
              <a:rPr lang="en-US" sz="2000" b="1" i="0" u="none" strike="noStrike" cap="none" dirty="0" err="1">
                <a:solidFill>
                  <a:srgbClr val="000000"/>
                </a:solidFill>
                <a:latin typeface="Times New Roman"/>
                <a:ea typeface="Times New Roman"/>
                <a:cs typeface="Times New Roman"/>
                <a:sym typeface="Times New Roman"/>
              </a:rPr>
              <a:t>setelah</a:t>
            </a:r>
            <a:r>
              <a:rPr lang="en-US" sz="2000" b="1" i="0" u="none" strike="noStrike" cap="none" dirty="0">
                <a:solidFill>
                  <a:srgbClr val="000000"/>
                </a:solidFill>
                <a:latin typeface="Times New Roman"/>
                <a:ea typeface="Times New Roman"/>
                <a:cs typeface="Times New Roman"/>
                <a:sym typeface="Times New Roman"/>
              </a:rPr>
              <a:t> </a:t>
            </a:r>
            <a:r>
              <a:rPr lang="en-US" sz="2000" b="1" i="0" u="none" strike="noStrike" cap="none" dirty="0" err="1">
                <a:solidFill>
                  <a:srgbClr val="000000"/>
                </a:solidFill>
                <a:latin typeface="Times New Roman"/>
                <a:ea typeface="Times New Roman"/>
                <a:cs typeface="Times New Roman"/>
                <a:sym typeface="Times New Roman"/>
              </a:rPr>
              <a:t>melakukan</a:t>
            </a:r>
            <a:r>
              <a:rPr lang="en-US" sz="2000" b="1" i="0" u="none" strike="noStrike" cap="none" dirty="0">
                <a:solidFill>
                  <a:srgbClr val="000000"/>
                </a:solidFill>
                <a:latin typeface="Times New Roman"/>
                <a:ea typeface="Times New Roman"/>
                <a:cs typeface="Times New Roman"/>
                <a:sym typeface="Times New Roman"/>
              </a:rPr>
              <a:t> </a:t>
            </a:r>
            <a:r>
              <a:rPr lang="en-US" sz="2000" b="1" i="0" u="none" strike="noStrike" cap="none" dirty="0" err="1">
                <a:solidFill>
                  <a:srgbClr val="000000"/>
                </a:solidFill>
                <a:latin typeface="Times New Roman"/>
                <a:ea typeface="Times New Roman"/>
                <a:cs typeface="Times New Roman"/>
                <a:sym typeface="Times New Roman"/>
              </a:rPr>
              <a:t>pengambilan</a:t>
            </a:r>
            <a:r>
              <a:rPr lang="en-US" sz="2000" b="1" i="0" u="none" strike="noStrike" cap="none" dirty="0">
                <a:solidFill>
                  <a:srgbClr val="000000"/>
                </a:solidFill>
                <a:latin typeface="Times New Roman"/>
                <a:ea typeface="Times New Roman"/>
                <a:cs typeface="Times New Roman"/>
                <a:sym typeface="Times New Roman"/>
              </a:rPr>
              <a:t> </a:t>
            </a:r>
            <a:r>
              <a:rPr lang="en-US" sz="2000" b="1" i="0" u="none" strike="noStrike" cap="none" dirty="0" err="1">
                <a:solidFill>
                  <a:srgbClr val="000000"/>
                </a:solidFill>
                <a:latin typeface="Times New Roman"/>
                <a:ea typeface="Times New Roman"/>
                <a:cs typeface="Times New Roman"/>
                <a:sym typeface="Times New Roman"/>
              </a:rPr>
              <a:t>contoh</a:t>
            </a:r>
            <a:r>
              <a:rPr lang="en-US" sz="2000" b="1" i="0" u="none" strike="noStrike" cap="none" dirty="0">
                <a:solidFill>
                  <a:srgbClr val="000000"/>
                </a:solidFill>
                <a:latin typeface="Times New Roman"/>
                <a:ea typeface="Times New Roman"/>
                <a:cs typeface="Times New Roman"/>
                <a:sym typeface="Times New Roman"/>
              </a:rPr>
              <a:t> uji</a:t>
            </a:r>
            <a:endParaRPr lang="en-US" sz="1600" dirty="0"/>
          </a:p>
          <a:p>
            <a:endParaRPr lang="en-ID" sz="2000" dirty="0">
              <a:latin typeface="+mn-lt"/>
            </a:endParaRPr>
          </a:p>
        </p:txBody>
      </p:sp>
      <p:pic>
        <p:nvPicPr>
          <p:cNvPr id="7" name="Google Shape;1322;p10" descr="C:\Users\bea dan cukai\Documents\presentasi rpdj\BA contoh uji.jpg">
            <a:hlinkClick r:id="rId2"/>
            <a:extLst>
              <a:ext uri="{FF2B5EF4-FFF2-40B4-BE49-F238E27FC236}">
                <a16:creationId xmlns:a16="http://schemas.microsoft.com/office/drawing/2014/main" id="{3EDA0920-2440-4495-A321-3C961C5F1F2C}"/>
              </a:ext>
            </a:extLst>
          </p:cNvPr>
          <p:cNvPicPr preferRelativeResize="0"/>
          <p:nvPr/>
        </p:nvPicPr>
        <p:blipFill rotWithShape="1">
          <a:blip r:embed="rId3">
            <a:alphaModFix/>
          </a:blip>
          <a:srcRect/>
          <a:stretch/>
        </p:blipFill>
        <p:spPr>
          <a:xfrm>
            <a:off x="1981200" y="1627093"/>
            <a:ext cx="3155576" cy="4511843"/>
          </a:xfrm>
          <a:prstGeom prst="rect">
            <a:avLst/>
          </a:prstGeom>
          <a:noFill/>
          <a:ln w="9525" cap="flat" cmpd="sng">
            <a:solidFill>
              <a:schemeClr val="dk1"/>
            </a:solidFill>
            <a:prstDash val="solid"/>
            <a:round/>
            <a:headEnd type="none" w="sm" len="sm"/>
            <a:tailEnd type="none" w="sm" len="sm"/>
          </a:ln>
        </p:spPr>
      </p:pic>
      <p:sp>
        <p:nvSpPr>
          <p:cNvPr id="8" name="Google Shape;1323;p10">
            <a:extLst>
              <a:ext uri="{FF2B5EF4-FFF2-40B4-BE49-F238E27FC236}">
                <a16:creationId xmlns:a16="http://schemas.microsoft.com/office/drawing/2014/main" id="{830BE252-3CF5-4A59-8BFF-6E0B66210B86}"/>
              </a:ext>
            </a:extLst>
          </p:cNvPr>
          <p:cNvSpPr/>
          <p:nvPr/>
        </p:nvSpPr>
        <p:spPr>
          <a:xfrm>
            <a:off x="5410200" y="1752601"/>
            <a:ext cx="4572000" cy="280072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000000"/>
              </a:buClr>
              <a:buSzPts val="1400"/>
            </a:pP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1)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Membuat</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Berita</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Acara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Pengambilan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Contoh</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Barang</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sebagaimana</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contoh</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a:t>
            </a:r>
            <a:endParaRPr sz="2000" dirty="0">
              <a:latin typeface="Arial" panose="020B0604020202020204" pitchFamily="34" charset="0"/>
              <a:cs typeface="Arial" panose="020B0604020202020204" pitchFamily="34" charset="0"/>
            </a:endParaRPr>
          </a:p>
          <a:p>
            <a:pPr marL="342900" marR="0" lvl="0" indent="-254000" algn="l" rtl="0">
              <a:spcBef>
                <a:spcPts val="0"/>
              </a:spcBef>
              <a:spcAft>
                <a:spcPts val="0"/>
              </a:spcAft>
              <a:buClr>
                <a:schemeClr val="dk1"/>
              </a:buClr>
              <a:buSzPts val="1400"/>
              <a:buFont typeface="Calibri"/>
              <a:buNone/>
            </a:pPr>
            <a:endParaRPr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endParaRPr>
          </a:p>
          <a:p>
            <a:pPr marR="0" lvl="0" algn="l" rtl="0">
              <a:spcBef>
                <a:spcPts val="0"/>
              </a:spcBef>
              <a:spcAft>
                <a:spcPts val="0"/>
              </a:spcAft>
              <a:buClr>
                <a:srgbClr val="000000"/>
              </a:buClr>
              <a:buSzPts val="1400"/>
            </a:pPr>
            <a:r>
              <a:rPr lang="en-US" sz="1600" dirty="0">
                <a:solidFill>
                  <a:srgbClr val="000000"/>
                </a:solidFill>
                <a:latin typeface="Arial" panose="020B0604020202020204" pitchFamily="34" charset="0"/>
                <a:ea typeface="Times New Roman"/>
                <a:cs typeface="Arial" panose="020B0604020202020204" pitchFamily="34" charset="0"/>
                <a:sym typeface="Times New Roman"/>
              </a:rPr>
              <a:t>2)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Merapikan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kembali</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APD dan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peralatan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yang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digunakan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selama</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proses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pengambilan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contoh</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a:t>
            </a:r>
            <a:endParaRPr sz="2000" dirty="0">
              <a:latin typeface="Arial" panose="020B0604020202020204" pitchFamily="34" charset="0"/>
              <a:cs typeface="Arial" panose="020B0604020202020204" pitchFamily="34" charset="0"/>
            </a:endParaRPr>
          </a:p>
          <a:p>
            <a:pPr marL="342900" marR="0" lvl="0" indent="-254000" algn="l" rtl="0">
              <a:spcBef>
                <a:spcPts val="0"/>
              </a:spcBef>
              <a:spcAft>
                <a:spcPts val="0"/>
              </a:spcAft>
              <a:buClr>
                <a:schemeClr val="dk1"/>
              </a:buClr>
              <a:buSzPts val="1400"/>
              <a:buFont typeface="Calibri"/>
              <a:buNone/>
            </a:pPr>
            <a:endParaRPr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endParaRPr>
          </a:p>
          <a:p>
            <a:pPr marR="0" lvl="0" algn="l" rtl="0">
              <a:spcBef>
                <a:spcPts val="0"/>
              </a:spcBef>
              <a:spcAft>
                <a:spcPts val="0"/>
              </a:spcAft>
              <a:buClr>
                <a:srgbClr val="000000"/>
              </a:buClr>
              <a:buSzPts val="1400"/>
            </a:pP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3)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Menyimpan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contoh</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barang</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sesuai</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persyaratan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a:t>
            </a:r>
            <a:endParaRPr sz="2000" dirty="0">
              <a:latin typeface="Arial" panose="020B0604020202020204" pitchFamily="34" charset="0"/>
              <a:cs typeface="Arial" panose="020B0604020202020204" pitchFamily="34" charset="0"/>
            </a:endParaRPr>
          </a:p>
          <a:p>
            <a:pPr marR="0" lvl="0" algn="l" rtl="0">
              <a:spcBef>
                <a:spcPts val="0"/>
              </a:spcBef>
              <a:spcAft>
                <a:spcPts val="0"/>
              </a:spcAft>
              <a:buClr>
                <a:srgbClr val="000000"/>
              </a:buClr>
              <a:buSzPts val="1400"/>
            </a:pPr>
            <a:endParaRPr lang="en-US" sz="1600" dirty="0">
              <a:solidFill>
                <a:srgbClr val="000000"/>
              </a:solidFill>
              <a:latin typeface="Arial" panose="020B0604020202020204" pitchFamily="34" charset="0"/>
              <a:ea typeface="Times New Roman"/>
              <a:cs typeface="Arial" panose="020B0604020202020204" pitchFamily="34" charset="0"/>
              <a:sym typeface="Times New Roman"/>
            </a:endParaRPr>
          </a:p>
          <a:p>
            <a:pPr marR="0" lvl="0" algn="l" rtl="0">
              <a:spcBef>
                <a:spcPts val="0"/>
              </a:spcBef>
              <a:spcAft>
                <a:spcPts val="0"/>
              </a:spcAft>
              <a:buClr>
                <a:srgbClr val="000000"/>
              </a:buClr>
              <a:buSzPts val="1400"/>
            </a:pP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4)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Cuci</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tangan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dan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bagian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tubuh</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yang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terkena</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Contoh</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Barang</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dengan</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segera</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sampai</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 </a:t>
            </a:r>
            <a:r>
              <a:rPr lang="en-US" sz="1600" b="0" i="0" u="none" strike="noStrike" cap="none" dirty="0" err="1">
                <a:solidFill>
                  <a:srgbClr val="000000"/>
                </a:solidFill>
                <a:latin typeface="Arial" panose="020B0604020202020204" pitchFamily="34" charset="0"/>
                <a:ea typeface="Times New Roman"/>
                <a:cs typeface="Arial" panose="020B0604020202020204" pitchFamily="34" charset="0"/>
                <a:sym typeface="Times New Roman"/>
              </a:rPr>
              <a:t>bersih</a:t>
            </a:r>
            <a:r>
              <a:rPr lang="en-US" sz="1600" b="0" i="0" u="none" strike="noStrike" cap="none" dirty="0">
                <a:solidFill>
                  <a:srgbClr val="000000"/>
                </a:solidFill>
                <a:latin typeface="Arial" panose="020B0604020202020204" pitchFamily="34" charset="0"/>
                <a:ea typeface="Times New Roman"/>
                <a:cs typeface="Arial" panose="020B0604020202020204" pitchFamily="34" charset="0"/>
                <a:sym typeface="Times New Roman"/>
              </a:rPr>
              <a:t>.</a:t>
            </a:r>
            <a:endParaRP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29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pic>
        <p:nvPicPr>
          <p:cNvPr id="1328" name="Google Shape;1328;p11" descr="\\192.168.1.53\Data Center\5.SHARE DOC\BREVET DAN PIN BPIB\BREVET BPIB FINISH.jpg"/>
          <p:cNvPicPr preferRelativeResize="0"/>
          <p:nvPr/>
        </p:nvPicPr>
        <p:blipFill rotWithShape="1">
          <a:blip r:embed="rId3">
            <a:alphaModFix/>
          </a:blip>
          <a:srcRect/>
          <a:stretch/>
        </p:blipFill>
        <p:spPr>
          <a:xfrm>
            <a:off x="9631362" y="0"/>
            <a:ext cx="1036638" cy="1036638"/>
          </a:xfrm>
          <a:prstGeom prst="rect">
            <a:avLst/>
          </a:prstGeom>
          <a:noFill/>
          <a:ln>
            <a:noFill/>
          </a:ln>
        </p:spPr>
      </p:pic>
      <p:sp>
        <p:nvSpPr>
          <p:cNvPr id="1329" name="Google Shape;1329;p11"/>
          <p:cNvSpPr txBox="1">
            <a:spLocks noGrp="1"/>
          </p:cNvSpPr>
          <p:nvPr>
            <p:ph type="title"/>
          </p:nvPr>
        </p:nvSpPr>
        <p:spPr>
          <a:xfrm>
            <a:off x="2546920" y="164332"/>
            <a:ext cx="7084442"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a:p>
        </p:txBody>
      </p:sp>
      <p:sp>
        <p:nvSpPr>
          <p:cNvPr id="1330" name="Google Shape;1330;p11"/>
          <p:cNvSpPr/>
          <p:nvPr/>
        </p:nvSpPr>
        <p:spPr>
          <a:xfrm>
            <a:off x="2238348" y="1600200"/>
            <a:ext cx="7715304" cy="397031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400"/>
              <a:buFont typeface="Calibri"/>
              <a:buAutoNum type="arabicParenR"/>
            </a:pPr>
            <a:r>
              <a:rPr lang="en-US" sz="1400" b="0" i="0" u="none" strike="noStrike" cap="none" dirty="0" err="1">
                <a:solidFill>
                  <a:srgbClr val="000000"/>
                </a:solidFill>
                <a:latin typeface="Times New Roman"/>
                <a:ea typeface="Times New Roman"/>
                <a:cs typeface="Times New Roman"/>
                <a:sym typeface="Times New Roman"/>
              </a:rPr>
              <a:t>Homogenitas</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suatu</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endParaRPr dirty="0"/>
          </a:p>
          <a:p>
            <a:pPr marL="536575" marR="0" lvl="2" indent="-285750" algn="l" rtl="0">
              <a:spcBef>
                <a:spcPts val="0"/>
              </a:spcBef>
              <a:spcAft>
                <a:spcPts val="0"/>
              </a:spcAft>
              <a:buClr>
                <a:srgbClr val="000000"/>
              </a:buClr>
              <a:buSzPts val="1400"/>
              <a:buFont typeface="Noto Sans Symbols"/>
              <a:buChar char="▪"/>
            </a:pP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dalam</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satu</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kemasan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dengan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ukuran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partikel</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atau</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butiran</a:t>
            </a:r>
            <a:r>
              <a:rPr lang="en-US" sz="1400" b="0" i="0" u="none" strike="noStrike" cap="none" dirty="0">
                <a:solidFill>
                  <a:srgbClr val="000000"/>
                </a:solidFill>
                <a:latin typeface="Times New Roman"/>
                <a:ea typeface="Times New Roman"/>
                <a:cs typeface="Times New Roman"/>
                <a:sym typeface="Times New Roman"/>
              </a:rPr>
              <a:t> yang </a:t>
            </a:r>
            <a:r>
              <a:rPr lang="en-US" sz="1400" b="0" i="0" u="none" strike="noStrike" cap="none" dirty="0" err="1">
                <a:solidFill>
                  <a:srgbClr val="000000"/>
                </a:solidFill>
                <a:latin typeface="Times New Roman"/>
                <a:ea typeface="Times New Roman"/>
                <a:cs typeface="Times New Roman"/>
                <a:sym typeface="Times New Roman"/>
              </a:rPr>
              <a:t>tidak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seragam;atau</a:t>
            </a:r>
            <a:endParaRPr dirty="0"/>
          </a:p>
          <a:p>
            <a:pPr marL="536575" marR="0" lvl="2" indent="-285750" algn="l" rtl="0">
              <a:spcBef>
                <a:spcPts val="0"/>
              </a:spcBef>
              <a:spcAft>
                <a:spcPts val="0"/>
              </a:spcAft>
              <a:buClr>
                <a:srgbClr val="000000"/>
              </a:buClr>
              <a:buSzPts val="1400"/>
              <a:buFont typeface="Noto Sans Symbols"/>
              <a:buChar char="▪"/>
            </a:pP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dalam</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satu</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kemasan</a:t>
            </a:r>
            <a:r>
              <a:rPr lang="en-US" sz="1400" b="0" i="0" u="none" strike="noStrike" cap="none" dirty="0">
                <a:solidFill>
                  <a:srgbClr val="000000"/>
                </a:solidFill>
                <a:latin typeface="Times New Roman"/>
                <a:ea typeface="Times New Roman"/>
                <a:cs typeface="Times New Roman"/>
                <a:sym typeface="Times New Roman"/>
              </a:rPr>
              <a:t> yang </a:t>
            </a:r>
            <a:r>
              <a:rPr lang="en-US" sz="1400" b="0" i="0" u="none" strike="noStrike" cap="none" dirty="0" err="1">
                <a:solidFill>
                  <a:srgbClr val="000000"/>
                </a:solidFill>
                <a:latin typeface="Times New Roman"/>
                <a:ea typeface="Times New Roman"/>
                <a:cs typeface="Times New Roman"/>
                <a:sym typeface="Times New Roman"/>
              </a:rPr>
              <a:t>berupa</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butiran-butiran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dengan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warna</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berbeda-beda</a:t>
            </a:r>
            <a:endParaRPr dirty="0"/>
          </a:p>
          <a:p>
            <a:pPr marL="536575" marR="0" lvl="2" indent="-196850" algn="l" rtl="0">
              <a:spcBef>
                <a:spcPts val="0"/>
              </a:spcBef>
              <a:spcAft>
                <a:spcPts val="0"/>
              </a:spcAft>
              <a:buClr>
                <a:schemeClr val="dk1"/>
              </a:buClr>
              <a:buSzPts val="1400"/>
              <a:buFont typeface="Noto Sans Symbols"/>
              <a:buNone/>
            </a:pPr>
            <a:endParaRPr sz="1400" b="0" i="0" u="none" strike="noStrike" cap="none" dirty="0">
              <a:solidFill>
                <a:srgbClr val="000000"/>
              </a:solidFill>
              <a:latin typeface="Times New Roman"/>
              <a:ea typeface="Times New Roman"/>
              <a:cs typeface="Times New Roman"/>
              <a:sym typeface="Times New Roman"/>
            </a:endParaRPr>
          </a:p>
          <a:p>
            <a:pPr marL="342900" marR="0" lvl="2" indent="-342900" algn="l" rtl="0">
              <a:spcBef>
                <a:spcPts val="0"/>
              </a:spcBef>
              <a:spcAft>
                <a:spcPts val="0"/>
              </a:spcAft>
              <a:buClr>
                <a:srgbClr val="000000"/>
              </a:buClr>
              <a:buSzPts val="1400"/>
              <a:buFont typeface="Calibri"/>
              <a:buAutoNum type="arabicParenR" startAt="2"/>
            </a:pPr>
            <a:r>
              <a:rPr lang="en-US" sz="1400" b="0" i="0" u="none" strike="noStrike" cap="none" dirty="0" err="1">
                <a:solidFill>
                  <a:srgbClr val="000000"/>
                </a:solidFill>
                <a:latin typeface="Times New Roman"/>
                <a:ea typeface="Times New Roman"/>
                <a:cs typeface="Times New Roman"/>
                <a:sym typeface="Times New Roman"/>
              </a:rPr>
              <a:t>Memastikan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keterwakilan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secara</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menyeluruh</a:t>
            </a:r>
            <a:r>
              <a:rPr lang="en-US" sz="1400" b="0" i="0" u="none" strike="noStrike" cap="none" dirty="0">
                <a:solidFill>
                  <a:srgbClr val="000000"/>
                </a:solidFill>
                <a:latin typeface="Times New Roman"/>
                <a:ea typeface="Times New Roman"/>
                <a:cs typeface="Times New Roman"/>
                <a:sym typeface="Times New Roman"/>
              </a:rPr>
              <a:t>.</a:t>
            </a:r>
            <a:endParaRPr dirty="0"/>
          </a:p>
          <a:p>
            <a:pPr marL="342900" marR="0" lvl="2" indent="-254000" algn="l" rtl="0">
              <a:spcBef>
                <a:spcPts val="0"/>
              </a:spcBef>
              <a:spcAft>
                <a:spcPts val="0"/>
              </a:spcAft>
              <a:buClr>
                <a:schemeClr val="dk1"/>
              </a:buClr>
              <a:buSzPts val="1400"/>
              <a:buFont typeface="Calibri"/>
              <a:buNone/>
            </a:pPr>
            <a:endParaRPr sz="1400" b="0" i="0" u="none" strike="noStrike" cap="none" dirty="0">
              <a:solidFill>
                <a:srgbClr val="000000"/>
              </a:solidFill>
              <a:latin typeface="Times New Roman"/>
              <a:ea typeface="Times New Roman"/>
              <a:cs typeface="Times New Roman"/>
              <a:sym typeface="Times New Roman"/>
            </a:endParaRPr>
          </a:p>
          <a:p>
            <a:pPr marL="342900" marR="0" lvl="2" indent="-342900" algn="l" rtl="0">
              <a:spcBef>
                <a:spcPts val="0"/>
              </a:spcBef>
              <a:spcAft>
                <a:spcPts val="0"/>
              </a:spcAft>
              <a:buClr>
                <a:srgbClr val="000000"/>
              </a:buClr>
              <a:buSzPts val="1400"/>
              <a:buFont typeface="Calibri"/>
              <a:buAutoNum type="arabicParenR" startAt="2"/>
            </a:pPr>
            <a:r>
              <a:rPr lang="en-US" sz="1400" b="0" i="0" u="none" strike="noStrike" cap="none" dirty="0" err="1">
                <a:solidFill>
                  <a:srgbClr val="000000"/>
                </a:solidFill>
                <a:latin typeface="Times New Roman"/>
                <a:ea typeface="Times New Roman"/>
                <a:cs typeface="Times New Roman"/>
                <a:sym typeface="Times New Roman"/>
              </a:rPr>
              <a:t>Menentukan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titik</a:t>
            </a:r>
            <a:r>
              <a:rPr lang="en-US" sz="1400" b="0" i="0" u="none" strike="noStrike" cap="none" dirty="0">
                <a:solidFill>
                  <a:srgbClr val="000000"/>
                </a:solidFill>
                <a:latin typeface="Times New Roman"/>
                <a:ea typeface="Times New Roman"/>
                <a:cs typeface="Times New Roman"/>
                <a:sym typeface="Times New Roman"/>
              </a:rPr>
              <a:t> – </a:t>
            </a:r>
            <a:r>
              <a:rPr lang="en-US" sz="1400" b="0" i="0" u="none" strike="noStrike" cap="none" dirty="0" err="1">
                <a:solidFill>
                  <a:srgbClr val="000000"/>
                </a:solidFill>
                <a:latin typeface="Times New Roman"/>
                <a:ea typeface="Times New Roman"/>
                <a:cs typeface="Times New Roman"/>
                <a:sym typeface="Times New Roman"/>
              </a:rPr>
              <a:t>titik</a:t>
            </a:r>
            <a:r>
              <a:rPr lang="en-US" sz="1400" b="0" i="0" u="none" strike="noStrike" cap="none" dirty="0">
                <a:solidFill>
                  <a:srgbClr val="000000"/>
                </a:solidFill>
                <a:latin typeface="Times New Roman"/>
                <a:ea typeface="Times New Roman"/>
                <a:cs typeface="Times New Roman"/>
                <a:sym typeface="Times New Roman"/>
              </a:rPr>
              <a:t> yang </a:t>
            </a:r>
            <a:r>
              <a:rPr lang="en-US" sz="1400" b="0" i="0" u="none" strike="noStrike" cap="none" dirty="0" err="1">
                <a:solidFill>
                  <a:srgbClr val="000000"/>
                </a:solidFill>
                <a:latin typeface="Times New Roman"/>
                <a:ea typeface="Times New Roman"/>
                <a:cs typeface="Times New Roman"/>
                <a:sym typeface="Times New Roman"/>
              </a:rPr>
              <a:t>akan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disampling</a:t>
            </a:r>
            <a:r>
              <a:rPr lang="en-US" sz="1400" b="0" i="0" u="none" strike="noStrike" cap="none" dirty="0">
                <a:solidFill>
                  <a:srgbClr val="000000"/>
                </a:solidFill>
                <a:latin typeface="Times New Roman"/>
                <a:ea typeface="Times New Roman"/>
                <a:cs typeface="Times New Roman"/>
                <a:sym typeface="Times New Roman"/>
              </a:rPr>
              <a:t>.</a:t>
            </a:r>
            <a:endParaRPr dirty="0"/>
          </a:p>
          <a:p>
            <a:pPr marL="342900" marR="0" lvl="2" indent="-254000" algn="l" rtl="0">
              <a:spcBef>
                <a:spcPts val="0"/>
              </a:spcBef>
              <a:spcAft>
                <a:spcPts val="0"/>
              </a:spcAft>
              <a:buClr>
                <a:schemeClr val="dk1"/>
              </a:buClr>
              <a:buSzPts val="1400"/>
              <a:buFont typeface="Calibri"/>
              <a:buNone/>
            </a:pPr>
            <a:endParaRPr sz="1400" b="0" i="0" u="none" strike="noStrike" cap="none" dirty="0">
              <a:solidFill>
                <a:srgbClr val="000000"/>
              </a:solidFill>
              <a:latin typeface="Times New Roman"/>
              <a:ea typeface="Times New Roman"/>
              <a:cs typeface="Times New Roman"/>
              <a:sym typeface="Times New Roman"/>
            </a:endParaRPr>
          </a:p>
          <a:p>
            <a:pPr marL="342900" marR="0" lvl="2" indent="-342900" algn="l" rtl="0">
              <a:spcBef>
                <a:spcPts val="0"/>
              </a:spcBef>
              <a:spcAft>
                <a:spcPts val="0"/>
              </a:spcAft>
              <a:buClr>
                <a:srgbClr val="000000"/>
              </a:buClr>
              <a:buSzPts val="1400"/>
              <a:buFont typeface="Calibri"/>
              <a:buAutoNum type="arabicParenR" startAt="2"/>
            </a:pPr>
            <a:r>
              <a:rPr lang="en-US" sz="1400" b="0" i="0" u="none" strike="noStrike" cap="none" dirty="0" err="1">
                <a:solidFill>
                  <a:srgbClr val="000000"/>
                </a:solidFill>
                <a:latin typeface="Times New Roman"/>
                <a:ea typeface="Times New Roman"/>
                <a:cs typeface="Times New Roman"/>
                <a:sym typeface="Times New Roman"/>
              </a:rPr>
              <a:t>Mengambil</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Contoh</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dalam</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jumlah</a:t>
            </a:r>
            <a:r>
              <a:rPr lang="en-US" sz="1400" b="0" i="0" u="none" strike="noStrike" cap="none" dirty="0">
                <a:solidFill>
                  <a:srgbClr val="000000"/>
                </a:solidFill>
                <a:latin typeface="Times New Roman"/>
                <a:ea typeface="Times New Roman"/>
                <a:cs typeface="Times New Roman"/>
                <a:sym typeface="Times New Roman"/>
              </a:rPr>
              <a:t> yang </a:t>
            </a:r>
            <a:r>
              <a:rPr lang="en-US" sz="1400" b="0" i="0" u="none" strike="noStrike" cap="none" dirty="0" err="1">
                <a:solidFill>
                  <a:srgbClr val="000000"/>
                </a:solidFill>
                <a:latin typeface="Times New Roman"/>
                <a:ea typeface="Times New Roman"/>
                <a:cs typeface="Times New Roman"/>
                <a:sym typeface="Times New Roman"/>
              </a:rPr>
              <a:t>cukup</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untuk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mewakili</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keseluruhan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endParaRPr dirty="0"/>
          </a:p>
          <a:p>
            <a:pPr marL="536575" marR="0" lvl="2" indent="-285750" algn="l" rtl="0">
              <a:spcBef>
                <a:spcPts val="0"/>
              </a:spcBef>
              <a:spcAft>
                <a:spcPts val="0"/>
              </a:spcAft>
              <a:buClr>
                <a:srgbClr val="000000"/>
              </a:buClr>
              <a:buSzPts val="1400"/>
              <a:buFont typeface="Noto Sans Symbols"/>
              <a:buChar char="▪"/>
            </a:pPr>
            <a:r>
              <a:rPr lang="en-US" sz="1400" b="0" i="0" u="none" strike="noStrike" cap="none" dirty="0">
                <a:solidFill>
                  <a:srgbClr val="000000"/>
                </a:solidFill>
                <a:latin typeface="Times New Roman"/>
                <a:ea typeface="Times New Roman"/>
                <a:cs typeface="Times New Roman"/>
                <a:sym typeface="Times New Roman"/>
              </a:rPr>
              <a:t>Kurang </a:t>
            </a:r>
            <a:r>
              <a:rPr lang="en-US" sz="1400" b="0" i="0" u="none" strike="noStrike" cap="none" dirty="0" err="1">
                <a:solidFill>
                  <a:srgbClr val="000000"/>
                </a:solidFill>
                <a:latin typeface="Times New Roman"/>
                <a:ea typeface="Times New Roman"/>
                <a:cs typeface="Times New Roman"/>
                <a:sym typeface="Times New Roman"/>
              </a:rPr>
              <a:t>lebih</a:t>
            </a:r>
            <a:r>
              <a:rPr lang="en-US" sz="1400" b="0" i="0" u="none" strike="noStrike" cap="none" dirty="0">
                <a:solidFill>
                  <a:srgbClr val="000000"/>
                </a:solidFill>
                <a:latin typeface="Times New Roman"/>
                <a:ea typeface="Times New Roman"/>
                <a:cs typeface="Times New Roman"/>
                <a:sym typeface="Times New Roman"/>
              </a:rPr>
              <a:t> 250 gram </a:t>
            </a:r>
            <a:r>
              <a:rPr lang="en-US" sz="1400" b="0" i="0" u="none" strike="noStrike" cap="none" dirty="0" err="1">
                <a:solidFill>
                  <a:srgbClr val="000000"/>
                </a:solidFill>
                <a:latin typeface="Times New Roman"/>
                <a:ea typeface="Times New Roman"/>
                <a:cs typeface="Times New Roman"/>
                <a:sym typeface="Times New Roman"/>
              </a:rPr>
              <a:t>sampai</a:t>
            </a:r>
            <a:r>
              <a:rPr lang="en-US" sz="1400" b="0" i="0" u="none" strike="noStrike" cap="none" dirty="0">
                <a:solidFill>
                  <a:srgbClr val="000000"/>
                </a:solidFill>
                <a:latin typeface="Times New Roman"/>
                <a:ea typeface="Times New Roman"/>
                <a:cs typeface="Times New Roman"/>
                <a:sym typeface="Times New Roman"/>
              </a:rPr>
              <a:t> 500 gram </a:t>
            </a:r>
            <a:r>
              <a:rPr lang="en-US" sz="1400" b="0" i="0" u="none" strike="noStrike" cap="none" dirty="0" err="1">
                <a:solidFill>
                  <a:srgbClr val="000000"/>
                </a:solidFill>
                <a:latin typeface="Times New Roman"/>
                <a:ea typeface="Times New Roman"/>
                <a:cs typeface="Times New Roman"/>
                <a:sym typeface="Times New Roman"/>
              </a:rPr>
              <a:t>untuk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Contoh</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padatan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dalam</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bentuk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bubuk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serpihan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butiran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bongkahan</a:t>
            </a:r>
            <a:r>
              <a:rPr lang="en-US" sz="1400" b="0" i="0" u="none" strike="noStrike" cap="none" dirty="0">
                <a:solidFill>
                  <a:srgbClr val="000000"/>
                </a:solidFill>
                <a:latin typeface="Times New Roman"/>
                <a:ea typeface="Times New Roman"/>
                <a:cs typeface="Times New Roman"/>
                <a:sym typeface="Times New Roman"/>
              </a:rPr>
              <a:t>, dan </a:t>
            </a:r>
            <a:r>
              <a:rPr lang="en-US" sz="1400" b="0" i="0" u="none" strike="noStrike" cap="none" dirty="0" err="1">
                <a:solidFill>
                  <a:srgbClr val="000000"/>
                </a:solidFill>
                <a:latin typeface="Times New Roman"/>
                <a:ea typeface="Times New Roman"/>
                <a:cs typeface="Times New Roman"/>
                <a:sym typeface="Times New Roman"/>
              </a:rPr>
              <a:t>padatan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sejenis</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lainnya</a:t>
            </a:r>
            <a:r>
              <a:rPr lang="en-US" sz="1400" b="0" i="0" u="none" strike="noStrike" cap="none" dirty="0">
                <a:solidFill>
                  <a:srgbClr val="000000"/>
                </a:solidFill>
                <a:latin typeface="Times New Roman"/>
                <a:ea typeface="Times New Roman"/>
                <a:cs typeface="Times New Roman"/>
                <a:sym typeface="Times New Roman"/>
              </a:rPr>
              <a:t>;</a:t>
            </a:r>
            <a:endParaRPr dirty="0"/>
          </a:p>
          <a:p>
            <a:pPr marL="536575" marR="0" lvl="2" indent="-196850" algn="l" rtl="0">
              <a:spcBef>
                <a:spcPts val="0"/>
              </a:spcBef>
              <a:spcAft>
                <a:spcPts val="0"/>
              </a:spcAft>
              <a:buClr>
                <a:schemeClr val="dk1"/>
              </a:buClr>
              <a:buSzPts val="1400"/>
              <a:buFont typeface="Noto Sans Symbols"/>
              <a:buNone/>
            </a:pPr>
            <a:endParaRPr sz="1400" b="0" i="0" u="none" strike="noStrike" cap="none" dirty="0">
              <a:solidFill>
                <a:srgbClr val="000000"/>
              </a:solidFill>
              <a:latin typeface="Times New Roman"/>
              <a:ea typeface="Times New Roman"/>
              <a:cs typeface="Times New Roman"/>
              <a:sym typeface="Times New Roman"/>
            </a:endParaRPr>
          </a:p>
          <a:p>
            <a:pPr marL="536575" marR="0" lvl="2" indent="-196850" algn="l" rtl="0">
              <a:spcBef>
                <a:spcPts val="0"/>
              </a:spcBef>
              <a:spcAft>
                <a:spcPts val="0"/>
              </a:spcAft>
              <a:buClr>
                <a:schemeClr val="dk1"/>
              </a:buClr>
              <a:buSzPts val="1400"/>
              <a:buFont typeface="Noto Sans Symbols"/>
              <a:buNone/>
            </a:pPr>
            <a:endParaRPr sz="1400" b="0" i="0" u="none" strike="noStrike" cap="none" dirty="0">
              <a:solidFill>
                <a:srgbClr val="000000"/>
              </a:solidFill>
              <a:latin typeface="Times New Roman"/>
              <a:ea typeface="Times New Roman"/>
              <a:cs typeface="Times New Roman"/>
              <a:sym typeface="Times New Roman"/>
            </a:endParaRPr>
          </a:p>
          <a:p>
            <a:pPr marL="536575" marR="0" lvl="2" indent="-196850" algn="l" rtl="0">
              <a:spcBef>
                <a:spcPts val="0"/>
              </a:spcBef>
              <a:spcAft>
                <a:spcPts val="0"/>
              </a:spcAft>
              <a:buClr>
                <a:schemeClr val="dk1"/>
              </a:buClr>
              <a:buSzPts val="1400"/>
              <a:buFont typeface="Noto Sans Symbols"/>
              <a:buNone/>
            </a:pPr>
            <a:endParaRPr sz="1400" b="0" i="0" u="none" strike="noStrike" cap="none" dirty="0">
              <a:solidFill>
                <a:srgbClr val="000000"/>
              </a:solidFill>
              <a:latin typeface="Times New Roman"/>
              <a:ea typeface="Times New Roman"/>
              <a:cs typeface="Times New Roman"/>
              <a:sym typeface="Times New Roman"/>
            </a:endParaRPr>
          </a:p>
          <a:p>
            <a:pPr marL="536575" marR="0" lvl="2" indent="-196850" algn="l" rtl="0">
              <a:spcBef>
                <a:spcPts val="0"/>
              </a:spcBef>
              <a:spcAft>
                <a:spcPts val="0"/>
              </a:spcAft>
              <a:buClr>
                <a:schemeClr val="dk1"/>
              </a:buClr>
              <a:buSzPts val="1400"/>
              <a:buFont typeface="Noto Sans Symbols"/>
              <a:buNone/>
            </a:pPr>
            <a:endParaRPr sz="1400" b="0" i="0" u="none" strike="noStrike" cap="none" dirty="0">
              <a:solidFill>
                <a:srgbClr val="000000"/>
              </a:solidFill>
              <a:latin typeface="Times New Roman"/>
              <a:ea typeface="Times New Roman"/>
              <a:cs typeface="Times New Roman"/>
              <a:sym typeface="Times New Roman"/>
            </a:endParaRPr>
          </a:p>
          <a:p>
            <a:pPr marL="536575" marR="0" lvl="2" indent="-196850" algn="l" rtl="0">
              <a:spcBef>
                <a:spcPts val="0"/>
              </a:spcBef>
              <a:spcAft>
                <a:spcPts val="0"/>
              </a:spcAft>
              <a:buClr>
                <a:schemeClr val="dk1"/>
              </a:buClr>
              <a:buSzPts val="1400"/>
              <a:buFont typeface="Noto Sans Symbols"/>
              <a:buNone/>
            </a:pPr>
            <a:endParaRPr sz="1400" b="0" i="0" u="none" strike="noStrike" cap="none" dirty="0">
              <a:solidFill>
                <a:srgbClr val="000000"/>
              </a:solidFill>
              <a:latin typeface="Times New Roman"/>
              <a:ea typeface="Times New Roman"/>
              <a:cs typeface="Times New Roman"/>
              <a:sym typeface="Times New Roman"/>
            </a:endParaRPr>
          </a:p>
          <a:p>
            <a:pPr marL="536575" marR="0" lvl="2" indent="-196850" algn="l" rtl="0">
              <a:spcBef>
                <a:spcPts val="0"/>
              </a:spcBef>
              <a:spcAft>
                <a:spcPts val="0"/>
              </a:spcAft>
              <a:buClr>
                <a:schemeClr val="dk1"/>
              </a:buClr>
              <a:buSzPts val="1400"/>
              <a:buFont typeface="Noto Sans Symbols"/>
              <a:buNone/>
            </a:pPr>
            <a:endParaRPr sz="1400" b="0" i="0" u="none" strike="noStrike" cap="none" dirty="0">
              <a:solidFill>
                <a:srgbClr val="000000"/>
              </a:solidFill>
              <a:latin typeface="Times New Roman"/>
              <a:ea typeface="Times New Roman"/>
              <a:cs typeface="Times New Roman"/>
              <a:sym typeface="Times New Roman"/>
            </a:endParaRPr>
          </a:p>
          <a:p>
            <a:pPr marL="250825" marR="0" lvl="2" indent="0" algn="l" rtl="0">
              <a:spcBef>
                <a:spcPts val="0"/>
              </a:spcBef>
              <a:spcAft>
                <a:spcPts val="0"/>
              </a:spcAft>
              <a:buNone/>
            </a:pPr>
            <a:endParaRPr sz="1400" b="0" i="0" u="none" strike="noStrike" cap="none" dirty="0">
              <a:solidFill>
                <a:srgbClr val="000000"/>
              </a:solidFill>
              <a:latin typeface="Times New Roman"/>
              <a:ea typeface="Times New Roman"/>
              <a:cs typeface="Times New Roman"/>
              <a:sym typeface="Times New Roman"/>
            </a:endParaRPr>
          </a:p>
        </p:txBody>
      </p:sp>
      <p:sp>
        <p:nvSpPr>
          <p:cNvPr id="1331" name="Google Shape;1331;p11"/>
          <p:cNvSpPr/>
          <p:nvPr/>
        </p:nvSpPr>
        <p:spPr>
          <a:xfrm>
            <a:off x="2817628" y="1072399"/>
            <a:ext cx="70567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a:solidFill>
                  <a:srgbClr val="000000"/>
                </a:solidFill>
                <a:latin typeface="Times New Roman"/>
                <a:ea typeface="Times New Roman"/>
                <a:cs typeface="Times New Roman"/>
                <a:sym typeface="Times New Roman"/>
              </a:rPr>
              <a:t>HAL YANG HARUS DIPERHATIKAN </a:t>
            </a:r>
            <a:endParaRPr/>
          </a:p>
          <a:p>
            <a:pPr marL="0" marR="0" lvl="0" indent="0" algn="ctr" rtl="0">
              <a:spcBef>
                <a:spcPts val="0"/>
              </a:spcBef>
              <a:spcAft>
                <a:spcPts val="0"/>
              </a:spcAft>
              <a:buNone/>
            </a:pPr>
            <a:r>
              <a:rPr lang="en-US" sz="1400" b="1" i="0" u="none" strike="noStrike" cap="none">
                <a:solidFill>
                  <a:srgbClr val="000000"/>
                </a:solidFill>
                <a:latin typeface="Times New Roman"/>
                <a:ea typeface="Times New Roman"/>
                <a:cs typeface="Times New Roman"/>
                <a:sym typeface="Times New Roman"/>
              </a:rPr>
              <a:t>DALAM PENGAMBILAN CONTOH BARANG PADATAN</a:t>
            </a:r>
            <a:endParaRPr sz="1400" b="0" i="0" u="none" strike="noStrike" cap="none">
              <a:solidFill>
                <a:srgbClr val="000000"/>
              </a:solidFill>
              <a:latin typeface="Times New Roman"/>
              <a:ea typeface="Times New Roman"/>
              <a:cs typeface="Times New Roman"/>
              <a:sym typeface="Times New Roman"/>
            </a:endParaRPr>
          </a:p>
        </p:txBody>
      </p:sp>
      <p:pic>
        <p:nvPicPr>
          <p:cNvPr id="1332" name="Google Shape;1332;p11"/>
          <p:cNvPicPr preferRelativeResize="0"/>
          <p:nvPr/>
        </p:nvPicPr>
        <p:blipFill rotWithShape="1">
          <a:blip r:embed="rId4">
            <a:alphaModFix/>
          </a:blip>
          <a:srcRect/>
          <a:stretch/>
        </p:blipFill>
        <p:spPr>
          <a:xfrm>
            <a:off x="2862838" y="4012247"/>
            <a:ext cx="2049236" cy="1368765"/>
          </a:xfrm>
          <a:prstGeom prst="rect">
            <a:avLst/>
          </a:prstGeom>
          <a:noFill/>
          <a:ln>
            <a:noFill/>
          </a:ln>
        </p:spPr>
      </p:pic>
      <p:pic>
        <p:nvPicPr>
          <p:cNvPr id="1333" name="Google Shape;1333;p11"/>
          <p:cNvPicPr preferRelativeResize="0"/>
          <p:nvPr/>
        </p:nvPicPr>
        <p:blipFill rotWithShape="1">
          <a:blip r:embed="rId5">
            <a:alphaModFix/>
          </a:blip>
          <a:srcRect/>
          <a:stretch/>
        </p:blipFill>
        <p:spPr>
          <a:xfrm>
            <a:off x="7951204" y="4012247"/>
            <a:ext cx="1415952" cy="1491342"/>
          </a:xfrm>
          <a:prstGeom prst="rect">
            <a:avLst/>
          </a:prstGeom>
          <a:noFill/>
          <a:ln>
            <a:noFill/>
          </a:ln>
        </p:spPr>
      </p:pic>
      <p:pic>
        <p:nvPicPr>
          <p:cNvPr id="1334" name="Google Shape;1334;p11"/>
          <p:cNvPicPr preferRelativeResize="0"/>
          <p:nvPr/>
        </p:nvPicPr>
        <p:blipFill rotWithShape="1">
          <a:blip r:embed="rId6">
            <a:alphaModFix/>
          </a:blip>
          <a:srcRect/>
          <a:stretch/>
        </p:blipFill>
        <p:spPr>
          <a:xfrm>
            <a:off x="5536564" y="4012247"/>
            <a:ext cx="1319265" cy="14913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pic>
        <p:nvPicPr>
          <p:cNvPr id="1339" name="Google Shape;1339;p12" descr="\\192.168.1.53\Data Center\5.SHARE DOC\BREVET DAN PIN BPIB\BREVET BPIB FINISH.jpg"/>
          <p:cNvPicPr preferRelativeResize="0"/>
          <p:nvPr/>
        </p:nvPicPr>
        <p:blipFill rotWithShape="1">
          <a:blip r:embed="rId3">
            <a:alphaModFix/>
          </a:blip>
          <a:srcRect/>
          <a:stretch/>
        </p:blipFill>
        <p:spPr>
          <a:xfrm>
            <a:off x="9631362" y="0"/>
            <a:ext cx="1036638" cy="1036638"/>
          </a:xfrm>
          <a:prstGeom prst="rect">
            <a:avLst/>
          </a:prstGeom>
          <a:noFill/>
          <a:ln>
            <a:noFill/>
          </a:ln>
        </p:spPr>
      </p:pic>
      <p:sp>
        <p:nvSpPr>
          <p:cNvPr id="1340" name="Google Shape;1340;p12"/>
          <p:cNvSpPr txBox="1">
            <a:spLocks noGrp="1"/>
          </p:cNvSpPr>
          <p:nvPr>
            <p:ph type="title"/>
          </p:nvPr>
        </p:nvSpPr>
        <p:spPr>
          <a:xfrm>
            <a:off x="2546920" y="164332"/>
            <a:ext cx="7084442"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a:p>
        </p:txBody>
      </p:sp>
      <p:sp>
        <p:nvSpPr>
          <p:cNvPr id="1341" name="Google Shape;1341;p12"/>
          <p:cNvSpPr/>
          <p:nvPr/>
        </p:nvSpPr>
        <p:spPr>
          <a:xfrm>
            <a:off x="2046514" y="1600200"/>
            <a:ext cx="3309257" cy="4401205"/>
          </a:xfrm>
          <a:prstGeom prst="rect">
            <a:avLst/>
          </a:prstGeom>
          <a:noFill/>
          <a:ln>
            <a:noFill/>
          </a:ln>
        </p:spPr>
        <p:txBody>
          <a:bodyPr spcFirstLastPara="1" wrap="square" lIns="91425" tIns="45700" rIns="91425" bIns="45700" anchor="t" anchorCtr="0">
            <a:spAutoFit/>
          </a:bodyPr>
          <a:lstStyle/>
          <a:p>
            <a:pPr marL="536575" marR="0" lvl="2" indent="-285750" algn="l" rtl="0">
              <a:spcBef>
                <a:spcPts val="0"/>
              </a:spcBef>
              <a:spcAft>
                <a:spcPts val="0"/>
              </a:spcAft>
              <a:buClr>
                <a:srgbClr val="000000"/>
              </a:buClr>
              <a:buSzPts val="1400"/>
              <a:buFont typeface="Noto Sans Symbols"/>
              <a:buChar char="▪"/>
            </a:pPr>
            <a:r>
              <a:rPr lang="en-US" sz="1400" b="0" i="0" u="none" strike="noStrike" cap="none" dirty="0">
                <a:solidFill>
                  <a:srgbClr val="000000"/>
                </a:solidFill>
                <a:latin typeface="Times New Roman"/>
                <a:ea typeface="Times New Roman"/>
                <a:cs typeface="Times New Roman"/>
                <a:sym typeface="Times New Roman"/>
              </a:rPr>
              <a:t>Kurang </a:t>
            </a:r>
            <a:r>
              <a:rPr lang="en-US" sz="1400" b="0" i="0" u="none" strike="noStrike" cap="none" dirty="0" err="1">
                <a:solidFill>
                  <a:srgbClr val="000000"/>
                </a:solidFill>
                <a:latin typeface="Times New Roman"/>
                <a:ea typeface="Times New Roman"/>
                <a:cs typeface="Times New Roman"/>
                <a:sym typeface="Times New Roman"/>
              </a:rPr>
              <a:t>lebih</a:t>
            </a:r>
            <a:r>
              <a:rPr lang="en-US" sz="1400" b="0" i="0" u="none" strike="noStrike" cap="none" dirty="0">
                <a:solidFill>
                  <a:srgbClr val="000000"/>
                </a:solidFill>
                <a:latin typeface="Times New Roman"/>
                <a:ea typeface="Times New Roman"/>
                <a:cs typeface="Times New Roman"/>
                <a:sym typeface="Times New Roman"/>
              </a:rPr>
              <a:t> 400 cm</a:t>
            </a:r>
            <a:r>
              <a:rPr lang="en-US" sz="1400" b="0" i="0" u="none" strike="noStrike" cap="none" baseline="30000" dirty="0">
                <a:solidFill>
                  <a:srgbClr val="000000"/>
                </a:solidFill>
                <a:latin typeface="Times New Roman"/>
                <a:ea typeface="Times New Roman"/>
                <a:cs typeface="Times New Roman"/>
                <a:sym typeface="Times New Roman"/>
              </a:rPr>
              <a:t>2 </a:t>
            </a:r>
            <a:r>
              <a:rPr lang="en-US" sz="1400" b="0" i="0" u="none" strike="noStrike" cap="none" dirty="0" err="1">
                <a:solidFill>
                  <a:srgbClr val="000000"/>
                </a:solidFill>
                <a:latin typeface="Times New Roman"/>
                <a:ea typeface="Times New Roman"/>
                <a:cs typeface="Times New Roman"/>
                <a:sym typeface="Times New Roman"/>
              </a:rPr>
              <a:t>sampai</a:t>
            </a:r>
            <a:r>
              <a:rPr lang="en-US" sz="1400" b="0" i="0" u="none" strike="noStrike" cap="none" dirty="0">
                <a:solidFill>
                  <a:srgbClr val="000000"/>
                </a:solidFill>
                <a:latin typeface="Times New Roman"/>
                <a:ea typeface="Times New Roman"/>
                <a:cs typeface="Times New Roman"/>
                <a:sym typeface="Times New Roman"/>
              </a:rPr>
              <a:t> 900 cm</a:t>
            </a:r>
            <a:r>
              <a:rPr lang="en-US" sz="1400" b="0" i="0" u="none" strike="noStrike" cap="none" baseline="30000" dirty="0">
                <a:solidFill>
                  <a:srgbClr val="000000"/>
                </a:solidFill>
                <a:latin typeface="Times New Roman"/>
                <a:ea typeface="Times New Roman"/>
                <a:cs typeface="Times New Roman"/>
                <a:sym typeface="Times New Roman"/>
              </a:rPr>
              <a:t>2</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untuk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Contoh</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padatan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dalam</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bentuk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lembaran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lempengan</a:t>
            </a:r>
            <a:r>
              <a:rPr lang="en-US" sz="1400" b="0" i="0" u="none" strike="noStrike" cap="none" dirty="0">
                <a:solidFill>
                  <a:srgbClr val="000000"/>
                </a:solidFill>
                <a:latin typeface="Times New Roman"/>
                <a:ea typeface="Times New Roman"/>
                <a:cs typeface="Times New Roman"/>
                <a:sym typeface="Times New Roman"/>
              </a:rPr>
              <a:t>,  dan </a:t>
            </a:r>
            <a:r>
              <a:rPr lang="en-US" sz="1400" b="0" i="0" u="none" strike="noStrike" cap="none" dirty="0" err="1">
                <a:solidFill>
                  <a:srgbClr val="000000"/>
                </a:solidFill>
                <a:latin typeface="Times New Roman"/>
                <a:ea typeface="Times New Roman"/>
                <a:cs typeface="Times New Roman"/>
                <a:sym typeface="Times New Roman"/>
              </a:rPr>
              <a:t>padatan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sejenis</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lainnya</a:t>
            </a:r>
            <a:r>
              <a:rPr lang="en-US" sz="1400" b="0" i="0" u="none" strike="noStrike" cap="none" dirty="0">
                <a:solidFill>
                  <a:srgbClr val="000000"/>
                </a:solidFill>
                <a:latin typeface="Times New Roman"/>
                <a:ea typeface="Times New Roman"/>
                <a:cs typeface="Times New Roman"/>
                <a:sym typeface="Times New Roman"/>
              </a:rPr>
              <a:t>;</a:t>
            </a:r>
            <a:endParaRPr dirty="0"/>
          </a:p>
          <a:p>
            <a:pPr marL="250825" marR="0" lvl="2" indent="0" algn="l" rtl="0">
              <a:spcBef>
                <a:spcPts val="0"/>
              </a:spcBef>
              <a:spcAft>
                <a:spcPts val="0"/>
              </a:spcAft>
              <a:buNone/>
            </a:pPr>
            <a:endParaRPr sz="1400" b="0" i="0" u="none" strike="noStrike" cap="none" dirty="0">
              <a:solidFill>
                <a:srgbClr val="000000"/>
              </a:solidFill>
              <a:latin typeface="Times New Roman"/>
              <a:ea typeface="Times New Roman"/>
              <a:cs typeface="Times New Roman"/>
              <a:sym typeface="Times New Roman"/>
            </a:endParaRPr>
          </a:p>
          <a:p>
            <a:pPr marL="250825" marR="0" lvl="2" indent="0" algn="l" rtl="0">
              <a:spcBef>
                <a:spcPts val="0"/>
              </a:spcBef>
              <a:spcAft>
                <a:spcPts val="0"/>
              </a:spcAft>
              <a:buNone/>
            </a:pPr>
            <a:endParaRPr sz="1400" b="0" i="0" u="none" strike="noStrike" cap="none" dirty="0">
              <a:solidFill>
                <a:srgbClr val="000000"/>
              </a:solidFill>
              <a:latin typeface="Times New Roman"/>
              <a:ea typeface="Times New Roman"/>
              <a:cs typeface="Times New Roman"/>
              <a:sym typeface="Times New Roman"/>
            </a:endParaRPr>
          </a:p>
          <a:p>
            <a:pPr marL="536575" marR="0" lvl="2" indent="-285750" algn="l" rtl="0">
              <a:spcBef>
                <a:spcPts val="0"/>
              </a:spcBef>
              <a:spcAft>
                <a:spcPts val="0"/>
              </a:spcAft>
              <a:buClr>
                <a:srgbClr val="000000"/>
              </a:buClr>
              <a:buSzPts val="1400"/>
              <a:buFont typeface="Noto Sans Symbols"/>
              <a:buChar char="▪"/>
            </a:pPr>
            <a:r>
              <a:rPr lang="en-US" sz="1400" b="0" i="0" u="none" strike="noStrike" cap="none" dirty="0">
                <a:solidFill>
                  <a:srgbClr val="000000"/>
                </a:solidFill>
                <a:latin typeface="Times New Roman"/>
                <a:ea typeface="Times New Roman"/>
                <a:cs typeface="Times New Roman"/>
                <a:sym typeface="Times New Roman"/>
              </a:rPr>
              <a:t>Kurang </a:t>
            </a:r>
            <a:r>
              <a:rPr lang="en-US" sz="1400" b="0" i="0" u="none" strike="noStrike" cap="none" dirty="0" err="1">
                <a:solidFill>
                  <a:srgbClr val="000000"/>
                </a:solidFill>
                <a:latin typeface="Times New Roman"/>
                <a:ea typeface="Times New Roman"/>
                <a:cs typeface="Times New Roman"/>
                <a:sym typeface="Times New Roman"/>
              </a:rPr>
              <a:t>lebih</a:t>
            </a:r>
            <a:r>
              <a:rPr lang="en-US" sz="1400" b="0" i="0" u="none" strike="noStrike" cap="none" dirty="0">
                <a:solidFill>
                  <a:srgbClr val="000000"/>
                </a:solidFill>
                <a:latin typeface="Times New Roman"/>
                <a:ea typeface="Times New Roman"/>
                <a:cs typeface="Times New Roman"/>
                <a:sym typeface="Times New Roman"/>
              </a:rPr>
              <a:t> 30 cm </a:t>
            </a:r>
            <a:r>
              <a:rPr lang="en-US" sz="1400" b="0" i="0" u="none" strike="noStrike" cap="none" dirty="0" err="1">
                <a:solidFill>
                  <a:srgbClr val="000000"/>
                </a:solidFill>
                <a:latin typeface="Times New Roman"/>
                <a:ea typeface="Times New Roman"/>
                <a:cs typeface="Times New Roman"/>
                <a:sym typeface="Times New Roman"/>
              </a:rPr>
              <a:t>untuk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Contoh</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padatan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dalam</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bentuk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batangan</a:t>
            </a:r>
            <a:r>
              <a:rPr lang="en-US" sz="1400" b="0" i="0" u="none" strike="noStrike" cap="none" dirty="0">
                <a:solidFill>
                  <a:srgbClr val="000000"/>
                </a:solidFill>
                <a:latin typeface="Times New Roman"/>
                <a:ea typeface="Times New Roman"/>
                <a:cs typeface="Times New Roman"/>
                <a:sym typeface="Times New Roman"/>
              </a:rPr>
              <a:t> dan </a:t>
            </a:r>
            <a:r>
              <a:rPr lang="en-US" sz="1400" b="0" i="0" u="none" strike="noStrike" cap="none" dirty="0" err="1">
                <a:solidFill>
                  <a:srgbClr val="000000"/>
                </a:solidFill>
                <a:latin typeface="Times New Roman"/>
                <a:ea typeface="Times New Roman"/>
                <a:cs typeface="Times New Roman"/>
                <a:sym typeface="Times New Roman"/>
              </a:rPr>
              <a:t>padatan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sejenis</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lainnya</a:t>
            </a:r>
            <a:endParaRPr dirty="0"/>
          </a:p>
          <a:p>
            <a:pPr marL="536575" marR="0" lvl="2" indent="-196850" algn="l" rtl="0">
              <a:spcBef>
                <a:spcPts val="0"/>
              </a:spcBef>
              <a:spcAft>
                <a:spcPts val="0"/>
              </a:spcAft>
              <a:buClr>
                <a:schemeClr val="dk1"/>
              </a:buClr>
              <a:buSzPts val="1400"/>
              <a:buFont typeface="Noto Sans Symbols"/>
              <a:buNone/>
            </a:pPr>
            <a:endParaRPr sz="1400" b="0" i="0" u="none" strike="noStrike" cap="none" dirty="0">
              <a:solidFill>
                <a:srgbClr val="000000"/>
              </a:solidFill>
              <a:latin typeface="Times New Roman"/>
              <a:ea typeface="Times New Roman"/>
              <a:cs typeface="Times New Roman"/>
              <a:sym typeface="Times New Roman"/>
            </a:endParaRPr>
          </a:p>
          <a:p>
            <a:pPr marL="536575" marR="0" lvl="2" indent="-285750" algn="l" rtl="0">
              <a:spcBef>
                <a:spcPts val="0"/>
              </a:spcBef>
              <a:spcAft>
                <a:spcPts val="0"/>
              </a:spcAft>
              <a:buClr>
                <a:srgbClr val="000000"/>
              </a:buClr>
              <a:buSzPts val="1400"/>
              <a:buFont typeface="Noto Sans Symbols"/>
              <a:buChar char="▪"/>
            </a:pPr>
            <a:r>
              <a:rPr lang="en-US" sz="1400" b="0" i="0" u="none" strike="noStrike" cap="none" dirty="0" err="1">
                <a:solidFill>
                  <a:srgbClr val="000000"/>
                </a:solidFill>
                <a:latin typeface="Times New Roman"/>
                <a:ea typeface="Times New Roman"/>
                <a:cs typeface="Times New Roman"/>
                <a:sym typeface="Times New Roman"/>
              </a:rPr>
              <a:t>Khusus</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untuk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Contoh</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berupa</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kawat</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jumlah</a:t>
            </a:r>
            <a:r>
              <a:rPr lang="en-US" sz="1400" b="0" i="0" u="none" strike="noStrike" cap="none" dirty="0">
                <a:solidFill>
                  <a:srgbClr val="000000"/>
                </a:solidFill>
                <a:latin typeface="Times New Roman"/>
                <a:ea typeface="Times New Roman"/>
                <a:cs typeface="Times New Roman"/>
                <a:sym typeface="Times New Roman"/>
              </a:rPr>
              <a:t> yang </a:t>
            </a:r>
            <a:r>
              <a:rPr lang="en-US" sz="1400" b="0" i="0" u="none" strike="noStrike" cap="none" dirty="0" err="1">
                <a:solidFill>
                  <a:srgbClr val="000000"/>
                </a:solidFill>
                <a:latin typeface="Times New Roman"/>
                <a:ea typeface="Times New Roman"/>
                <a:cs typeface="Times New Roman"/>
                <a:sym typeface="Times New Roman"/>
              </a:rPr>
              <a:t>diambil</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kurang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lebih</a:t>
            </a:r>
            <a:r>
              <a:rPr lang="en-US" sz="1400" b="0" i="0" u="none" strike="noStrike" cap="none" dirty="0">
                <a:solidFill>
                  <a:srgbClr val="000000"/>
                </a:solidFill>
                <a:latin typeface="Times New Roman"/>
                <a:ea typeface="Times New Roman"/>
                <a:cs typeface="Times New Roman"/>
                <a:sym typeface="Times New Roman"/>
              </a:rPr>
              <a:t> 3 m.</a:t>
            </a:r>
            <a:endParaRPr dirty="0"/>
          </a:p>
          <a:p>
            <a:pPr marL="536575" marR="0" lvl="2" indent="-196850" algn="l" rtl="0">
              <a:spcBef>
                <a:spcPts val="0"/>
              </a:spcBef>
              <a:spcAft>
                <a:spcPts val="0"/>
              </a:spcAft>
              <a:buClr>
                <a:schemeClr val="dk1"/>
              </a:buClr>
              <a:buSzPts val="1400"/>
              <a:buFont typeface="Noto Sans Symbols"/>
              <a:buNone/>
            </a:pPr>
            <a:endParaRPr sz="1400" b="0" i="0" u="none" strike="noStrike" cap="none" dirty="0">
              <a:solidFill>
                <a:srgbClr val="000000"/>
              </a:solidFill>
              <a:latin typeface="Times New Roman"/>
              <a:ea typeface="Times New Roman"/>
              <a:cs typeface="Times New Roman"/>
              <a:sym typeface="Times New Roman"/>
            </a:endParaRPr>
          </a:p>
          <a:p>
            <a:pPr marL="250825" marR="0" lvl="2" indent="0" algn="l" rtl="0">
              <a:spcBef>
                <a:spcPts val="0"/>
              </a:spcBef>
              <a:spcAft>
                <a:spcPts val="0"/>
              </a:spcAft>
              <a:buNone/>
            </a:pPr>
            <a:endParaRPr sz="1400" b="0" i="0" u="none" strike="noStrike" cap="none" dirty="0">
              <a:solidFill>
                <a:srgbClr val="000000"/>
              </a:solidFill>
              <a:latin typeface="Times New Roman"/>
              <a:ea typeface="Times New Roman"/>
              <a:cs typeface="Times New Roman"/>
              <a:sym typeface="Times New Roman"/>
            </a:endParaRPr>
          </a:p>
          <a:p>
            <a:pPr marL="536575" marR="0" lvl="2" indent="-285750" algn="l" rtl="0">
              <a:spcBef>
                <a:spcPts val="0"/>
              </a:spcBef>
              <a:spcAft>
                <a:spcPts val="0"/>
              </a:spcAft>
              <a:buClr>
                <a:srgbClr val="000000"/>
              </a:buClr>
              <a:buSzPts val="1400"/>
              <a:buFont typeface="Noto Sans Symbols"/>
              <a:buChar char="▪"/>
            </a:pPr>
            <a:r>
              <a:rPr lang="en-US" sz="1400" b="0" i="0" u="none" strike="noStrike" cap="none" dirty="0" err="1">
                <a:solidFill>
                  <a:srgbClr val="000000"/>
                </a:solidFill>
                <a:latin typeface="Times New Roman"/>
                <a:ea typeface="Times New Roman"/>
                <a:cs typeface="Times New Roman"/>
                <a:sym typeface="Times New Roman"/>
              </a:rPr>
              <a:t>Dalam</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hal</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contoh</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memiliki</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karakteristik</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tertentu</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jumlah</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contoh</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barang</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dapat</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disesuaikan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dengan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kebutuhan</a:t>
            </a:r>
            <a:r>
              <a:rPr lang="en-US" sz="1400" b="0" i="0" u="none" strike="noStrike" cap="none" dirty="0">
                <a:solidFill>
                  <a:srgbClr val="000000"/>
                </a:solidFill>
                <a:latin typeface="Times New Roman"/>
                <a:ea typeface="Times New Roman"/>
                <a:cs typeface="Times New Roman"/>
                <a:sym typeface="Times New Roman"/>
              </a:rPr>
              <a:t> </a:t>
            </a:r>
            <a:r>
              <a:rPr lang="en-US" sz="1400" b="0" i="0" u="none" strike="noStrike" cap="none" dirty="0" err="1">
                <a:solidFill>
                  <a:srgbClr val="000000"/>
                </a:solidFill>
                <a:latin typeface="Times New Roman"/>
                <a:ea typeface="Times New Roman"/>
                <a:cs typeface="Times New Roman"/>
                <a:sym typeface="Times New Roman"/>
              </a:rPr>
              <a:t>pengujian</a:t>
            </a:r>
            <a:r>
              <a:rPr lang="en-US" sz="1400" b="0" i="0" u="none" strike="noStrike" cap="none" dirty="0">
                <a:solidFill>
                  <a:srgbClr val="000000"/>
                </a:solidFill>
                <a:latin typeface="Times New Roman"/>
                <a:ea typeface="Times New Roman"/>
                <a:cs typeface="Times New Roman"/>
                <a:sym typeface="Times New Roman"/>
              </a:rPr>
              <a:t>.</a:t>
            </a:r>
            <a:endParaRPr sz="1400" b="0" i="0" u="none" strike="noStrike" cap="none" dirty="0">
              <a:solidFill>
                <a:srgbClr val="000000"/>
              </a:solidFill>
              <a:latin typeface="Times New Roman"/>
              <a:ea typeface="Times New Roman"/>
              <a:cs typeface="Times New Roman"/>
              <a:sym typeface="Times New Roman"/>
            </a:endParaRPr>
          </a:p>
        </p:txBody>
      </p:sp>
      <p:sp>
        <p:nvSpPr>
          <p:cNvPr id="1342" name="Google Shape;1342;p12"/>
          <p:cNvSpPr/>
          <p:nvPr/>
        </p:nvSpPr>
        <p:spPr>
          <a:xfrm>
            <a:off x="2817628" y="1072399"/>
            <a:ext cx="70567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a:solidFill>
                  <a:srgbClr val="000000"/>
                </a:solidFill>
                <a:latin typeface="Times New Roman"/>
                <a:ea typeface="Times New Roman"/>
                <a:cs typeface="Times New Roman"/>
                <a:sym typeface="Times New Roman"/>
              </a:rPr>
              <a:t>HAL YANG HARUS DIPERHATIKAN </a:t>
            </a:r>
            <a:endParaRPr/>
          </a:p>
          <a:p>
            <a:pPr marL="0" marR="0" lvl="0" indent="0" algn="ctr" rtl="0">
              <a:spcBef>
                <a:spcPts val="0"/>
              </a:spcBef>
              <a:spcAft>
                <a:spcPts val="0"/>
              </a:spcAft>
              <a:buNone/>
            </a:pPr>
            <a:r>
              <a:rPr lang="en-US" sz="1400" b="1" i="0" u="none" strike="noStrike" cap="none">
                <a:solidFill>
                  <a:srgbClr val="000000"/>
                </a:solidFill>
                <a:latin typeface="Times New Roman"/>
                <a:ea typeface="Times New Roman"/>
                <a:cs typeface="Times New Roman"/>
                <a:sym typeface="Times New Roman"/>
              </a:rPr>
              <a:t>DALAM PENGAMBILAN CONTOH BARANG PADATAN</a:t>
            </a:r>
            <a:endParaRPr sz="1400" b="0" i="0" u="none" strike="noStrike" cap="none">
              <a:solidFill>
                <a:srgbClr val="000000"/>
              </a:solidFill>
              <a:latin typeface="Times New Roman"/>
              <a:ea typeface="Times New Roman"/>
              <a:cs typeface="Times New Roman"/>
              <a:sym typeface="Times New Roman"/>
            </a:endParaRPr>
          </a:p>
        </p:txBody>
      </p:sp>
      <p:pic>
        <p:nvPicPr>
          <p:cNvPr id="1343" name="Google Shape;1343;p12"/>
          <p:cNvPicPr preferRelativeResize="0"/>
          <p:nvPr/>
        </p:nvPicPr>
        <p:blipFill rotWithShape="1">
          <a:blip r:embed="rId4">
            <a:alphaModFix/>
          </a:blip>
          <a:srcRect/>
          <a:stretch/>
        </p:blipFill>
        <p:spPr>
          <a:xfrm>
            <a:off x="5449605" y="1631380"/>
            <a:ext cx="1279071" cy="1058787"/>
          </a:xfrm>
          <a:prstGeom prst="rect">
            <a:avLst/>
          </a:prstGeom>
          <a:noFill/>
          <a:ln>
            <a:noFill/>
          </a:ln>
        </p:spPr>
      </p:pic>
      <p:pic>
        <p:nvPicPr>
          <p:cNvPr id="1344" name="Google Shape;1344;p12"/>
          <p:cNvPicPr preferRelativeResize="0"/>
          <p:nvPr/>
        </p:nvPicPr>
        <p:blipFill rotWithShape="1">
          <a:blip r:embed="rId5">
            <a:alphaModFix/>
          </a:blip>
          <a:srcRect/>
          <a:stretch/>
        </p:blipFill>
        <p:spPr>
          <a:xfrm>
            <a:off x="7424057" y="1666375"/>
            <a:ext cx="1534886" cy="1151165"/>
          </a:xfrm>
          <a:prstGeom prst="rect">
            <a:avLst/>
          </a:prstGeom>
          <a:noFill/>
          <a:ln>
            <a:noFill/>
          </a:ln>
        </p:spPr>
      </p:pic>
      <p:pic>
        <p:nvPicPr>
          <p:cNvPr id="1345" name="Google Shape;1345;p12"/>
          <p:cNvPicPr preferRelativeResize="0"/>
          <p:nvPr/>
        </p:nvPicPr>
        <p:blipFill rotWithShape="1">
          <a:blip r:embed="rId6">
            <a:alphaModFix/>
          </a:blip>
          <a:srcRect/>
          <a:stretch/>
        </p:blipFill>
        <p:spPr>
          <a:xfrm>
            <a:off x="5449605" y="2955318"/>
            <a:ext cx="1666303" cy="1194708"/>
          </a:xfrm>
          <a:prstGeom prst="rect">
            <a:avLst/>
          </a:prstGeom>
          <a:noFill/>
          <a:ln>
            <a:noFill/>
          </a:ln>
        </p:spPr>
      </p:pic>
      <p:pic>
        <p:nvPicPr>
          <p:cNvPr id="1346" name="Google Shape;1346;p12"/>
          <p:cNvPicPr preferRelativeResize="0"/>
          <p:nvPr/>
        </p:nvPicPr>
        <p:blipFill rotWithShape="1">
          <a:blip r:embed="rId7">
            <a:alphaModFix/>
          </a:blip>
          <a:srcRect/>
          <a:stretch/>
        </p:blipFill>
        <p:spPr>
          <a:xfrm>
            <a:off x="7424057" y="3552672"/>
            <a:ext cx="1577935" cy="15886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pic>
        <p:nvPicPr>
          <p:cNvPr id="1351" name="Google Shape;1351;p13" descr="\\192.168.1.53\Data Center\5.SHARE DOC\BREVET DAN PIN BPIB\BREVET BPIB FINISH.jpg"/>
          <p:cNvPicPr preferRelativeResize="0"/>
          <p:nvPr/>
        </p:nvPicPr>
        <p:blipFill rotWithShape="1">
          <a:blip r:embed="rId3">
            <a:alphaModFix/>
          </a:blip>
          <a:srcRect/>
          <a:stretch/>
        </p:blipFill>
        <p:spPr>
          <a:xfrm>
            <a:off x="9631362" y="0"/>
            <a:ext cx="1036638" cy="1036638"/>
          </a:xfrm>
          <a:prstGeom prst="rect">
            <a:avLst/>
          </a:prstGeom>
          <a:noFill/>
          <a:ln>
            <a:noFill/>
          </a:ln>
        </p:spPr>
      </p:pic>
      <p:sp>
        <p:nvSpPr>
          <p:cNvPr id="1352" name="Google Shape;1352;p13"/>
          <p:cNvSpPr txBox="1">
            <a:spLocks noGrp="1"/>
          </p:cNvSpPr>
          <p:nvPr>
            <p:ph type="title"/>
          </p:nvPr>
        </p:nvSpPr>
        <p:spPr>
          <a:xfrm>
            <a:off x="2546920" y="164332"/>
            <a:ext cx="7084442"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a:p>
        </p:txBody>
      </p:sp>
      <p:sp>
        <p:nvSpPr>
          <p:cNvPr id="1353" name="Google Shape;1353;p13"/>
          <p:cNvSpPr/>
          <p:nvPr/>
        </p:nvSpPr>
        <p:spPr>
          <a:xfrm>
            <a:off x="2713038" y="914401"/>
            <a:ext cx="673576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a:solidFill>
                  <a:srgbClr val="000000"/>
                </a:solidFill>
                <a:latin typeface="Times New Roman"/>
                <a:ea typeface="Times New Roman"/>
                <a:cs typeface="Times New Roman"/>
                <a:sym typeface="Times New Roman"/>
              </a:rPr>
              <a:t>PERALATAN KESELAMATAN DAN PENGAMBILAN CONTOH BARANG</a:t>
            </a:r>
            <a:endParaRPr sz="1400" b="0" i="0" u="none" strike="noStrike" cap="none">
              <a:solidFill>
                <a:srgbClr val="000000"/>
              </a:solidFill>
              <a:latin typeface="Times New Roman"/>
              <a:ea typeface="Times New Roman"/>
              <a:cs typeface="Times New Roman"/>
              <a:sym typeface="Times New Roman"/>
            </a:endParaRPr>
          </a:p>
        </p:txBody>
      </p:sp>
      <p:pic>
        <p:nvPicPr>
          <p:cNvPr id="1354" name="Google Shape;1354;p13" descr="mask"/>
          <p:cNvPicPr preferRelativeResize="0"/>
          <p:nvPr/>
        </p:nvPicPr>
        <p:blipFill rotWithShape="1">
          <a:blip r:embed="rId4">
            <a:alphaModFix/>
          </a:blip>
          <a:srcRect/>
          <a:stretch/>
        </p:blipFill>
        <p:spPr>
          <a:xfrm>
            <a:off x="3581400" y="1479550"/>
            <a:ext cx="914400" cy="958850"/>
          </a:xfrm>
          <a:prstGeom prst="rect">
            <a:avLst/>
          </a:prstGeom>
          <a:noFill/>
          <a:ln w="9525" cap="flat" cmpd="sng">
            <a:solidFill>
              <a:schemeClr val="dk1"/>
            </a:solidFill>
            <a:prstDash val="solid"/>
            <a:round/>
            <a:headEnd type="none" w="sm" len="sm"/>
            <a:tailEnd type="none" w="sm" len="sm"/>
          </a:ln>
        </p:spPr>
      </p:pic>
      <p:pic>
        <p:nvPicPr>
          <p:cNvPr id="1355" name="Google Shape;1355;p13" descr="27"/>
          <p:cNvPicPr preferRelativeResize="0"/>
          <p:nvPr/>
        </p:nvPicPr>
        <p:blipFill rotWithShape="1">
          <a:blip r:embed="rId5">
            <a:alphaModFix/>
          </a:blip>
          <a:srcRect/>
          <a:stretch/>
        </p:blipFill>
        <p:spPr>
          <a:xfrm>
            <a:off x="1828800" y="1447800"/>
            <a:ext cx="1504798" cy="990600"/>
          </a:xfrm>
          <a:prstGeom prst="rect">
            <a:avLst/>
          </a:prstGeom>
          <a:noFill/>
          <a:ln w="9525" cap="flat" cmpd="sng">
            <a:solidFill>
              <a:schemeClr val="dk1"/>
            </a:solidFill>
            <a:prstDash val="solid"/>
            <a:round/>
            <a:headEnd type="none" w="sm" len="sm"/>
            <a:tailEnd type="none" w="sm" len="sm"/>
          </a:ln>
        </p:spPr>
      </p:pic>
      <p:sp>
        <p:nvSpPr>
          <p:cNvPr id="1356" name="Google Shape;1356;p13"/>
          <p:cNvSpPr/>
          <p:nvPr/>
        </p:nvSpPr>
        <p:spPr>
          <a:xfrm>
            <a:off x="4686300" y="1484294"/>
            <a:ext cx="4945062" cy="95410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Masker berfungsi untuk melindungi pernafasan terhadap gas, uap, debu, atau udara terkontaminasi yang  bersifat racun atau korosi.</a:t>
            </a:r>
            <a:endParaRPr sz="1400" b="0" i="0" u="none" strike="noStrike" cap="none">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Terbuat dari kain atau kertas. </a:t>
            </a:r>
            <a:endParaRPr sz="1400" b="0" i="0" u="none" strike="noStrike" cap="none">
              <a:solidFill>
                <a:srgbClr val="000000"/>
              </a:solidFill>
              <a:latin typeface="Times New Roman"/>
              <a:ea typeface="Times New Roman"/>
              <a:cs typeface="Times New Roman"/>
              <a:sym typeface="Times New Roman"/>
            </a:endParaRPr>
          </a:p>
        </p:txBody>
      </p:sp>
      <p:pic>
        <p:nvPicPr>
          <p:cNvPr id="1357" name="Google Shape;1357;p13" descr="A591BB00-053A-4CF3-9245-76624C4F9E4A"/>
          <p:cNvPicPr preferRelativeResize="0"/>
          <p:nvPr/>
        </p:nvPicPr>
        <p:blipFill rotWithShape="1">
          <a:blip r:embed="rId6">
            <a:alphaModFix/>
          </a:blip>
          <a:srcRect/>
          <a:stretch/>
        </p:blipFill>
        <p:spPr>
          <a:xfrm>
            <a:off x="2418972" y="3733800"/>
            <a:ext cx="1162428" cy="1143000"/>
          </a:xfrm>
          <a:prstGeom prst="rect">
            <a:avLst/>
          </a:prstGeom>
          <a:noFill/>
          <a:ln w="9525" cap="flat" cmpd="sng">
            <a:solidFill>
              <a:schemeClr val="dk1"/>
            </a:solidFill>
            <a:prstDash val="solid"/>
            <a:round/>
            <a:headEnd type="none" w="sm" len="sm"/>
            <a:tailEnd type="none" w="sm" len="sm"/>
          </a:ln>
        </p:spPr>
      </p:pic>
      <p:sp>
        <p:nvSpPr>
          <p:cNvPr id="1358" name="Google Shape;1358;p13"/>
          <p:cNvSpPr/>
          <p:nvPr/>
        </p:nvSpPr>
        <p:spPr>
          <a:xfrm>
            <a:off x="4686300" y="3810001"/>
            <a:ext cx="5753100" cy="95410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Jas pelindung berlengan panjang berfungsi untuk melindungi badan dari kontaminasi Contoh Barang   yang bersifat korosif dan iritasi.</a:t>
            </a:r>
            <a:endParaRPr sz="1400" b="0" i="0" u="none" strike="noStrike" cap="none">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Terbuat  dari  kain, polimer, material tahan api atau bahan lain yang sesuai dengan peruntukannya.</a:t>
            </a:r>
            <a:endParaRPr sz="1400" b="0" i="0" u="none" strike="noStrike" cap="none">
              <a:solidFill>
                <a:srgbClr val="000000"/>
              </a:solidFill>
              <a:latin typeface="Times New Roman"/>
              <a:ea typeface="Times New Roman"/>
              <a:cs typeface="Times New Roman"/>
              <a:sym typeface="Times New Roman"/>
            </a:endParaRPr>
          </a:p>
        </p:txBody>
      </p:sp>
      <p:pic>
        <p:nvPicPr>
          <p:cNvPr id="1359" name="Google Shape;1359;p13" descr="Impact-SplashGoggles-2"/>
          <p:cNvPicPr preferRelativeResize="0"/>
          <p:nvPr/>
        </p:nvPicPr>
        <p:blipFill rotWithShape="1">
          <a:blip r:embed="rId7">
            <a:alphaModFix/>
          </a:blip>
          <a:srcRect/>
          <a:stretch/>
        </p:blipFill>
        <p:spPr>
          <a:xfrm>
            <a:off x="1810386" y="2667000"/>
            <a:ext cx="1237615" cy="838200"/>
          </a:xfrm>
          <a:prstGeom prst="rect">
            <a:avLst/>
          </a:prstGeom>
          <a:noFill/>
          <a:ln w="9525" cap="flat" cmpd="sng">
            <a:solidFill>
              <a:srgbClr val="000000"/>
            </a:solidFill>
            <a:prstDash val="solid"/>
            <a:miter lim="800000"/>
            <a:headEnd type="none" w="sm" len="sm"/>
            <a:tailEnd type="none" w="sm" len="sm"/>
          </a:ln>
        </p:spPr>
      </p:pic>
      <p:pic>
        <p:nvPicPr>
          <p:cNvPr id="1360" name="Google Shape;1360;p13" descr="safety-goggles-plastic-isolated-white-34519011"/>
          <p:cNvPicPr preferRelativeResize="0"/>
          <p:nvPr/>
        </p:nvPicPr>
        <p:blipFill rotWithShape="1">
          <a:blip r:embed="rId8">
            <a:alphaModFix/>
          </a:blip>
          <a:srcRect/>
          <a:stretch/>
        </p:blipFill>
        <p:spPr>
          <a:xfrm>
            <a:off x="3207544" y="2667000"/>
            <a:ext cx="1288256" cy="838200"/>
          </a:xfrm>
          <a:prstGeom prst="rect">
            <a:avLst/>
          </a:prstGeom>
          <a:noFill/>
          <a:ln w="9525" cap="flat" cmpd="sng">
            <a:solidFill>
              <a:schemeClr val="dk1"/>
            </a:solidFill>
            <a:prstDash val="solid"/>
            <a:round/>
            <a:headEnd type="none" w="sm" len="sm"/>
            <a:tailEnd type="none" w="sm" len="sm"/>
          </a:ln>
        </p:spPr>
      </p:pic>
      <p:sp>
        <p:nvSpPr>
          <p:cNvPr id="1361" name="Google Shape;1361;p13"/>
          <p:cNvSpPr/>
          <p:nvPr/>
        </p:nvSpPr>
        <p:spPr>
          <a:xfrm>
            <a:off x="4686301" y="2667000"/>
            <a:ext cx="6095999" cy="73866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Kaca mata pelindung berfungsi untuk melindungi mata dari debu, gas, uap, cairan korosif, dan partikel melayang.</a:t>
            </a:r>
            <a:endParaRPr sz="1400" b="0" i="0" u="none" strike="noStrike" cap="none">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Terbuat dari plastik kaca anti pecah.</a:t>
            </a:r>
            <a:endParaRPr sz="1400" b="0" i="0" u="none" strike="noStrike" cap="none">
              <a:solidFill>
                <a:srgbClr val="000000"/>
              </a:solidFill>
              <a:latin typeface="Times New Roman"/>
              <a:ea typeface="Times New Roman"/>
              <a:cs typeface="Times New Roman"/>
              <a:sym typeface="Times New Roman"/>
            </a:endParaRPr>
          </a:p>
        </p:txBody>
      </p:sp>
      <p:pic>
        <p:nvPicPr>
          <p:cNvPr id="1362" name="Google Shape;1362;p13" descr="2"/>
          <p:cNvPicPr preferRelativeResize="0"/>
          <p:nvPr/>
        </p:nvPicPr>
        <p:blipFill rotWithShape="1">
          <a:blip r:embed="rId9">
            <a:alphaModFix/>
          </a:blip>
          <a:srcRect/>
          <a:stretch/>
        </p:blipFill>
        <p:spPr>
          <a:xfrm>
            <a:off x="2514601" y="5105401"/>
            <a:ext cx="1000201" cy="1067871"/>
          </a:xfrm>
          <a:prstGeom prst="rect">
            <a:avLst/>
          </a:prstGeom>
          <a:noFill/>
          <a:ln w="9525" cap="flat" cmpd="sng">
            <a:solidFill>
              <a:schemeClr val="dk1"/>
            </a:solidFill>
            <a:prstDash val="solid"/>
            <a:round/>
            <a:headEnd type="none" w="sm" len="sm"/>
            <a:tailEnd type="none" w="sm" len="sm"/>
          </a:ln>
        </p:spPr>
      </p:pic>
      <p:sp>
        <p:nvSpPr>
          <p:cNvPr id="1363" name="Google Shape;1363;p13"/>
          <p:cNvSpPr/>
          <p:nvPr/>
        </p:nvSpPr>
        <p:spPr>
          <a:xfrm>
            <a:off x="4686300" y="5105401"/>
            <a:ext cx="4945062" cy="95410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Calibri"/>
                <a:ea typeface="Calibri"/>
                <a:cs typeface="Calibri"/>
                <a:sym typeface="Calibri"/>
              </a:rPr>
              <a:t>Sepatu </a:t>
            </a:r>
            <a:r>
              <a:rPr lang="en-US" sz="1400" b="0" i="1" u="none" strike="noStrike" cap="none">
                <a:solidFill>
                  <a:srgbClr val="000000"/>
                </a:solidFill>
                <a:latin typeface="Calibri"/>
                <a:ea typeface="Calibri"/>
                <a:cs typeface="Calibri"/>
                <a:sym typeface="Calibri"/>
              </a:rPr>
              <a:t>Safety </a:t>
            </a:r>
            <a:r>
              <a:rPr lang="en-US" sz="1400" b="0" i="0" u="none" strike="noStrike" cap="none">
                <a:solidFill>
                  <a:srgbClr val="000000"/>
                </a:solidFill>
                <a:latin typeface="Calibri"/>
                <a:ea typeface="Calibri"/>
                <a:cs typeface="Calibri"/>
                <a:sym typeface="Calibri"/>
              </a:rPr>
              <a:t>berfungsi untuk mencegah kecelakaan pada kaki karena benda tajam atau berat, benda panas, cairan kimia dan sebagainya.</a:t>
            </a:r>
            <a:endParaRPr sz="1400" b="0" i="0" u="none" strike="noStrike" cap="none">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Calibri"/>
                <a:ea typeface="Calibri"/>
                <a:cs typeface="Calibri"/>
                <a:sym typeface="Calibri"/>
              </a:rPr>
              <a:t>Terbuat dari karet atau kulit. </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1368" name="Google Shape;1368;p14" descr="\\192.168.1.53\Data Center\5.SHARE DOC\BREVET DAN PIN BPIB\BREVET BPIB FINISH.jpg"/>
          <p:cNvPicPr preferRelativeResize="0"/>
          <p:nvPr/>
        </p:nvPicPr>
        <p:blipFill rotWithShape="1">
          <a:blip r:embed="rId3">
            <a:alphaModFix/>
          </a:blip>
          <a:srcRect/>
          <a:stretch/>
        </p:blipFill>
        <p:spPr>
          <a:xfrm>
            <a:off x="9631362" y="0"/>
            <a:ext cx="1036638" cy="1036638"/>
          </a:xfrm>
          <a:prstGeom prst="rect">
            <a:avLst/>
          </a:prstGeom>
          <a:noFill/>
          <a:ln>
            <a:noFill/>
          </a:ln>
        </p:spPr>
      </p:pic>
      <p:sp>
        <p:nvSpPr>
          <p:cNvPr id="1369" name="Google Shape;1369;p14"/>
          <p:cNvSpPr txBox="1">
            <a:spLocks noGrp="1"/>
          </p:cNvSpPr>
          <p:nvPr>
            <p:ph type="title"/>
          </p:nvPr>
        </p:nvSpPr>
        <p:spPr>
          <a:xfrm>
            <a:off x="2546920" y="164332"/>
            <a:ext cx="7084442"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a:p>
        </p:txBody>
      </p:sp>
      <p:sp>
        <p:nvSpPr>
          <p:cNvPr id="1370" name="Google Shape;1370;p14"/>
          <p:cNvSpPr/>
          <p:nvPr/>
        </p:nvSpPr>
        <p:spPr>
          <a:xfrm>
            <a:off x="2713038" y="914401"/>
            <a:ext cx="673576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a:solidFill>
                  <a:srgbClr val="000000"/>
                </a:solidFill>
                <a:latin typeface="Times New Roman"/>
                <a:ea typeface="Times New Roman"/>
                <a:cs typeface="Times New Roman"/>
                <a:sym typeface="Times New Roman"/>
              </a:rPr>
              <a:t>PERALATAN KESELAMATAN DAN PENGAMBILAN CONTOH BARANG</a:t>
            </a:r>
            <a:endParaRPr sz="1400" b="0" i="0" u="none" strike="noStrike" cap="none">
              <a:solidFill>
                <a:srgbClr val="000000"/>
              </a:solidFill>
              <a:latin typeface="Times New Roman"/>
              <a:ea typeface="Times New Roman"/>
              <a:cs typeface="Times New Roman"/>
              <a:sym typeface="Times New Roman"/>
            </a:endParaRPr>
          </a:p>
        </p:txBody>
      </p:sp>
      <p:sp>
        <p:nvSpPr>
          <p:cNvPr id="1371" name="Google Shape;1371;p14"/>
          <p:cNvSpPr/>
          <p:nvPr/>
        </p:nvSpPr>
        <p:spPr>
          <a:xfrm>
            <a:off x="4701540" y="3886200"/>
            <a:ext cx="5753100" cy="138499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Alat pelindung kepala berfungsi untuk melindungi kepala dari benturan, terantuk, kejatuhan atau terpukul benda tajam atau benda keras yang melayang atau meluncur di udara, terpapar oleh radiasi panas api, percikan bahan-bahan kimia, jasad renik (mikro organisme) dan suhu yang ekstrim.</a:t>
            </a:r>
            <a:endParaRPr sz="1400" b="0" i="0" u="none" strike="noStrike" cap="none">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Terbuat dari plastik anti pecah.</a:t>
            </a:r>
            <a:endParaRPr sz="1400" b="0" i="0" u="none" strike="noStrike" cap="none">
              <a:solidFill>
                <a:srgbClr val="000000"/>
              </a:solidFill>
              <a:latin typeface="Times New Roman"/>
              <a:ea typeface="Times New Roman"/>
              <a:cs typeface="Times New Roman"/>
              <a:sym typeface="Times New Roman"/>
            </a:endParaRPr>
          </a:p>
        </p:txBody>
      </p:sp>
      <p:sp>
        <p:nvSpPr>
          <p:cNvPr id="1372" name="Google Shape;1372;p14"/>
          <p:cNvSpPr/>
          <p:nvPr/>
        </p:nvSpPr>
        <p:spPr>
          <a:xfrm>
            <a:off x="4701541" y="1258432"/>
            <a:ext cx="6095999" cy="224676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Sarung tangan berfungsi untuk melindungi tangan pada saat bekerja ditempat atau situasi yang dapat mengakibatkan cedera tangan.</a:t>
            </a:r>
            <a:endParaRPr sz="1400" b="0" i="0" u="none" strike="noStrike" cap="none">
              <a:solidFill>
                <a:srgbClr val="000000"/>
              </a:solidFill>
              <a:latin typeface="Times New Roman"/>
              <a:ea typeface="Times New Roman"/>
              <a:cs typeface="Times New Roman"/>
              <a:sym typeface="Times New Roman"/>
            </a:endParaRPr>
          </a:p>
          <a:p>
            <a:pPr marL="342900" marR="0" lvl="0" indent="-254000" algn="l" rtl="0">
              <a:spcBef>
                <a:spcPts val="0"/>
              </a:spcBef>
              <a:spcAft>
                <a:spcPts val="0"/>
              </a:spcAft>
              <a:buClr>
                <a:schemeClr val="dk1"/>
              </a:buClr>
              <a:buSzPts val="1400"/>
              <a:buFont typeface="Noto Sans Symbols"/>
              <a:buNone/>
            </a:pPr>
            <a:endParaRPr sz="1400" b="0" i="0" u="none" strike="noStrike" cap="none">
              <a:solidFill>
                <a:srgbClr val="000000"/>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Terbuat dari:</a:t>
            </a:r>
            <a:endParaRPr sz="1400" b="0" i="0" u="none" strike="noStrike" cap="none">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Lateks, digunakan untuk melindungi tangan pada saat pengambilan Contoh Barang, sarung tangan ini hanya untuk sekali pakai.</a:t>
            </a:r>
            <a:endParaRPr/>
          </a:p>
          <a:p>
            <a:pPr marL="285750" marR="0" lvl="0" indent="-285750" algn="l" rtl="0">
              <a:spcBef>
                <a:spcPts val="0"/>
              </a:spcBef>
              <a:spcAft>
                <a:spcPts val="0"/>
              </a:spcAft>
              <a:buClr>
                <a:srgbClr val="000000"/>
              </a:buClr>
              <a:buSzPts val="1400"/>
              <a:buFont typeface="Noto Sans Symbols"/>
              <a:buChar char="⮚"/>
            </a:pPr>
            <a:r>
              <a:rPr lang="en-US" sz="1400" b="0" i="1" u="none" strike="noStrike" cap="none">
                <a:solidFill>
                  <a:srgbClr val="000000"/>
                </a:solidFill>
                <a:latin typeface="Times New Roman"/>
                <a:ea typeface="Times New Roman"/>
                <a:cs typeface="Times New Roman"/>
                <a:sym typeface="Times New Roman"/>
              </a:rPr>
              <a:t>Polyvinil chloride </a:t>
            </a:r>
            <a:r>
              <a:rPr lang="en-US" sz="1400" b="0" i="0" u="none" strike="noStrike" cap="none">
                <a:solidFill>
                  <a:srgbClr val="000000"/>
                </a:solidFill>
                <a:latin typeface="Times New Roman"/>
                <a:ea typeface="Times New Roman"/>
                <a:cs typeface="Times New Roman"/>
                <a:sym typeface="Times New Roman"/>
              </a:rPr>
              <a:t>dan </a:t>
            </a:r>
            <a:r>
              <a:rPr lang="en-US" sz="1400" b="0" i="1" u="none" strike="noStrike" cap="none">
                <a:solidFill>
                  <a:srgbClr val="000000"/>
                </a:solidFill>
                <a:latin typeface="Times New Roman"/>
                <a:ea typeface="Times New Roman"/>
                <a:cs typeface="Times New Roman"/>
                <a:sym typeface="Times New Roman"/>
              </a:rPr>
              <a:t>neoprene</a:t>
            </a:r>
            <a:r>
              <a:rPr lang="en-US" sz="1400" b="0" i="0" u="none" strike="noStrike" cap="none">
                <a:solidFill>
                  <a:srgbClr val="000000"/>
                </a:solidFill>
                <a:latin typeface="Times New Roman"/>
                <a:ea typeface="Times New Roman"/>
                <a:cs typeface="Times New Roman"/>
                <a:sym typeface="Times New Roman"/>
              </a:rPr>
              <a:t>, digunakan untuk melindungi tangan dari zat kimia berbahaya dan beracun seperti asam kuat dan oksidan.</a:t>
            </a:r>
            <a:endParaRPr sz="1400" b="0" i="0" u="none" strike="noStrike" cap="none">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Asbes/Katun/Wool, digunakan untuk melindungi tangan dari percikan api, benda panas/dingin, logam tajam atau kasar.</a:t>
            </a:r>
            <a:endParaRPr sz="1400" b="0" i="0" u="none" strike="noStrike" cap="none">
              <a:solidFill>
                <a:srgbClr val="000000"/>
              </a:solidFill>
              <a:latin typeface="Times New Roman"/>
              <a:ea typeface="Times New Roman"/>
              <a:cs typeface="Times New Roman"/>
              <a:sym typeface="Times New Roman"/>
            </a:endParaRPr>
          </a:p>
        </p:txBody>
      </p:sp>
      <p:pic>
        <p:nvPicPr>
          <p:cNvPr id="1373" name="Google Shape;1373;p14" descr="gloves"/>
          <p:cNvPicPr preferRelativeResize="0"/>
          <p:nvPr/>
        </p:nvPicPr>
        <p:blipFill rotWithShape="1">
          <a:blip r:embed="rId4">
            <a:alphaModFix/>
          </a:blip>
          <a:srcRect/>
          <a:stretch/>
        </p:blipFill>
        <p:spPr>
          <a:xfrm>
            <a:off x="2021523" y="1269198"/>
            <a:ext cx="804337" cy="1016803"/>
          </a:xfrm>
          <a:prstGeom prst="rect">
            <a:avLst/>
          </a:prstGeom>
          <a:noFill/>
          <a:ln w="9525" cap="flat" cmpd="sng">
            <a:solidFill>
              <a:srgbClr val="000000"/>
            </a:solidFill>
            <a:prstDash val="solid"/>
            <a:miter lim="800000"/>
            <a:headEnd type="none" w="sm" len="sm"/>
            <a:tailEnd type="none" w="sm" len="sm"/>
          </a:ln>
        </p:spPr>
      </p:pic>
      <p:pic>
        <p:nvPicPr>
          <p:cNvPr id="1374" name="Google Shape;1374;p14" descr="http://www.klikdokter.com/userfiles/p3k8.JPG"/>
          <p:cNvPicPr preferRelativeResize="0"/>
          <p:nvPr/>
        </p:nvPicPr>
        <p:blipFill rotWithShape="1">
          <a:blip r:embed="rId5">
            <a:alphaModFix/>
          </a:blip>
          <a:srcRect/>
          <a:stretch/>
        </p:blipFill>
        <p:spPr>
          <a:xfrm>
            <a:off x="2021522" y="2781530"/>
            <a:ext cx="804337" cy="1180870"/>
          </a:xfrm>
          <a:prstGeom prst="rect">
            <a:avLst/>
          </a:prstGeom>
          <a:noFill/>
          <a:ln w="9525" cap="flat" cmpd="sng">
            <a:solidFill>
              <a:srgbClr val="000000"/>
            </a:solidFill>
            <a:prstDash val="solid"/>
            <a:miter lim="800000"/>
            <a:headEnd type="none" w="sm" len="sm"/>
            <a:tailEnd type="none" w="sm" len="sm"/>
          </a:ln>
        </p:spPr>
      </p:pic>
      <p:pic>
        <p:nvPicPr>
          <p:cNvPr id="1375" name="Google Shape;1375;p14" descr="_DSC0113"/>
          <p:cNvPicPr preferRelativeResize="0"/>
          <p:nvPr/>
        </p:nvPicPr>
        <p:blipFill rotWithShape="1">
          <a:blip r:embed="rId6">
            <a:alphaModFix/>
          </a:blip>
          <a:srcRect/>
          <a:stretch/>
        </p:blipFill>
        <p:spPr>
          <a:xfrm>
            <a:off x="3449808" y="1812008"/>
            <a:ext cx="610968" cy="1312193"/>
          </a:xfrm>
          <a:prstGeom prst="rect">
            <a:avLst/>
          </a:prstGeom>
          <a:noFill/>
          <a:ln w="9525" cap="flat" cmpd="sng">
            <a:solidFill>
              <a:schemeClr val="dk1"/>
            </a:solidFill>
            <a:prstDash val="solid"/>
            <a:round/>
            <a:headEnd type="none" w="sm" len="sm"/>
            <a:tailEnd type="none" w="sm" len="sm"/>
          </a:ln>
        </p:spPr>
      </p:pic>
      <p:pic>
        <p:nvPicPr>
          <p:cNvPr id="1376" name="Google Shape;1376;p14" descr="helm"/>
          <p:cNvPicPr preferRelativeResize="0"/>
          <p:nvPr/>
        </p:nvPicPr>
        <p:blipFill rotWithShape="1">
          <a:blip r:embed="rId7">
            <a:alphaModFix/>
          </a:blip>
          <a:srcRect/>
          <a:stretch/>
        </p:blipFill>
        <p:spPr>
          <a:xfrm>
            <a:off x="3276600" y="3965576"/>
            <a:ext cx="1244600" cy="1063625"/>
          </a:xfrm>
          <a:prstGeom prst="rect">
            <a:avLst/>
          </a:prstGeom>
          <a:noFill/>
          <a:ln w="9525" cap="flat" cmpd="sng">
            <a:solidFill>
              <a:srgbClr val="000000"/>
            </a:solidFill>
            <a:prstDash val="solid"/>
            <a:miter lim="800000"/>
            <a:headEnd type="none" w="sm" len="sm"/>
            <a:tailEnd type="none" w="sm" len="sm"/>
          </a:ln>
        </p:spPr>
      </p:pic>
      <p:pic>
        <p:nvPicPr>
          <p:cNvPr id="1377" name="Google Shape;1377;p14" descr="senter"/>
          <p:cNvPicPr preferRelativeResize="0"/>
          <p:nvPr/>
        </p:nvPicPr>
        <p:blipFill rotWithShape="1">
          <a:blip r:embed="rId8">
            <a:alphaModFix/>
          </a:blip>
          <a:srcRect/>
          <a:stretch/>
        </p:blipFill>
        <p:spPr>
          <a:xfrm>
            <a:off x="1995488" y="5334001"/>
            <a:ext cx="1052513" cy="923925"/>
          </a:xfrm>
          <a:prstGeom prst="rect">
            <a:avLst/>
          </a:prstGeom>
          <a:noFill/>
          <a:ln w="9525" cap="flat" cmpd="sng">
            <a:solidFill>
              <a:schemeClr val="dk1"/>
            </a:solidFill>
            <a:prstDash val="solid"/>
            <a:round/>
            <a:headEnd type="none" w="sm" len="sm"/>
            <a:tailEnd type="none" w="sm" len="sm"/>
          </a:ln>
        </p:spPr>
      </p:pic>
      <p:pic>
        <p:nvPicPr>
          <p:cNvPr id="1378" name="Google Shape;1378;p14" descr="headlamp"/>
          <p:cNvPicPr preferRelativeResize="0"/>
          <p:nvPr/>
        </p:nvPicPr>
        <p:blipFill rotWithShape="1">
          <a:blip r:embed="rId9">
            <a:alphaModFix/>
          </a:blip>
          <a:srcRect/>
          <a:stretch/>
        </p:blipFill>
        <p:spPr>
          <a:xfrm>
            <a:off x="3352800" y="5334001"/>
            <a:ext cx="1073150" cy="923925"/>
          </a:xfrm>
          <a:prstGeom prst="rect">
            <a:avLst/>
          </a:prstGeom>
          <a:noFill/>
          <a:ln w="9525" cap="flat" cmpd="sng">
            <a:solidFill>
              <a:schemeClr val="dk1"/>
            </a:solidFill>
            <a:prstDash val="solid"/>
            <a:round/>
            <a:headEnd type="none" w="sm" len="sm"/>
            <a:tailEnd type="none" w="sm" len="sm"/>
          </a:ln>
        </p:spPr>
      </p:pic>
      <p:sp>
        <p:nvSpPr>
          <p:cNvPr id="1379" name="Google Shape;1379;p14"/>
          <p:cNvSpPr/>
          <p:nvPr/>
        </p:nvSpPr>
        <p:spPr>
          <a:xfrm>
            <a:off x="4701540" y="5334000"/>
            <a:ext cx="4572000" cy="5232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b="0" i="0" u="none" strike="noStrike" cap="none">
                <a:solidFill>
                  <a:srgbClr val="000000"/>
                </a:solidFill>
                <a:latin typeface="Times New Roman"/>
                <a:ea typeface="Times New Roman"/>
                <a:cs typeface="Times New Roman"/>
                <a:sym typeface="Times New Roman"/>
              </a:rPr>
              <a:t>Alat penerangan berfungsi sebagai sumber cahaya di tempat-tempat yang gelap. </a:t>
            </a:r>
            <a:endParaRPr/>
          </a:p>
        </p:txBody>
      </p:sp>
      <p:sp>
        <p:nvSpPr>
          <p:cNvPr id="1380" name="Google Shape;1380;p14"/>
          <p:cNvSpPr txBox="1"/>
          <p:nvPr/>
        </p:nvSpPr>
        <p:spPr>
          <a:xfrm>
            <a:off x="3092966" y="1219200"/>
            <a:ext cx="1555234"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Polyvinyl Chloride</a:t>
            </a:r>
            <a:br>
              <a:rPr lang="en-US" sz="1400" b="0" i="0" u="none" strike="noStrike" cap="none">
                <a:solidFill>
                  <a:srgbClr val="000000"/>
                </a:solidFill>
                <a:latin typeface="Times New Roman"/>
                <a:ea typeface="Times New Roman"/>
                <a:cs typeface="Times New Roman"/>
                <a:sym typeface="Times New Roman"/>
              </a:rPr>
            </a:br>
            <a:r>
              <a:rPr lang="en-US" sz="1400" b="0" i="0" u="none" strike="noStrike" cap="none">
                <a:solidFill>
                  <a:srgbClr val="000000"/>
                </a:solidFill>
                <a:latin typeface="Times New Roman"/>
                <a:ea typeface="Times New Roman"/>
                <a:cs typeface="Times New Roman"/>
                <a:sym typeface="Times New Roman"/>
              </a:rPr>
              <a:t>PVC</a:t>
            </a:r>
            <a:endParaRPr sz="1800" b="0" i="0" u="none" strike="noStrike" cap="none">
              <a:solidFill>
                <a:srgbClr val="000000"/>
              </a:solidFill>
              <a:latin typeface="Times New Roman"/>
              <a:ea typeface="Times New Roman"/>
              <a:cs typeface="Times New Roman"/>
              <a:sym typeface="Times New Roman"/>
            </a:endParaRPr>
          </a:p>
        </p:txBody>
      </p:sp>
      <p:sp>
        <p:nvSpPr>
          <p:cNvPr id="1381" name="Google Shape;1381;p14"/>
          <p:cNvSpPr txBox="1"/>
          <p:nvPr/>
        </p:nvSpPr>
        <p:spPr>
          <a:xfrm>
            <a:off x="2133600" y="2362201"/>
            <a:ext cx="625492" cy="30777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Asbes</a:t>
            </a:r>
            <a:endParaRPr sz="1800" b="0" i="0" u="none" strike="noStrike" cap="none">
              <a:solidFill>
                <a:srgbClr val="000000"/>
              </a:solidFill>
              <a:latin typeface="Times New Roman"/>
              <a:ea typeface="Times New Roman"/>
              <a:cs typeface="Times New Roman"/>
              <a:sym typeface="Times New Roman"/>
            </a:endParaRPr>
          </a:p>
        </p:txBody>
      </p:sp>
      <p:sp>
        <p:nvSpPr>
          <p:cNvPr id="1382" name="Google Shape;1382;p14"/>
          <p:cNvSpPr txBox="1"/>
          <p:nvPr/>
        </p:nvSpPr>
        <p:spPr>
          <a:xfrm>
            <a:off x="3275232" y="3197424"/>
            <a:ext cx="663964" cy="30777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Lateks</a:t>
            </a:r>
            <a:endParaRPr sz="1800" b="0" i="0" u="none" strike="noStrike" cap="none">
              <a:solidFill>
                <a:srgbClr val="000000"/>
              </a:solidFill>
              <a:latin typeface="Times New Roman"/>
              <a:ea typeface="Times New Roman"/>
              <a:cs typeface="Times New Roman"/>
              <a:sym typeface="Times New Roman"/>
            </a:endParaRPr>
          </a:p>
        </p:txBody>
      </p:sp>
      <p:cxnSp>
        <p:nvCxnSpPr>
          <p:cNvPr id="1383" name="Google Shape;1383;p14"/>
          <p:cNvCxnSpPr>
            <a:stCxn id="1382" idx="1"/>
            <a:endCxn id="1374" idx="3"/>
          </p:cNvCxnSpPr>
          <p:nvPr/>
        </p:nvCxnSpPr>
        <p:spPr>
          <a:xfrm flipH="1">
            <a:off x="2825832" y="3351313"/>
            <a:ext cx="449400" cy="20700"/>
          </a:xfrm>
          <a:prstGeom prst="straightConnector1">
            <a:avLst/>
          </a:prstGeom>
          <a:noFill/>
          <a:ln w="9525" cap="flat" cmpd="sng">
            <a:solidFill>
              <a:schemeClr val="dk1"/>
            </a:solidFill>
            <a:prstDash val="dash"/>
            <a:round/>
            <a:headEnd type="none" w="sm" len="sm"/>
            <a:tailEnd type="triangle" w="med" len="med"/>
          </a:ln>
        </p:spPr>
      </p:cxnSp>
      <p:cxnSp>
        <p:nvCxnSpPr>
          <p:cNvPr id="1384" name="Google Shape;1384;p14"/>
          <p:cNvCxnSpPr>
            <a:stCxn id="1380" idx="1"/>
            <a:endCxn id="1373" idx="3"/>
          </p:cNvCxnSpPr>
          <p:nvPr/>
        </p:nvCxnSpPr>
        <p:spPr>
          <a:xfrm flipH="1">
            <a:off x="2825966" y="1480810"/>
            <a:ext cx="267000" cy="296700"/>
          </a:xfrm>
          <a:prstGeom prst="straightConnector1">
            <a:avLst/>
          </a:prstGeom>
          <a:noFill/>
          <a:ln w="9525" cap="flat" cmpd="sng">
            <a:solidFill>
              <a:schemeClr val="dk1"/>
            </a:solidFill>
            <a:prstDash val="dash"/>
            <a:round/>
            <a:headEnd type="none" w="sm" len="sm"/>
            <a:tailEnd type="triangle" w="med" len="med"/>
          </a:ln>
        </p:spPr>
      </p:cxnSp>
      <p:cxnSp>
        <p:nvCxnSpPr>
          <p:cNvPr id="1385" name="Google Shape;1385;p14"/>
          <p:cNvCxnSpPr>
            <a:stCxn id="1381" idx="3"/>
            <a:endCxn id="1375" idx="1"/>
          </p:cNvCxnSpPr>
          <p:nvPr/>
        </p:nvCxnSpPr>
        <p:spPr>
          <a:xfrm rot="10800000" flipH="1">
            <a:off x="2759092" y="2468090"/>
            <a:ext cx="690600" cy="48000"/>
          </a:xfrm>
          <a:prstGeom prst="straightConnector1">
            <a:avLst/>
          </a:prstGeom>
          <a:noFill/>
          <a:ln w="9525" cap="flat" cmpd="sng">
            <a:solidFill>
              <a:schemeClr val="dk1"/>
            </a:solidFill>
            <a:prstDash val="dash"/>
            <a:round/>
            <a:headEnd type="none" w="sm" len="sm"/>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1390" name="Google Shape;1390;p15" descr="\\192.168.1.53\Data Center\5.SHARE DOC\BREVET DAN PIN BPIB\BREVET BPIB FINISH.jpg"/>
          <p:cNvPicPr preferRelativeResize="0"/>
          <p:nvPr/>
        </p:nvPicPr>
        <p:blipFill rotWithShape="1">
          <a:blip r:embed="rId3">
            <a:alphaModFix/>
          </a:blip>
          <a:srcRect/>
          <a:stretch/>
        </p:blipFill>
        <p:spPr>
          <a:xfrm>
            <a:off x="9631362" y="0"/>
            <a:ext cx="1036638" cy="1036638"/>
          </a:xfrm>
          <a:prstGeom prst="rect">
            <a:avLst/>
          </a:prstGeom>
          <a:noFill/>
          <a:ln>
            <a:noFill/>
          </a:ln>
        </p:spPr>
      </p:pic>
      <p:sp>
        <p:nvSpPr>
          <p:cNvPr id="1391" name="Google Shape;1391;p15"/>
          <p:cNvSpPr txBox="1">
            <a:spLocks noGrp="1"/>
          </p:cNvSpPr>
          <p:nvPr>
            <p:ph type="title"/>
          </p:nvPr>
        </p:nvSpPr>
        <p:spPr>
          <a:xfrm>
            <a:off x="2546920" y="164332"/>
            <a:ext cx="7084442"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a:p>
        </p:txBody>
      </p:sp>
      <p:sp>
        <p:nvSpPr>
          <p:cNvPr id="1392" name="Google Shape;1392;p15"/>
          <p:cNvSpPr/>
          <p:nvPr/>
        </p:nvSpPr>
        <p:spPr>
          <a:xfrm>
            <a:off x="2514600" y="910114"/>
            <a:ext cx="711676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a:solidFill>
                  <a:srgbClr val="000000"/>
                </a:solidFill>
                <a:latin typeface="Times New Roman"/>
                <a:ea typeface="Times New Roman"/>
                <a:cs typeface="Times New Roman"/>
                <a:sym typeface="Times New Roman"/>
              </a:rPr>
              <a:t>PIKTROGRAM BAHAYA BERDASARKAN </a:t>
            </a:r>
            <a:endParaRPr/>
          </a:p>
          <a:p>
            <a:pPr marL="0" marR="0" lvl="0" indent="0" algn="ctr" rtl="0">
              <a:spcBef>
                <a:spcPts val="0"/>
              </a:spcBef>
              <a:spcAft>
                <a:spcPts val="0"/>
              </a:spcAft>
              <a:buNone/>
            </a:pPr>
            <a:r>
              <a:rPr lang="en-US" sz="1400" b="1" i="0" u="none" strike="noStrike" cap="none">
                <a:solidFill>
                  <a:srgbClr val="000000"/>
                </a:solidFill>
                <a:latin typeface="Times New Roman"/>
                <a:ea typeface="Times New Roman"/>
                <a:cs typeface="Times New Roman"/>
                <a:sym typeface="Times New Roman"/>
              </a:rPr>
              <a:t>GLOBALLY HARMONIZED SYSTEM REGULATION EC NO.1272/2008</a:t>
            </a:r>
            <a:endParaRPr sz="1400" b="1" i="0" u="none" strike="noStrike" cap="none">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endParaRPr sz="1400" b="0" i="0" u="none" strike="noStrike" cap="none">
              <a:solidFill>
                <a:srgbClr val="000000"/>
              </a:solidFill>
              <a:latin typeface="Times New Roman"/>
              <a:ea typeface="Times New Roman"/>
              <a:cs typeface="Times New Roman"/>
              <a:sym typeface="Times New Roman"/>
            </a:endParaRPr>
          </a:p>
        </p:txBody>
      </p:sp>
      <p:grpSp>
        <p:nvGrpSpPr>
          <p:cNvPr id="1393" name="Google Shape;1393;p15"/>
          <p:cNvGrpSpPr/>
          <p:nvPr/>
        </p:nvGrpSpPr>
        <p:grpSpPr>
          <a:xfrm>
            <a:off x="2473326" y="2028826"/>
            <a:ext cx="4156146" cy="1400175"/>
            <a:chOff x="16001" y="29718"/>
            <a:chExt cx="58675" cy="17526"/>
          </a:xfrm>
        </p:grpSpPr>
        <p:pic>
          <p:nvPicPr>
            <p:cNvPr id="1394" name="Google Shape;1394;p15" descr="pictogram 11"/>
            <p:cNvPicPr preferRelativeResize="0"/>
            <p:nvPr/>
          </p:nvPicPr>
          <p:blipFill rotWithShape="1">
            <a:blip r:embed="rId4">
              <a:alphaModFix/>
            </a:blip>
            <a:srcRect l="2301" r="59961" b="50261"/>
            <a:stretch/>
          </p:blipFill>
          <p:spPr>
            <a:xfrm>
              <a:off x="16001" y="29718"/>
              <a:ext cx="17802" cy="17526"/>
            </a:xfrm>
            <a:prstGeom prst="rect">
              <a:avLst/>
            </a:prstGeom>
            <a:noFill/>
            <a:ln w="9525" cap="flat" cmpd="sng">
              <a:solidFill>
                <a:schemeClr val="dk1"/>
              </a:solidFill>
              <a:prstDash val="solid"/>
              <a:round/>
              <a:headEnd type="none" w="sm" len="sm"/>
              <a:tailEnd type="none" w="sm" len="sm"/>
            </a:ln>
          </p:spPr>
        </p:pic>
        <p:sp>
          <p:nvSpPr>
            <p:cNvPr id="1395" name="Google Shape;1395;p15"/>
            <p:cNvSpPr txBox="1"/>
            <p:nvPr/>
          </p:nvSpPr>
          <p:spPr>
            <a:xfrm>
              <a:off x="38098" y="31242"/>
              <a:ext cx="35808" cy="2667"/>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 b="1" i="0" u="none" strike="noStrike" cap="none">
                  <a:solidFill>
                    <a:srgbClr val="000000"/>
                  </a:solidFill>
                  <a:latin typeface="Times New Roman"/>
                  <a:ea typeface="Times New Roman"/>
                  <a:cs typeface="Times New Roman"/>
                  <a:sym typeface="Times New Roman"/>
                </a:rPr>
                <a:t>LATAR BELAKANG BERWARNA PUTIH</a:t>
              </a:r>
              <a:endParaRPr sz="1800" b="0" i="0" u="none" strike="noStrike" cap="none">
                <a:solidFill>
                  <a:srgbClr val="000000"/>
                </a:solidFill>
                <a:latin typeface="Times New Roman"/>
                <a:ea typeface="Times New Roman"/>
                <a:cs typeface="Times New Roman"/>
                <a:sym typeface="Times New Roman"/>
              </a:endParaRPr>
            </a:p>
          </p:txBody>
        </p:sp>
        <p:sp>
          <p:nvSpPr>
            <p:cNvPr id="1396" name="Google Shape;1396;p15"/>
            <p:cNvSpPr txBox="1"/>
            <p:nvPr/>
          </p:nvSpPr>
          <p:spPr>
            <a:xfrm>
              <a:off x="38860" y="35818"/>
              <a:ext cx="35814" cy="4003"/>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 b="1" i="0" u="none" strike="noStrike" cap="none">
                  <a:solidFill>
                    <a:srgbClr val="000000"/>
                  </a:solidFill>
                  <a:latin typeface="Times New Roman"/>
                  <a:ea typeface="Times New Roman"/>
                  <a:cs typeface="Times New Roman"/>
                  <a:sym typeface="Times New Roman"/>
                </a:rPr>
                <a:t>GAMBAR BERWARNA HITAM</a:t>
              </a:r>
              <a:endParaRPr sz="1800" b="0" i="0" u="none" strike="noStrike" cap="none">
                <a:solidFill>
                  <a:srgbClr val="000000"/>
                </a:solidFill>
                <a:latin typeface="Times New Roman"/>
                <a:ea typeface="Times New Roman"/>
                <a:cs typeface="Times New Roman"/>
                <a:sym typeface="Times New Roman"/>
              </a:endParaRPr>
            </a:p>
          </p:txBody>
        </p:sp>
        <p:sp>
          <p:nvSpPr>
            <p:cNvPr id="1397" name="Google Shape;1397;p15"/>
            <p:cNvSpPr txBox="1"/>
            <p:nvPr/>
          </p:nvSpPr>
          <p:spPr>
            <a:xfrm>
              <a:off x="38862" y="41118"/>
              <a:ext cx="35814" cy="2667"/>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 b="1" i="0" u="none" strike="noStrike" cap="none">
                  <a:solidFill>
                    <a:srgbClr val="000000"/>
                  </a:solidFill>
                  <a:latin typeface="Times New Roman"/>
                  <a:ea typeface="Times New Roman"/>
                  <a:cs typeface="Times New Roman"/>
                  <a:sym typeface="Times New Roman"/>
                </a:rPr>
                <a:t>GARIS/BINGKAI BERWARNAMERAH</a:t>
              </a:r>
              <a:endParaRPr sz="1800" b="0" i="0" u="none" strike="noStrike" cap="none">
                <a:solidFill>
                  <a:srgbClr val="000000"/>
                </a:solidFill>
                <a:latin typeface="Times New Roman"/>
                <a:ea typeface="Times New Roman"/>
                <a:cs typeface="Times New Roman"/>
                <a:sym typeface="Times New Roman"/>
              </a:endParaRPr>
            </a:p>
          </p:txBody>
        </p:sp>
        <p:cxnSp>
          <p:nvCxnSpPr>
            <p:cNvPr id="1398" name="Google Shape;1398;p15"/>
            <p:cNvCxnSpPr/>
            <p:nvPr/>
          </p:nvCxnSpPr>
          <p:spPr>
            <a:xfrm>
              <a:off x="27432" y="37338"/>
              <a:ext cx="12192" cy="15"/>
            </a:xfrm>
            <a:prstGeom prst="straightConnector1">
              <a:avLst/>
            </a:prstGeom>
            <a:noFill/>
            <a:ln w="9525" cap="flat" cmpd="sng">
              <a:solidFill>
                <a:srgbClr val="000000"/>
              </a:solidFill>
              <a:prstDash val="solid"/>
              <a:round/>
              <a:headEnd type="none" w="med" len="med"/>
              <a:tailEnd type="stealth" w="med" len="med"/>
            </a:ln>
          </p:spPr>
        </p:cxnSp>
        <p:cxnSp>
          <p:nvCxnSpPr>
            <p:cNvPr id="1399" name="Google Shape;1399;p15"/>
            <p:cNvCxnSpPr/>
            <p:nvPr/>
          </p:nvCxnSpPr>
          <p:spPr>
            <a:xfrm>
              <a:off x="27432" y="42672"/>
              <a:ext cx="12192" cy="15"/>
            </a:xfrm>
            <a:prstGeom prst="straightConnector1">
              <a:avLst/>
            </a:prstGeom>
            <a:noFill/>
            <a:ln w="9525" cap="flat" cmpd="sng">
              <a:solidFill>
                <a:srgbClr val="000000"/>
              </a:solidFill>
              <a:prstDash val="solid"/>
              <a:round/>
              <a:headEnd type="none" w="med" len="med"/>
              <a:tailEnd type="stealth" w="med" len="med"/>
            </a:ln>
          </p:spPr>
        </p:cxnSp>
        <p:cxnSp>
          <p:nvCxnSpPr>
            <p:cNvPr id="1400" name="Google Shape;1400;p15"/>
            <p:cNvCxnSpPr/>
            <p:nvPr/>
          </p:nvCxnSpPr>
          <p:spPr>
            <a:xfrm>
              <a:off x="24384" y="32766"/>
              <a:ext cx="12192" cy="15"/>
            </a:xfrm>
            <a:prstGeom prst="straightConnector1">
              <a:avLst/>
            </a:prstGeom>
            <a:noFill/>
            <a:ln w="9525" cap="flat" cmpd="sng">
              <a:solidFill>
                <a:srgbClr val="000000"/>
              </a:solidFill>
              <a:prstDash val="solid"/>
              <a:round/>
              <a:headEnd type="none" w="med" len="med"/>
              <a:tailEnd type="stealth" w="med" len="med"/>
            </a:ln>
          </p:spPr>
        </p:cxnSp>
      </p:grpSp>
      <p:sp>
        <p:nvSpPr>
          <p:cNvPr id="1401" name="Google Shape;1401;p15"/>
          <p:cNvSpPr/>
          <p:nvPr/>
        </p:nvSpPr>
        <p:spPr>
          <a:xfrm>
            <a:off x="1524001" y="272534"/>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402" name="Google Shape;1402;p15"/>
          <p:cNvSpPr txBox="1"/>
          <p:nvPr/>
        </p:nvSpPr>
        <p:spPr>
          <a:xfrm>
            <a:off x="2362201" y="1535669"/>
            <a:ext cx="2433615" cy="30777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b="1" i="0" u="none" strike="noStrike" cap="none">
                <a:solidFill>
                  <a:srgbClr val="000000"/>
                </a:solidFill>
                <a:latin typeface="Times New Roman"/>
                <a:ea typeface="Times New Roman"/>
                <a:cs typeface="Times New Roman"/>
                <a:sym typeface="Times New Roman"/>
              </a:rPr>
              <a:t>Unsur Piktogram Bahaya</a:t>
            </a:r>
            <a:endParaRPr/>
          </a:p>
        </p:txBody>
      </p:sp>
      <p:sp>
        <p:nvSpPr>
          <p:cNvPr id="1403" name="Google Shape;1403;p15"/>
          <p:cNvSpPr txBox="1"/>
          <p:nvPr/>
        </p:nvSpPr>
        <p:spPr>
          <a:xfrm>
            <a:off x="2426407" y="4012050"/>
            <a:ext cx="3039615" cy="116955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b="1" i="0" u="none" strike="noStrike" cap="none">
                <a:solidFill>
                  <a:srgbClr val="000000"/>
                </a:solidFill>
                <a:latin typeface="Times New Roman"/>
                <a:ea typeface="Times New Roman"/>
                <a:cs typeface="Times New Roman"/>
                <a:sym typeface="Times New Roman"/>
              </a:rPr>
              <a:t>Jenis Piktogram Bahaya</a:t>
            </a:r>
            <a:endParaRPr/>
          </a:p>
          <a:p>
            <a:pPr marL="285750" marR="0" lvl="0" indent="-196850" algn="l" rtl="0">
              <a:spcBef>
                <a:spcPts val="0"/>
              </a:spcBef>
              <a:spcAft>
                <a:spcPts val="0"/>
              </a:spcAft>
              <a:buClr>
                <a:schemeClr val="dk1"/>
              </a:buClr>
              <a:buSzPts val="1400"/>
              <a:buFont typeface="Noto Sans Symbols"/>
              <a:buNone/>
            </a:pPr>
            <a:endParaRPr sz="1400" b="0" i="0" u="none" strike="noStrike" cap="none">
              <a:solidFill>
                <a:srgbClr val="000000"/>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1400"/>
              <a:buFont typeface="Calibri"/>
              <a:buAutoNum type="arabicParenR"/>
            </a:pPr>
            <a:r>
              <a:rPr lang="en-US" sz="1400" b="0" i="0" u="none" strike="noStrike" cap="none">
                <a:solidFill>
                  <a:srgbClr val="000000"/>
                </a:solidFill>
                <a:latin typeface="Times New Roman"/>
                <a:ea typeface="Times New Roman"/>
                <a:cs typeface="Times New Roman"/>
                <a:sym typeface="Times New Roman"/>
              </a:rPr>
              <a:t>Piktogram bahaya fisik</a:t>
            </a:r>
            <a:endParaRPr/>
          </a:p>
          <a:p>
            <a:pPr marL="342900" marR="0" lvl="0" indent="-342900" algn="l" rtl="0">
              <a:spcBef>
                <a:spcPts val="0"/>
              </a:spcBef>
              <a:spcAft>
                <a:spcPts val="0"/>
              </a:spcAft>
              <a:buClr>
                <a:srgbClr val="000000"/>
              </a:buClr>
              <a:buSzPts val="1400"/>
              <a:buFont typeface="Calibri"/>
              <a:buAutoNum type="arabicParenR"/>
            </a:pPr>
            <a:r>
              <a:rPr lang="en-US" sz="1400" b="0" i="0" u="none" strike="noStrike" cap="none">
                <a:solidFill>
                  <a:srgbClr val="000000"/>
                </a:solidFill>
                <a:latin typeface="Times New Roman"/>
                <a:ea typeface="Times New Roman"/>
                <a:cs typeface="Times New Roman"/>
                <a:sym typeface="Times New Roman"/>
              </a:rPr>
              <a:t>Piktogram bahaya bagi kesehatan</a:t>
            </a:r>
            <a:endParaRPr/>
          </a:p>
          <a:p>
            <a:pPr marL="342900" marR="0" lvl="0" indent="-342900" algn="l" rtl="0">
              <a:spcBef>
                <a:spcPts val="0"/>
              </a:spcBef>
              <a:spcAft>
                <a:spcPts val="0"/>
              </a:spcAft>
              <a:buClr>
                <a:srgbClr val="000000"/>
              </a:buClr>
              <a:buSzPts val="1400"/>
              <a:buFont typeface="Calibri"/>
              <a:buAutoNum type="arabicParenR"/>
            </a:pPr>
            <a:r>
              <a:rPr lang="en-US" sz="1400" b="0" i="0" u="none" strike="noStrike" cap="none">
                <a:solidFill>
                  <a:srgbClr val="000000"/>
                </a:solidFill>
                <a:latin typeface="Times New Roman"/>
                <a:ea typeface="Times New Roman"/>
                <a:cs typeface="Times New Roman"/>
                <a:sym typeface="Times New Roman"/>
              </a:rPr>
              <a:t>Piktogram bahaya bagi lingkungan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636241-BDA7-45D2-BC44-D77150FA940A}"/>
              </a:ext>
            </a:extLst>
          </p:cNvPr>
          <p:cNvSpPr>
            <a:spLocks noGrp="1"/>
          </p:cNvSpPr>
          <p:nvPr>
            <p:ph type="sldNum" sz="quarter" idx="12"/>
          </p:nvPr>
        </p:nvSpPr>
        <p:spPr/>
        <p:txBody>
          <a:bodyPr/>
          <a:lstStyle/>
          <a:p>
            <a:fld id="{79820BF0-4CA9-436F-87F0-8323D4B621FC}" type="slidenum">
              <a:rPr lang="en-ID" smtClean="0"/>
              <a:pPr/>
              <a:t>18</a:t>
            </a:fld>
            <a:endParaRPr lang="en-ID" sz="1400" dirty="0"/>
          </a:p>
        </p:txBody>
      </p:sp>
      <p:sp>
        <p:nvSpPr>
          <p:cNvPr id="3" name="Text Placeholder 2">
            <a:extLst>
              <a:ext uri="{FF2B5EF4-FFF2-40B4-BE49-F238E27FC236}">
                <a16:creationId xmlns:a16="http://schemas.microsoft.com/office/drawing/2014/main" id="{E098949C-8F92-48B6-9FCF-D6A7C91C9E09}"/>
              </a:ext>
            </a:extLst>
          </p:cNvPr>
          <p:cNvSpPr>
            <a:spLocks noGrp="1"/>
          </p:cNvSpPr>
          <p:nvPr>
            <p:ph type="body" sz="quarter" idx="13"/>
          </p:nvPr>
        </p:nvSpPr>
        <p:spPr/>
        <p:txBody>
          <a:bodyPr/>
          <a:lstStyle/>
          <a:p>
            <a:r>
              <a:rPr lang="en-US" dirty="0"/>
              <a:t>2</a:t>
            </a:r>
            <a:endParaRPr lang="en-ID" dirty="0"/>
          </a:p>
        </p:txBody>
      </p:sp>
      <p:sp>
        <p:nvSpPr>
          <p:cNvPr id="4" name="Text Placeholder 3">
            <a:extLst>
              <a:ext uri="{FF2B5EF4-FFF2-40B4-BE49-F238E27FC236}">
                <a16:creationId xmlns:a16="http://schemas.microsoft.com/office/drawing/2014/main" id="{625F53A3-3CDE-4CE4-A5C5-4ED29069ACEC}"/>
              </a:ext>
            </a:extLst>
          </p:cNvPr>
          <p:cNvSpPr>
            <a:spLocks noGrp="1"/>
          </p:cNvSpPr>
          <p:nvPr>
            <p:ph type="body" sz="quarter" idx="14"/>
          </p:nvPr>
        </p:nvSpPr>
        <p:spPr>
          <a:xfrm>
            <a:off x="3979849" y="3133532"/>
            <a:ext cx="6921514" cy="798681"/>
          </a:xfrm>
        </p:spPr>
        <p:txBody>
          <a:bodyPr/>
          <a:lstStyle/>
          <a:p>
            <a:r>
              <a:rPr lang="en-US" sz="3600" b="1" dirty="0">
                <a:solidFill>
                  <a:schemeClr val="tx1"/>
                </a:solidFill>
              </a:rPr>
              <a:t>Teknik </a:t>
            </a:r>
            <a:r>
              <a:rPr lang="en-US" sz="3600" b="1" dirty="0" err="1">
                <a:solidFill>
                  <a:schemeClr val="tx1"/>
                </a:solidFill>
              </a:rPr>
              <a:t>Pengambilan</a:t>
            </a:r>
            <a:r>
              <a:rPr lang="en-US" sz="3600" b="1" dirty="0">
                <a:solidFill>
                  <a:schemeClr val="tx1"/>
                </a:solidFill>
              </a:rPr>
              <a:t> </a:t>
            </a:r>
            <a:r>
              <a:rPr lang="en-US" sz="3600" b="1" dirty="0" err="1">
                <a:solidFill>
                  <a:schemeClr val="tx1"/>
                </a:solidFill>
              </a:rPr>
              <a:t>Contoh</a:t>
            </a:r>
            <a:r>
              <a:rPr lang="en-US" sz="3600" b="1" dirty="0">
                <a:solidFill>
                  <a:schemeClr val="tx1"/>
                </a:solidFill>
              </a:rPr>
              <a:t> </a:t>
            </a:r>
            <a:r>
              <a:rPr lang="en-US" sz="3600" b="1" dirty="0" err="1">
                <a:solidFill>
                  <a:schemeClr val="tx1"/>
                </a:solidFill>
              </a:rPr>
              <a:t>Padat</a:t>
            </a:r>
            <a:endParaRPr lang="en-ID" dirty="0">
              <a:solidFill>
                <a:schemeClr val="tx1"/>
              </a:solidFill>
            </a:endParaRPr>
          </a:p>
          <a:p>
            <a:endParaRPr lang="en-ID" dirty="0"/>
          </a:p>
        </p:txBody>
      </p:sp>
    </p:spTree>
    <p:extLst>
      <p:ext uri="{BB962C8B-B14F-4D97-AF65-F5344CB8AC3E}">
        <p14:creationId xmlns:p14="http://schemas.microsoft.com/office/powerpoint/2010/main" val="1656945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pic>
        <p:nvPicPr>
          <p:cNvPr id="1641" name="Google Shape;1641;p35"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1642" name="Google Shape;1642;p35"/>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grpSp>
        <p:nvGrpSpPr>
          <p:cNvPr id="1643" name="Google Shape;1643;p35"/>
          <p:cNvGrpSpPr/>
          <p:nvPr/>
        </p:nvGrpSpPr>
        <p:grpSpPr>
          <a:xfrm>
            <a:off x="6180527" y="1066800"/>
            <a:ext cx="4371776" cy="864096"/>
            <a:chOff x="933128" y="1772816"/>
            <a:chExt cx="3389312" cy="1319212"/>
          </a:xfrm>
        </p:grpSpPr>
        <p:sp>
          <p:nvSpPr>
            <p:cNvPr id="1644" name="Google Shape;1644;p35"/>
            <p:cNvSpPr/>
            <p:nvPr/>
          </p:nvSpPr>
          <p:spPr>
            <a:xfrm>
              <a:off x="933128" y="1772816"/>
              <a:ext cx="3389312" cy="131921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645" name="Google Shape;1645;p35"/>
            <p:cNvSpPr txBox="1"/>
            <p:nvPr/>
          </p:nvSpPr>
          <p:spPr>
            <a:xfrm>
              <a:off x="1091966" y="1876398"/>
              <a:ext cx="3072130" cy="7518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1600"/>
                <a:buFont typeface="Times New Roman"/>
                <a:buNone/>
              </a:pPr>
              <a:r>
                <a:rPr lang="en-US" sz="1600" b="1" u="none">
                  <a:solidFill>
                    <a:srgbClr val="000000"/>
                  </a:solidFill>
                  <a:latin typeface="Times New Roman"/>
                  <a:ea typeface="Times New Roman"/>
                  <a:cs typeface="Times New Roman"/>
                  <a:sym typeface="Times New Roman"/>
                </a:rPr>
                <a:t>SNI – 19-0428-1998</a:t>
              </a:r>
              <a:endParaRPr sz="1600" b="0" u="none">
                <a:solidFill>
                  <a:schemeClr val="dk1"/>
                </a:solidFill>
                <a:latin typeface="Times New Roman"/>
                <a:ea typeface="Times New Roman"/>
                <a:cs typeface="Times New Roman"/>
                <a:sym typeface="Times New Roman"/>
              </a:endParaRPr>
            </a:p>
            <a:p>
              <a:pPr marL="12700" marR="5080" lvl="0" indent="0" algn="ctr" rtl="0">
                <a:spcBef>
                  <a:spcPts val="0"/>
                </a:spcBef>
                <a:spcAft>
                  <a:spcPts val="0"/>
                </a:spcAft>
                <a:buClr>
                  <a:srgbClr val="000000"/>
                </a:buClr>
                <a:buSzPts val="1600"/>
                <a:buFont typeface="Times New Roman"/>
                <a:buNone/>
              </a:pPr>
              <a:r>
                <a:rPr lang="en-US" sz="1600" b="0" u="none">
                  <a:solidFill>
                    <a:srgbClr val="000000"/>
                  </a:solidFill>
                  <a:latin typeface="Times New Roman"/>
                  <a:ea typeface="Times New Roman"/>
                  <a:cs typeface="Times New Roman"/>
                  <a:sym typeface="Times New Roman"/>
                </a:rPr>
                <a:t>Petunjuk Pengambilan  Contoh Padatan</a:t>
              </a:r>
              <a:endParaRPr sz="1600" b="0" u="none">
                <a:solidFill>
                  <a:schemeClr val="dk1"/>
                </a:solidFill>
                <a:latin typeface="Times New Roman"/>
                <a:ea typeface="Times New Roman"/>
                <a:cs typeface="Times New Roman"/>
                <a:sym typeface="Times New Roman"/>
              </a:endParaRPr>
            </a:p>
          </p:txBody>
        </p:sp>
      </p:grpSp>
      <p:grpSp>
        <p:nvGrpSpPr>
          <p:cNvPr id="1646" name="Google Shape;1646;p35"/>
          <p:cNvGrpSpPr/>
          <p:nvPr/>
        </p:nvGrpSpPr>
        <p:grpSpPr>
          <a:xfrm>
            <a:off x="609600" y="1244352"/>
            <a:ext cx="5404459" cy="520700"/>
            <a:chOff x="917575" y="1293812"/>
            <a:chExt cx="4053344" cy="520700"/>
          </a:xfrm>
        </p:grpSpPr>
        <p:sp>
          <p:nvSpPr>
            <p:cNvPr id="1647" name="Google Shape;1647;p35"/>
            <p:cNvSpPr/>
            <p:nvPr/>
          </p:nvSpPr>
          <p:spPr>
            <a:xfrm>
              <a:off x="917575" y="1293812"/>
              <a:ext cx="1265555" cy="520700"/>
            </a:xfrm>
            <a:custGeom>
              <a:avLst/>
              <a:gdLst/>
              <a:ahLst/>
              <a:cxnLst/>
              <a:rect l="l" t="t" r="r" b="b"/>
              <a:pathLst>
                <a:path w="1265555" h="520700" extrusionOk="0">
                  <a:moveTo>
                    <a:pt x="0" y="0"/>
                  </a:moveTo>
                  <a:lnTo>
                    <a:pt x="1265237" y="0"/>
                  </a:lnTo>
                  <a:lnTo>
                    <a:pt x="1265237" y="520700"/>
                  </a:lnTo>
                  <a:lnTo>
                    <a:pt x="0" y="520700"/>
                  </a:lnTo>
                  <a:lnTo>
                    <a:pt x="0" y="0"/>
                  </a:lnTo>
                  <a:close/>
                </a:path>
              </a:pathLst>
            </a:custGeom>
            <a:solidFill>
              <a:srgbClr val="E9E2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648" name="Google Shape;1648;p35"/>
            <p:cNvSpPr txBox="1"/>
            <p:nvPr/>
          </p:nvSpPr>
          <p:spPr>
            <a:xfrm>
              <a:off x="994874" y="1330959"/>
              <a:ext cx="1111250" cy="436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2800" b="1">
                  <a:solidFill>
                    <a:srgbClr val="008000"/>
                  </a:solidFill>
                  <a:latin typeface="Times New Roman"/>
                  <a:ea typeface="Times New Roman"/>
                  <a:cs typeface="Times New Roman"/>
                  <a:sym typeface="Times New Roman"/>
                </a:rPr>
                <a:t>Acuan</a:t>
              </a:r>
              <a:endParaRPr sz="2800">
                <a:solidFill>
                  <a:schemeClr val="dk1"/>
                </a:solidFill>
                <a:latin typeface="Times New Roman"/>
                <a:ea typeface="Times New Roman"/>
                <a:cs typeface="Times New Roman"/>
                <a:sym typeface="Times New Roman"/>
              </a:endParaRPr>
            </a:p>
          </p:txBody>
        </p:sp>
        <p:sp>
          <p:nvSpPr>
            <p:cNvPr id="1649" name="Google Shape;1649;p35"/>
            <p:cNvSpPr/>
            <p:nvPr/>
          </p:nvSpPr>
          <p:spPr>
            <a:xfrm>
              <a:off x="2339975" y="1552575"/>
              <a:ext cx="2535555" cy="0"/>
            </a:xfrm>
            <a:custGeom>
              <a:avLst/>
              <a:gdLst/>
              <a:ahLst/>
              <a:cxnLst/>
              <a:rect l="l" t="t" r="r" b="b"/>
              <a:pathLst>
                <a:path w="2535554" h="120000" extrusionOk="0">
                  <a:moveTo>
                    <a:pt x="0" y="0"/>
                  </a:moveTo>
                  <a:lnTo>
                    <a:pt x="2535085" y="0"/>
                  </a:lnTo>
                </a:path>
              </a:pathLst>
            </a:custGeom>
            <a:noFill/>
            <a:ln w="3815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650" name="Google Shape;1650;p35"/>
            <p:cNvSpPr/>
            <p:nvPr/>
          </p:nvSpPr>
          <p:spPr>
            <a:xfrm>
              <a:off x="4855984" y="1495336"/>
              <a:ext cx="114935" cy="114935"/>
            </a:xfrm>
            <a:custGeom>
              <a:avLst/>
              <a:gdLst/>
              <a:ahLst/>
              <a:cxnLst/>
              <a:rect l="l" t="t" r="r" b="b"/>
              <a:pathLst>
                <a:path w="114935" h="114934" extrusionOk="0">
                  <a:moveTo>
                    <a:pt x="0" y="0"/>
                  </a:moveTo>
                  <a:lnTo>
                    <a:pt x="0" y="114477"/>
                  </a:lnTo>
                  <a:lnTo>
                    <a:pt x="114477" y="57251"/>
                  </a:lnTo>
                  <a:lnTo>
                    <a:pt x="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1651" name="Google Shape;1651;p35"/>
          <p:cNvSpPr txBox="1"/>
          <p:nvPr/>
        </p:nvSpPr>
        <p:spPr>
          <a:xfrm>
            <a:off x="609600" y="2814424"/>
            <a:ext cx="3484811" cy="3011081"/>
          </a:xfrm>
          <a:prstGeom prst="rect">
            <a:avLst/>
          </a:prstGeom>
          <a:noFill/>
          <a:ln>
            <a:noFill/>
          </a:ln>
        </p:spPr>
        <p:txBody>
          <a:bodyPr spcFirstLastPara="1" wrap="square" lIns="0" tIns="0" rIns="0" bIns="0" anchor="t" anchorCtr="0">
            <a:spAutoFit/>
          </a:bodyPr>
          <a:lstStyle/>
          <a:p>
            <a:pPr marL="353695" marR="0" lvl="0" indent="-340995" algn="l" rtl="0">
              <a:lnSpc>
                <a:spcPct val="100000"/>
              </a:lnSpc>
              <a:spcBef>
                <a:spcPts val="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Pakan konsentrat</a:t>
            </a:r>
            <a:endParaRPr/>
          </a:p>
          <a:p>
            <a:pPr marL="353695" marR="508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Tepung terigu sebagai bahan  makanan</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Margarin</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Jahe untuk bahan baku obat</a:t>
            </a:r>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Pupuk tripel superfosfat</a:t>
            </a:r>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Kakao massa</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Beras</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Bungkil kakao</a:t>
            </a:r>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Air demineral</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Etanol nabati</a:t>
            </a:r>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Bihun jagung</a:t>
            </a:r>
            <a:endParaRPr sz="1400">
              <a:solidFill>
                <a:schemeClr val="dk1"/>
              </a:solidFill>
              <a:latin typeface="Times New Roman"/>
              <a:ea typeface="Times New Roman"/>
              <a:cs typeface="Times New Roman"/>
              <a:sym typeface="Times New Roman"/>
            </a:endParaRPr>
          </a:p>
        </p:txBody>
      </p:sp>
      <p:sp>
        <p:nvSpPr>
          <p:cNvPr id="1652" name="Google Shape;1652;p35"/>
          <p:cNvSpPr/>
          <p:nvPr/>
        </p:nvSpPr>
        <p:spPr>
          <a:xfrm>
            <a:off x="645315" y="2161248"/>
            <a:ext cx="105611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PRODUK YANG PENGAMBILAN CONTOHNYA MENGACU PADA </a:t>
            </a:r>
            <a:endParaRPr/>
          </a:p>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SNI 19-0428-1998</a:t>
            </a:r>
            <a:endParaRPr sz="1800">
              <a:solidFill>
                <a:schemeClr val="dk1"/>
              </a:solidFill>
              <a:latin typeface="Times New Roman"/>
              <a:ea typeface="Times New Roman"/>
              <a:cs typeface="Times New Roman"/>
              <a:sym typeface="Times New Roman"/>
            </a:endParaRPr>
          </a:p>
        </p:txBody>
      </p:sp>
      <p:sp>
        <p:nvSpPr>
          <p:cNvPr id="1653" name="Google Shape;1653;p35"/>
          <p:cNvSpPr txBox="1"/>
          <p:nvPr/>
        </p:nvSpPr>
        <p:spPr>
          <a:xfrm>
            <a:off x="4008404" y="2825259"/>
            <a:ext cx="4007949" cy="2667397"/>
          </a:xfrm>
          <a:prstGeom prst="rect">
            <a:avLst/>
          </a:prstGeom>
          <a:noFill/>
          <a:ln>
            <a:noFill/>
          </a:ln>
        </p:spPr>
        <p:txBody>
          <a:bodyPr spcFirstLastPara="1" wrap="square" lIns="0" tIns="0" rIns="0" bIns="0" anchor="t" anchorCtr="0">
            <a:spAutoFit/>
          </a:bodyPr>
          <a:lstStyle/>
          <a:p>
            <a:pPr marL="353695" marR="69850" lvl="0" indent="-340995" algn="l" rtl="0">
              <a:lnSpc>
                <a:spcPct val="100000"/>
              </a:lnSpc>
              <a:spcBef>
                <a:spcPts val="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Cat bubuk semprot (coating  powder) untuk konstruksi  alumunium</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Pupuk monoamonium fosfat</a:t>
            </a:r>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Biji kopi</a:t>
            </a:r>
            <a:endParaRPr sz="1400">
              <a:solidFill>
                <a:schemeClr val="dk1"/>
              </a:solidFill>
              <a:latin typeface="Times New Roman"/>
              <a:ea typeface="Times New Roman"/>
              <a:cs typeface="Times New Roman"/>
              <a:sym typeface="Times New Roman"/>
            </a:endParaRPr>
          </a:p>
          <a:p>
            <a:pPr marL="353695" marR="13970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Selang karet untuk kompor  gas LPG</a:t>
            </a:r>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Magnesium sulfat teknis</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Pupuk superfosfat tunggal</a:t>
            </a:r>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Lobak segar</a:t>
            </a:r>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Maltodekstrin</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Pupuk dolomit</a:t>
            </a:r>
            <a:endParaRPr sz="1400">
              <a:solidFill>
                <a:schemeClr val="dk1"/>
              </a:solidFill>
              <a:latin typeface="Times New Roman"/>
              <a:ea typeface="Times New Roman"/>
              <a:cs typeface="Times New Roman"/>
              <a:sym typeface="Times New Roman"/>
            </a:endParaRPr>
          </a:p>
        </p:txBody>
      </p:sp>
      <p:sp>
        <p:nvSpPr>
          <p:cNvPr id="1654" name="Google Shape;1654;p35"/>
          <p:cNvSpPr txBox="1"/>
          <p:nvPr/>
        </p:nvSpPr>
        <p:spPr>
          <a:xfrm>
            <a:off x="7779781" y="2865441"/>
            <a:ext cx="4240107" cy="2946961"/>
          </a:xfrm>
          <a:prstGeom prst="rect">
            <a:avLst/>
          </a:prstGeom>
          <a:noFill/>
          <a:ln>
            <a:noFill/>
          </a:ln>
        </p:spPr>
        <p:txBody>
          <a:bodyPr spcFirstLastPara="1" wrap="square" lIns="0" tIns="0" rIns="0" bIns="0" anchor="t" anchorCtr="0">
            <a:spAutoFit/>
          </a:bodyPr>
          <a:lstStyle/>
          <a:p>
            <a:pPr marL="353695" marR="0" lvl="0" indent="-340995" algn="l" rtl="0">
              <a:lnSpc>
                <a:spcPct val="100000"/>
              </a:lnSpc>
              <a:spcBef>
                <a:spcPts val="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Pupuk urea amonium fosfat</a:t>
            </a:r>
            <a:endParaRPr/>
          </a:p>
          <a:p>
            <a:pPr marL="353695" marR="19050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Film PVC untuk kemasan  pangan</a:t>
            </a:r>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Minuman energi</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Teh wangi</a:t>
            </a:r>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Naget ayam</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Kapur tulis</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Makanan ringan ekstrudat</a:t>
            </a:r>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Pupuk NPK padat</a:t>
            </a:r>
            <a:endParaRPr/>
          </a:p>
          <a:p>
            <a:pPr marL="353695" marR="18161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Garam bahan baku untuk  industri garam beryodium</a:t>
            </a:r>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Gula kristal putih</a:t>
            </a:r>
            <a:endParaRPr sz="14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FC3F3A-B0D7-4E53-8F02-E8898E211C0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820BF0-4CA9-436F-87F0-8323D4B621FC}" type="slidenum">
              <a:rPr kumimoji="0" lang="en-ID" sz="1400" b="1" i="0" u="none" strike="noStrike" kern="1200" cap="none" spc="0" normalizeH="0" baseline="0" noProof="0" smtClean="0">
                <a:ln>
                  <a:noFill/>
                </a:ln>
                <a:solidFill>
                  <a:prstClr val="black"/>
                </a:solidFill>
                <a:effectLst/>
                <a:uLnTx/>
                <a:uFillTx/>
                <a:latin typeface="Roboto Condensed" panose="02000000000000000000" pitchFamily="2" charset="0"/>
                <a:ea typeface="Roboto Condensed" panose="02000000000000000000" pitchFamily="2" charset="0"/>
                <a:cs typeface="Lato" panose="020F050202020403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ID" sz="1400" b="1"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Lato" panose="020F0502020204030203" pitchFamily="34" charset="0"/>
            </a:endParaRPr>
          </a:p>
        </p:txBody>
      </p:sp>
      <p:sp>
        <p:nvSpPr>
          <p:cNvPr id="3" name="Title 1">
            <a:extLst>
              <a:ext uri="{FF2B5EF4-FFF2-40B4-BE49-F238E27FC236}">
                <a16:creationId xmlns:a16="http://schemas.microsoft.com/office/drawing/2014/main" id="{779BEDE4-E282-436C-A7B7-B7CB053249C5}"/>
              </a:ext>
            </a:extLst>
          </p:cNvPr>
          <p:cNvSpPr txBox="1">
            <a:spLocks/>
          </p:cNvSpPr>
          <p:nvPr/>
        </p:nvSpPr>
        <p:spPr>
          <a:xfrm>
            <a:off x="2312301" y="2354071"/>
            <a:ext cx="8067832" cy="652873"/>
          </a:xfrm>
          <a:prstGeom prst="rect">
            <a:avLst/>
          </a:prstGeom>
          <a:solidFill>
            <a:schemeClr val="accent4"/>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7000"/>
              </a:lnSpc>
              <a:spcBef>
                <a:spcPct val="0"/>
              </a:spcBef>
              <a:spcAft>
                <a:spcPts val="800"/>
              </a:spcAft>
              <a:buClrTx/>
              <a:buSzTx/>
              <a:buFontTx/>
              <a:buNone/>
              <a:tabLst/>
              <a:defRPr/>
            </a:pPr>
            <a:r>
              <a:rPr kumimoji="0" lang="en-ID"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TEKNIK PENGAMBILAN CONTOH UJI PADAT</a:t>
            </a:r>
            <a:endParaRPr kumimoji="0" lang="en-ID"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Chevron 4">
            <a:extLst>
              <a:ext uri="{FF2B5EF4-FFF2-40B4-BE49-F238E27FC236}">
                <a16:creationId xmlns:a16="http://schemas.microsoft.com/office/drawing/2014/main" id="{77CBD1D7-C253-4A2B-860F-D71708B5DFEA}"/>
              </a:ext>
            </a:extLst>
          </p:cNvPr>
          <p:cNvSpPr/>
          <p:nvPr/>
        </p:nvSpPr>
        <p:spPr>
          <a:xfrm rot="5400000">
            <a:off x="1237047" y="1252628"/>
            <a:ext cx="840789" cy="679694"/>
          </a:xfrm>
          <a:prstGeom prst="chevron">
            <a:avLst/>
          </a:prstGeom>
          <a:solidFill>
            <a:schemeClr val="accent6">
              <a:lumMod val="60000"/>
              <a:lumOff val="40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789A5162-2001-4966-9A43-9695BFCC8B8A}"/>
              </a:ext>
            </a:extLst>
          </p:cNvPr>
          <p:cNvSpPr txBox="1">
            <a:spLocks/>
          </p:cNvSpPr>
          <p:nvPr/>
        </p:nvSpPr>
        <p:spPr>
          <a:xfrm>
            <a:off x="2312301" y="1185589"/>
            <a:ext cx="8067832" cy="652873"/>
          </a:xfrm>
          <a:prstGeom prst="rect">
            <a:avLst/>
          </a:prstGeom>
          <a:solidFill>
            <a:schemeClr val="accent6">
              <a:lumMod val="60000"/>
              <a:lumOff val="40000"/>
            </a:schemeClr>
          </a:solidFill>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a:p>
            <a:pPr marL="0" marR="0" lvl="0" indent="0" algn="ctr" defTabSz="914400" rtl="0" eaLnBrk="1" fontAlgn="auto" latinLnBrk="0" hangingPunct="1">
              <a:lnSpc>
                <a:spcPct val="107000"/>
              </a:lnSpc>
              <a:spcBef>
                <a:spcPct val="0"/>
              </a:spcBef>
              <a:spcAft>
                <a:spcPts val="800"/>
              </a:spcAft>
              <a:buClrTx/>
              <a:buSzTx/>
              <a:buFontTx/>
              <a:buNone/>
              <a:tabLst/>
              <a:defRPr/>
            </a:pPr>
            <a:r>
              <a:rPr kumimoji="0" lang="en-ID" sz="8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DASAR HUKUM PENANGANAN BARANG CONTOH </a:t>
            </a:r>
            <a:endParaRPr kumimoji="0" lang="en-ID" sz="8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Chevron 7">
            <a:extLst>
              <a:ext uri="{FF2B5EF4-FFF2-40B4-BE49-F238E27FC236}">
                <a16:creationId xmlns:a16="http://schemas.microsoft.com/office/drawing/2014/main" id="{F478C6A7-7A26-4CA0-876C-F76F3DD4C12D}"/>
              </a:ext>
            </a:extLst>
          </p:cNvPr>
          <p:cNvSpPr/>
          <p:nvPr/>
        </p:nvSpPr>
        <p:spPr>
          <a:xfrm rot="5400000">
            <a:off x="1237046" y="2430907"/>
            <a:ext cx="840789" cy="679694"/>
          </a:xfrm>
          <a:prstGeom prst="chevron">
            <a:avLst/>
          </a:prstGeom>
          <a:solidFill>
            <a:schemeClr val="accent4"/>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52F3531E-E743-48F4-9CB4-BFD6BB8C49C9}"/>
              </a:ext>
            </a:extLst>
          </p:cNvPr>
          <p:cNvSpPr txBox="1">
            <a:spLocks/>
          </p:cNvSpPr>
          <p:nvPr/>
        </p:nvSpPr>
        <p:spPr>
          <a:xfrm>
            <a:off x="2312301" y="3524619"/>
            <a:ext cx="8067832" cy="652873"/>
          </a:xfrm>
          <a:prstGeom prst="rect">
            <a:avLst/>
          </a:prstGeom>
          <a:solidFill>
            <a:schemeClr val="accent5">
              <a:lumMod val="60000"/>
              <a:lumOff val="4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TEKNIK PENGAMBILAN CONTOH UJI CAIR</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p:txBody>
      </p:sp>
      <p:sp>
        <p:nvSpPr>
          <p:cNvPr id="8" name="Chevron 9">
            <a:extLst>
              <a:ext uri="{FF2B5EF4-FFF2-40B4-BE49-F238E27FC236}">
                <a16:creationId xmlns:a16="http://schemas.microsoft.com/office/drawing/2014/main" id="{5BD0DC2D-D210-4B37-8864-A8D58CC28E15}"/>
              </a:ext>
            </a:extLst>
          </p:cNvPr>
          <p:cNvSpPr/>
          <p:nvPr/>
        </p:nvSpPr>
        <p:spPr>
          <a:xfrm rot="5400000">
            <a:off x="1237046" y="3576578"/>
            <a:ext cx="840789" cy="679694"/>
          </a:xfrm>
          <a:prstGeom prst="chevron">
            <a:avLst/>
          </a:prstGeom>
          <a:solidFill>
            <a:schemeClr val="accent5">
              <a:lumMod val="60000"/>
              <a:lumOff val="40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itle 1">
            <a:extLst>
              <a:ext uri="{FF2B5EF4-FFF2-40B4-BE49-F238E27FC236}">
                <a16:creationId xmlns:a16="http://schemas.microsoft.com/office/drawing/2014/main" id="{F831BF60-8A75-4B94-86AC-2D49986C3C91}"/>
              </a:ext>
            </a:extLst>
          </p:cNvPr>
          <p:cNvSpPr txBox="1">
            <a:spLocks/>
          </p:cNvSpPr>
          <p:nvPr/>
        </p:nvSpPr>
        <p:spPr>
          <a:xfrm>
            <a:off x="2312301" y="4695167"/>
            <a:ext cx="8067832" cy="652873"/>
          </a:xfrm>
          <a:prstGeom prst="rect">
            <a:avLst/>
          </a:prstGeom>
          <a:solidFill>
            <a:schemeClr val="accent6">
              <a:lumMod val="60000"/>
              <a:lumOff val="4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PENGELOLAAN CONTOH UJI DI LABORATORIUM</a:t>
            </a:r>
            <a:endParaRPr kumimoji="0" lang="en-US" sz="2800" b="1" i="0" u="none" strike="noStrike" kern="1200" cap="none" spc="0" normalizeH="0" baseline="0" noProof="0" dirty="0">
              <a:ln>
                <a:noFill/>
              </a:ln>
              <a:solidFill>
                <a:prstClr val="black"/>
              </a:solidFill>
              <a:effectLst/>
              <a:uLnTx/>
              <a:uFillTx/>
              <a:latin typeface="Calibri Ligh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a:ea typeface="+mj-ea"/>
              <a:cs typeface="+mj-cs"/>
            </a:endParaRPr>
          </a:p>
        </p:txBody>
      </p:sp>
      <p:sp>
        <p:nvSpPr>
          <p:cNvPr id="16" name="Chevron 9">
            <a:extLst>
              <a:ext uri="{FF2B5EF4-FFF2-40B4-BE49-F238E27FC236}">
                <a16:creationId xmlns:a16="http://schemas.microsoft.com/office/drawing/2014/main" id="{E2D16805-1287-4359-8747-37C5CC903429}"/>
              </a:ext>
            </a:extLst>
          </p:cNvPr>
          <p:cNvSpPr/>
          <p:nvPr/>
        </p:nvSpPr>
        <p:spPr>
          <a:xfrm rot="5400000">
            <a:off x="1237046" y="4775715"/>
            <a:ext cx="840789" cy="679694"/>
          </a:xfrm>
          <a:prstGeom prst="chevron">
            <a:avLst/>
          </a:prstGeom>
          <a:solidFill>
            <a:schemeClr val="accent6"/>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0003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pic>
        <p:nvPicPr>
          <p:cNvPr id="1659" name="Google Shape;1659;p36"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1660" name="Google Shape;1660;p36"/>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grpSp>
        <p:nvGrpSpPr>
          <p:cNvPr id="1661" name="Google Shape;1661;p36"/>
          <p:cNvGrpSpPr/>
          <p:nvPr/>
        </p:nvGrpSpPr>
        <p:grpSpPr>
          <a:xfrm>
            <a:off x="6181064" y="1114774"/>
            <a:ext cx="4371776" cy="864096"/>
            <a:chOff x="933128" y="1772816"/>
            <a:chExt cx="3389312" cy="1319212"/>
          </a:xfrm>
        </p:grpSpPr>
        <p:sp>
          <p:nvSpPr>
            <p:cNvPr id="1662" name="Google Shape;1662;p36"/>
            <p:cNvSpPr/>
            <p:nvPr/>
          </p:nvSpPr>
          <p:spPr>
            <a:xfrm>
              <a:off x="933128" y="1772816"/>
              <a:ext cx="3389312" cy="131921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663" name="Google Shape;1663;p36"/>
            <p:cNvSpPr txBox="1"/>
            <p:nvPr/>
          </p:nvSpPr>
          <p:spPr>
            <a:xfrm>
              <a:off x="1091966" y="1876398"/>
              <a:ext cx="3072130" cy="7518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1600"/>
                <a:buFont typeface="Times New Roman"/>
                <a:buNone/>
              </a:pPr>
              <a:r>
                <a:rPr lang="en-US" sz="1600" b="1">
                  <a:solidFill>
                    <a:srgbClr val="000000"/>
                  </a:solidFill>
                  <a:latin typeface="Times New Roman"/>
                  <a:ea typeface="Times New Roman"/>
                  <a:cs typeface="Times New Roman"/>
                  <a:sym typeface="Times New Roman"/>
                </a:rPr>
                <a:t>SNI – 19-0428-1998</a:t>
              </a:r>
              <a:endParaRPr sz="1600">
                <a:solidFill>
                  <a:schemeClr val="dk1"/>
                </a:solidFill>
                <a:latin typeface="Times New Roman"/>
                <a:ea typeface="Times New Roman"/>
                <a:cs typeface="Times New Roman"/>
                <a:sym typeface="Times New Roman"/>
              </a:endParaRPr>
            </a:p>
            <a:p>
              <a:pPr marL="12700" marR="5080" lvl="0" indent="0" algn="ctr" rtl="0">
                <a:spcBef>
                  <a:spcPts val="0"/>
                </a:spcBef>
                <a:spcAft>
                  <a:spcPts val="0"/>
                </a:spcAft>
                <a:buClr>
                  <a:srgbClr val="000000"/>
                </a:buClr>
                <a:buSzPts val="1600"/>
                <a:buFont typeface="Times New Roman"/>
                <a:buNone/>
              </a:pPr>
              <a:r>
                <a:rPr lang="en-US" sz="1600">
                  <a:solidFill>
                    <a:srgbClr val="000000"/>
                  </a:solidFill>
                  <a:latin typeface="Times New Roman"/>
                  <a:ea typeface="Times New Roman"/>
                  <a:cs typeface="Times New Roman"/>
                  <a:sym typeface="Times New Roman"/>
                </a:rPr>
                <a:t>Petunjuk Pengambilan  Contoh Padatan</a:t>
              </a:r>
              <a:endParaRPr sz="1600">
                <a:solidFill>
                  <a:schemeClr val="dk1"/>
                </a:solidFill>
                <a:latin typeface="Times New Roman"/>
                <a:ea typeface="Times New Roman"/>
                <a:cs typeface="Times New Roman"/>
                <a:sym typeface="Times New Roman"/>
              </a:endParaRPr>
            </a:p>
          </p:txBody>
        </p:sp>
      </p:grpSp>
      <p:grpSp>
        <p:nvGrpSpPr>
          <p:cNvPr id="1664" name="Google Shape;1664;p36"/>
          <p:cNvGrpSpPr/>
          <p:nvPr/>
        </p:nvGrpSpPr>
        <p:grpSpPr>
          <a:xfrm>
            <a:off x="610137" y="1292326"/>
            <a:ext cx="5404459" cy="520700"/>
            <a:chOff x="917575" y="1293812"/>
            <a:chExt cx="4053344" cy="520700"/>
          </a:xfrm>
        </p:grpSpPr>
        <p:sp>
          <p:nvSpPr>
            <p:cNvPr id="1665" name="Google Shape;1665;p36"/>
            <p:cNvSpPr/>
            <p:nvPr/>
          </p:nvSpPr>
          <p:spPr>
            <a:xfrm>
              <a:off x="917575" y="1293812"/>
              <a:ext cx="1265555" cy="520700"/>
            </a:xfrm>
            <a:custGeom>
              <a:avLst/>
              <a:gdLst/>
              <a:ahLst/>
              <a:cxnLst/>
              <a:rect l="l" t="t" r="r" b="b"/>
              <a:pathLst>
                <a:path w="1265555" h="520700" extrusionOk="0">
                  <a:moveTo>
                    <a:pt x="0" y="0"/>
                  </a:moveTo>
                  <a:lnTo>
                    <a:pt x="1265237" y="0"/>
                  </a:lnTo>
                  <a:lnTo>
                    <a:pt x="1265237" y="520700"/>
                  </a:lnTo>
                  <a:lnTo>
                    <a:pt x="0" y="520700"/>
                  </a:lnTo>
                  <a:lnTo>
                    <a:pt x="0" y="0"/>
                  </a:lnTo>
                  <a:close/>
                </a:path>
              </a:pathLst>
            </a:custGeom>
            <a:solidFill>
              <a:srgbClr val="E9E2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666" name="Google Shape;1666;p36"/>
            <p:cNvSpPr txBox="1"/>
            <p:nvPr/>
          </p:nvSpPr>
          <p:spPr>
            <a:xfrm>
              <a:off x="994874" y="1330959"/>
              <a:ext cx="1111250" cy="436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2800" b="1">
                  <a:solidFill>
                    <a:srgbClr val="008000"/>
                  </a:solidFill>
                  <a:latin typeface="Times New Roman"/>
                  <a:ea typeface="Times New Roman"/>
                  <a:cs typeface="Times New Roman"/>
                  <a:sym typeface="Times New Roman"/>
                </a:rPr>
                <a:t>Acuan</a:t>
              </a:r>
              <a:endParaRPr sz="2800">
                <a:solidFill>
                  <a:schemeClr val="dk1"/>
                </a:solidFill>
                <a:latin typeface="Times New Roman"/>
                <a:ea typeface="Times New Roman"/>
                <a:cs typeface="Times New Roman"/>
                <a:sym typeface="Times New Roman"/>
              </a:endParaRPr>
            </a:p>
          </p:txBody>
        </p:sp>
        <p:sp>
          <p:nvSpPr>
            <p:cNvPr id="1667" name="Google Shape;1667;p36"/>
            <p:cNvSpPr/>
            <p:nvPr/>
          </p:nvSpPr>
          <p:spPr>
            <a:xfrm>
              <a:off x="2339975" y="1552575"/>
              <a:ext cx="2535555" cy="0"/>
            </a:xfrm>
            <a:custGeom>
              <a:avLst/>
              <a:gdLst/>
              <a:ahLst/>
              <a:cxnLst/>
              <a:rect l="l" t="t" r="r" b="b"/>
              <a:pathLst>
                <a:path w="2535554" h="120000" extrusionOk="0">
                  <a:moveTo>
                    <a:pt x="0" y="0"/>
                  </a:moveTo>
                  <a:lnTo>
                    <a:pt x="2535085" y="0"/>
                  </a:lnTo>
                </a:path>
              </a:pathLst>
            </a:custGeom>
            <a:noFill/>
            <a:ln w="3815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668" name="Google Shape;1668;p36"/>
            <p:cNvSpPr/>
            <p:nvPr/>
          </p:nvSpPr>
          <p:spPr>
            <a:xfrm>
              <a:off x="4855984" y="1495336"/>
              <a:ext cx="114935" cy="114935"/>
            </a:xfrm>
            <a:custGeom>
              <a:avLst/>
              <a:gdLst/>
              <a:ahLst/>
              <a:cxnLst/>
              <a:rect l="l" t="t" r="r" b="b"/>
              <a:pathLst>
                <a:path w="114935" h="114934" extrusionOk="0">
                  <a:moveTo>
                    <a:pt x="0" y="0"/>
                  </a:moveTo>
                  <a:lnTo>
                    <a:pt x="0" y="114477"/>
                  </a:lnTo>
                  <a:lnTo>
                    <a:pt x="114477" y="57251"/>
                  </a:lnTo>
                  <a:lnTo>
                    <a:pt x="0" y="0"/>
                  </a:lnTo>
                  <a:close/>
                </a:path>
              </a:pathLst>
            </a:custGeom>
            <a:solidFill>
              <a:srgbClr val="FF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1669" name="Google Shape;1669;p36"/>
          <p:cNvSpPr/>
          <p:nvPr/>
        </p:nvSpPr>
        <p:spPr>
          <a:xfrm>
            <a:off x="645852" y="2209222"/>
            <a:ext cx="105611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PRODUK YANG PENGAMBILAN CONTOHNYA MENGACU PADA </a:t>
            </a:r>
            <a:endParaRPr/>
          </a:p>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SNI 19-0428-1998</a:t>
            </a:r>
            <a:endParaRPr sz="1800">
              <a:solidFill>
                <a:schemeClr val="dk1"/>
              </a:solidFill>
              <a:latin typeface="Times New Roman"/>
              <a:ea typeface="Times New Roman"/>
              <a:cs typeface="Times New Roman"/>
              <a:sym typeface="Times New Roman"/>
            </a:endParaRPr>
          </a:p>
        </p:txBody>
      </p:sp>
      <p:sp>
        <p:nvSpPr>
          <p:cNvPr id="1670" name="Google Shape;1670;p36"/>
          <p:cNvSpPr txBox="1"/>
          <p:nvPr/>
        </p:nvSpPr>
        <p:spPr>
          <a:xfrm>
            <a:off x="609600" y="2936146"/>
            <a:ext cx="3854896" cy="2667397"/>
          </a:xfrm>
          <a:prstGeom prst="rect">
            <a:avLst/>
          </a:prstGeom>
          <a:noFill/>
          <a:ln>
            <a:noFill/>
          </a:ln>
        </p:spPr>
        <p:txBody>
          <a:bodyPr spcFirstLastPara="1" wrap="square" lIns="0" tIns="0" rIns="0" bIns="0" anchor="t" anchorCtr="0">
            <a:spAutoFit/>
          </a:bodyPr>
          <a:lstStyle/>
          <a:p>
            <a:pPr marL="353695" marR="0" lvl="0" indent="-340995" algn="l" rtl="0">
              <a:spcBef>
                <a:spcPts val="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Pupuk kalium sulfat</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Pupuk NPK padat</a:t>
            </a:r>
            <a:endParaRPr/>
          </a:p>
          <a:p>
            <a:pPr marL="353695" marR="5080" lvl="0" indent="-340995" algn="l" rtl="0">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Minuman khusus ibu hamil  dan atau ibu menyusui</a:t>
            </a:r>
            <a:endParaRPr/>
          </a:p>
          <a:p>
            <a:pPr marL="353695" marR="578485"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Kopi gula susu dalam  kemasan</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Biji kakao</a:t>
            </a:r>
            <a:endParaRPr/>
          </a:p>
          <a:p>
            <a:pPr marL="353695" marR="354965" lvl="0" indent="-340995" algn="l" rtl="0">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Kopi gula krimer dalam  kemasan</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Teh instan</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Biskuit</a:t>
            </a:r>
            <a:endParaRPr/>
          </a:p>
          <a:p>
            <a:pPr marL="353695" marR="0" lvl="0" indent="-340995" algn="l" rtl="0">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Susu kental manis</a:t>
            </a:r>
            <a:endParaRPr sz="1400">
              <a:solidFill>
                <a:schemeClr val="dk1"/>
              </a:solidFill>
              <a:latin typeface="Times New Roman"/>
              <a:ea typeface="Times New Roman"/>
              <a:cs typeface="Times New Roman"/>
              <a:sym typeface="Times New Roman"/>
            </a:endParaRPr>
          </a:p>
        </p:txBody>
      </p:sp>
      <p:sp>
        <p:nvSpPr>
          <p:cNvPr id="1671" name="Google Shape;1671;p36"/>
          <p:cNvSpPr txBox="1"/>
          <p:nvPr/>
        </p:nvSpPr>
        <p:spPr>
          <a:xfrm>
            <a:off x="4408137" y="2945676"/>
            <a:ext cx="3545855" cy="3011081"/>
          </a:xfrm>
          <a:prstGeom prst="rect">
            <a:avLst/>
          </a:prstGeom>
          <a:noFill/>
          <a:ln>
            <a:noFill/>
          </a:ln>
        </p:spPr>
        <p:txBody>
          <a:bodyPr spcFirstLastPara="1" wrap="square" lIns="0" tIns="0" rIns="0" bIns="0" anchor="t" anchorCtr="0">
            <a:spAutoFit/>
          </a:bodyPr>
          <a:lstStyle/>
          <a:p>
            <a:pPr marL="353695" marR="0" lvl="0" indent="-340995" algn="l" rtl="0">
              <a:spcBef>
                <a:spcPts val="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Baso daging</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Kornet daging sapi</a:t>
            </a:r>
            <a:endParaRPr/>
          </a:p>
          <a:p>
            <a:pPr marL="353695" marR="0" lvl="0" indent="-340995" algn="l" rtl="0">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Pupuk kalium sulfat</a:t>
            </a:r>
            <a:endParaRPr/>
          </a:p>
          <a:p>
            <a:pPr marL="353695" marR="508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Manisan rumput laut dalam  kemasan</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Kencur segar</a:t>
            </a:r>
            <a:endParaRPr/>
          </a:p>
          <a:p>
            <a:pPr marL="353695" marR="0" lvl="0" indent="-340995" algn="l" rtl="0">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Resin PVC</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Kakao bubuk</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Bawang daun segar</a:t>
            </a:r>
            <a:endParaRPr/>
          </a:p>
          <a:p>
            <a:pPr marL="353695" marR="0" lvl="0" indent="-340995" algn="l" rtl="0">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Detergen serbuk</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Lemak kakao</a:t>
            </a:r>
            <a:endParaRPr/>
          </a:p>
          <a:p>
            <a:pPr marL="353695" marR="0" lvl="0" indent="-340995" algn="l" rtl="0">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Saus cabe</a:t>
            </a:r>
            <a:endParaRPr sz="1400">
              <a:solidFill>
                <a:schemeClr val="dk1"/>
              </a:solidFill>
              <a:latin typeface="Times New Roman"/>
              <a:ea typeface="Times New Roman"/>
              <a:cs typeface="Times New Roman"/>
              <a:sym typeface="Times New Roman"/>
            </a:endParaRPr>
          </a:p>
        </p:txBody>
      </p:sp>
      <p:sp>
        <p:nvSpPr>
          <p:cNvPr id="1672" name="Google Shape;1672;p36"/>
          <p:cNvSpPr txBox="1"/>
          <p:nvPr/>
        </p:nvSpPr>
        <p:spPr>
          <a:xfrm>
            <a:off x="7824869" y="2936146"/>
            <a:ext cx="4156287" cy="2172390"/>
          </a:xfrm>
          <a:prstGeom prst="rect">
            <a:avLst/>
          </a:prstGeom>
          <a:noFill/>
          <a:ln>
            <a:noFill/>
          </a:ln>
        </p:spPr>
        <p:txBody>
          <a:bodyPr spcFirstLastPara="1" wrap="square" lIns="0" tIns="0" rIns="0" bIns="0" anchor="t" anchorCtr="0">
            <a:spAutoFit/>
          </a:bodyPr>
          <a:lstStyle/>
          <a:p>
            <a:pPr marL="353695" marR="0" lvl="0" indent="-340995" algn="l" rtl="0">
              <a:lnSpc>
                <a:spcPct val="100000"/>
              </a:lnSpc>
              <a:spcBef>
                <a:spcPts val="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Tapioka</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Gula kristal mentah</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Teh kering dalam kemasan</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Sosis daging sapi</a:t>
            </a:r>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Raw sugar</a:t>
            </a:r>
            <a:endParaRPr/>
          </a:p>
          <a:p>
            <a:pPr marL="353695" marR="0" lvl="0" indent="-340995" algn="l" rtl="0">
              <a:lnSpc>
                <a:spcPct val="100000"/>
              </a:lnSpc>
              <a:spcBef>
                <a:spcPts val="49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Cokelat</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Air minum dalam kemasan</a:t>
            </a:r>
            <a:endParaRPr sz="1400">
              <a:solidFill>
                <a:schemeClr val="dk1"/>
              </a:solidFill>
              <a:latin typeface="Times New Roman"/>
              <a:ea typeface="Times New Roman"/>
              <a:cs typeface="Times New Roman"/>
              <a:sym typeface="Times New Roman"/>
            </a:endParaRPr>
          </a:p>
          <a:p>
            <a:pPr marL="353695" marR="0" lvl="0" indent="-340995" algn="l" rtl="0">
              <a:lnSpc>
                <a:spcPct val="100000"/>
              </a:lnSpc>
              <a:spcBef>
                <a:spcPts val="500"/>
              </a:spcBef>
              <a:spcAft>
                <a:spcPts val="0"/>
              </a:spcAft>
              <a:buClr>
                <a:srgbClr val="996600"/>
              </a:buClr>
              <a:buSzPts val="1400"/>
              <a:buFont typeface="Noto Sans Symbols"/>
              <a:buChar char="▪"/>
            </a:pPr>
            <a:r>
              <a:rPr lang="en-US" sz="1400">
                <a:solidFill>
                  <a:schemeClr val="dk1"/>
                </a:solidFill>
                <a:latin typeface="Times New Roman"/>
                <a:ea typeface="Times New Roman"/>
                <a:cs typeface="Times New Roman"/>
                <a:sym typeface="Times New Roman"/>
              </a:rPr>
              <a:t>dll</a:t>
            </a:r>
            <a:endParaRPr sz="1400">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pic>
        <p:nvPicPr>
          <p:cNvPr id="1677" name="Google Shape;1677;p37"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1678" name="Google Shape;1678;p37"/>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sp>
        <p:nvSpPr>
          <p:cNvPr id="1679" name="Google Shape;1679;p37"/>
          <p:cNvSpPr/>
          <p:nvPr/>
        </p:nvSpPr>
        <p:spPr>
          <a:xfrm>
            <a:off x="1563755" y="1063824"/>
            <a:ext cx="940904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Times New Roman"/>
                <a:ea typeface="Times New Roman"/>
                <a:cs typeface="Times New Roman"/>
                <a:sym typeface="Times New Roman"/>
              </a:rPr>
              <a:t>TATA CARA PENGAMBILAN CONTOH BARANG DALAM BENTUK PADATAN</a:t>
            </a:r>
            <a:endParaRPr sz="1400" b="1">
              <a:solidFill>
                <a:schemeClr val="dk1"/>
              </a:solidFill>
              <a:latin typeface="Times New Roman"/>
              <a:ea typeface="Times New Roman"/>
              <a:cs typeface="Times New Roman"/>
              <a:sym typeface="Times New Roman"/>
            </a:endParaRPr>
          </a:p>
        </p:txBody>
      </p:sp>
      <p:sp>
        <p:nvSpPr>
          <p:cNvPr id="1680" name="Google Shape;1680;p37"/>
          <p:cNvSpPr/>
          <p:nvPr/>
        </p:nvSpPr>
        <p:spPr>
          <a:xfrm>
            <a:off x="1258955" y="1600200"/>
            <a:ext cx="9409045" cy="338554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400"/>
              <a:buFont typeface="Calibri"/>
              <a:buAutoNum type="arabicPeriod"/>
            </a:pPr>
            <a:r>
              <a:rPr lang="en-US" sz="1400" dirty="0" err="1">
                <a:solidFill>
                  <a:schemeClr val="dk1"/>
                </a:solidFill>
                <a:latin typeface="Times New Roman"/>
                <a:ea typeface="Times New Roman"/>
                <a:cs typeface="Times New Roman"/>
                <a:sym typeface="Times New Roman"/>
              </a:rPr>
              <a:t>Barang</a:t>
            </a:r>
            <a:r>
              <a:rPr lang="en-US" sz="1400" dirty="0">
                <a:solidFill>
                  <a:schemeClr val="dk1"/>
                </a:solidFill>
                <a:latin typeface="Times New Roman"/>
                <a:ea typeface="Times New Roman"/>
                <a:cs typeface="Times New Roman"/>
                <a:sym typeface="Times New Roman"/>
              </a:rPr>
              <a:t> Curah</a:t>
            </a:r>
            <a:endParaRPr dirty="0"/>
          </a:p>
          <a:p>
            <a:pPr marL="342900" marR="0" lvl="0" indent="-254000" algn="l" rtl="0">
              <a:spcBef>
                <a:spcPts val="0"/>
              </a:spcBef>
              <a:spcAft>
                <a:spcPts val="0"/>
              </a:spcAft>
              <a:buClr>
                <a:schemeClr val="dk1"/>
              </a:buClr>
              <a:buSzPts val="1400"/>
              <a:buFont typeface="Calibri"/>
              <a:buNone/>
            </a:pPr>
            <a:endParaRPr sz="1400" dirty="0">
              <a:solidFill>
                <a:schemeClr val="dk1"/>
              </a:solidFill>
              <a:latin typeface="Times New Roman"/>
              <a:ea typeface="Times New Roman"/>
              <a:cs typeface="Times New Roman"/>
              <a:sym typeface="Times New Roman"/>
            </a:endParaRPr>
          </a:p>
          <a:p>
            <a:pPr marL="285750" marR="0" lvl="0" indent="-285750" algn="l" rtl="0">
              <a:spcBef>
                <a:spcPts val="0"/>
              </a:spcBef>
              <a:spcAft>
                <a:spcPts val="0"/>
              </a:spcAft>
              <a:buClr>
                <a:schemeClr val="dk1"/>
              </a:buClr>
              <a:buSzPts val="1400"/>
              <a:buFont typeface="Arial"/>
              <a:buChar char="•"/>
            </a:pPr>
            <a:r>
              <a:rPr lang="en-US" sz="1400" dirty="0" err="1">
                <a:solidFill>
                  <a:schemeClr val="dk1"/>
                </a:solidFill>
                <a:latin typeface="Times New Roman"/>
                <a:ea typeface="Times New Roman"/>
                <a:cs typeface="Times New Roman"/>
                <a:sym typeface="Times New Roman"/>
              </a:rPr>
              <a:t>Dalam</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alat</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pengangkut</a:t>
            </a:r>
            <a:endParaRPr dirty="0"/>
          </a:p>
          <a:p>
            <a:pPr marL="263525" marR="0" lvl="0" indent="0" algn="just" rtl="0">
              <a:spcBef>
                <a:spcPts val="0"/>
              </a:spcBef>
              <a:spcAft>
                <a:spcPts val="0"/>
              </a:spcAft>
              <a:buNone/>
            </a:pPr>
            <a:r>
              <a:rPr lang="en-US" sz="1400" dirty="0" err="1">
                <a:solidFill>
                  <a:schemeClr val="dk1"/>
                </a:solidFill>
                <a:latin typeface="Times New Roman"/>
                <a:ea typeface="Times New Roman"/>
                <a:cs typeface="Times New Roman"/>
                <a:sym typeface="Times New Roman"/>
              </a:rPr>
              <a:t>Contoh</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barang</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diambil</a:t>
            </a:r>
            <a:r>
              <a:rPr lang="en-US" sz="1400" dirty="0">
                <a:solidFill>
                  <a:schemeClr val="dk1"/>
                </a:solidFill>
                <a:latin typeface="Times New Roman"/>
                <a:ea typeface="Times New Roman"/>
                <a:cs typeface="Times New Roman"/>
                <a:sym typeface="Times New Roman"/>
              </a:rPr>
              <a:t> pada </a:t>
            </a:r>
            <a:r>
              <a:rPr lang="en-US" sz="1400" dirty="0" err="1">
                <a:solidFill>
                  <a:schemeClr val="dk1"/>
                </a:solidFill>
                <a:latin typeface="Times New Roman"/>
                <a:ea typeface="Times New Roman"/>
                <a:cs typeface="Times New Roman"/>
                <a:sym typeface="Times New Roman"/>
              </a:rPr>
              <a:t>waktu</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barang</a:t>
            </a:r>
            <a:r>
              <a:rPr lang="en-US" sz="1400" dirty="0">
                <a:solidFill>
                  <a:schemeClr val="dk1"/>
                </a:solidFill>
                <a:latin typeface="Times New Roman"/>
                <a:ea typeface="Times New Roman"/>
                <a:cs typeface="Times New Roman"/>
                <a:sym typeface="Times New Roman"/>
              </a:rPr>
              <a:t> yang </a:t>
            </a:r>
            <a:r>
              <a:rPr lang="en-US" sz="1400" dirty="0" err="1">
                <a:solidFill>
                  <a:schemeClr val="dk1"/>
                </a:solidFill>
                <a:latin typeface="Times New Roman"/>
                <a:ea typeface="Times New Roman"/>
                <a:cs typeface="Times New Roman"/>
                <a:sym typeface="Times New Roman"/>
              </a:rPr>
              <a:t>sedang</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bergerak</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melalui</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saluran</a:t>
            </a:r>
            <a:r>
              <a:rPr lang="en-US" sz="1400" dirty="0">
                <a:solidFill>
                  <a:schemeClr val="dk1"/>
                </a:solidFill>
                <a:latin typeface="Times New Roman"/>
                <a:ea typeface="Times New Roman"/>
                <a:cs typeface="Times New Roman"/>
                <a:sym typeface="Times New Roman"/>
              </a:rPr>
              <a:t> yang </a:t>
            </a:r>
            <a:r>
              <a:rPr lang="en-US" sz="1400" dirty="0" err="1">
                <a:solidFill>
                  <a:schemeClr val="dk1"/>
                </a:solidFill>
                <a:latin typeface="Times New Roman"/>
                <a:ea typeface="Times New Roman"/>
                <a:cs typeface="Times New Roman"/>
                <a:sym typeface="Times New Roman"/>
              </a:rPr>
              <a:t>mengangkut</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barang</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dari</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alat</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transportasi</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ke</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gudang</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atau</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sebaliknya</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Contoh</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diambil</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beberapa</a:t>
            </a:r>
            <a:r>
              <a:rPr lang="en-US" sz="1400" dirty="0">
                <a:solidFill>
                  <a:schemeClr val="dk1"/>
                </a:solidFill>
                <a:latin typeface="Times New Roman"/>
                <a:ea typeface="Times New Roman"/>
                <a:cs typeface="Times New Roman"/>
                <a:sym typeface="Times New Roman"/>
              </a:rPr>
              <a:t> kali yang masing-masing </a:t>
            </a:r>
            <a:r>
              <a:rPr lang="en-US" sz="1400" dirty="0" err="1">
                <a:solidFill>
                  <a:schemeClr val="dk1"/>
                </a:solidFill>
                <a:latin typeface="Times New Roman"/>
                <a:ea typeface="Times New Roman"/>
                <a:cs typeface="Times New Roman"/>
                <a:sym typeface="Times New Roman"/>
              </a:rPr>
              <a:t>bobotnya</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kira-kira</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sama</a:t>
            </a:r>
            <a:r>
              <a:rPr lang="en-US" sz="1400" dirty="0">
                <a:solidFill>
                  <a:schemeClr val="dk1"/>
                </a:solidFill>
                <a:latin typeface="Times New Roman"/>
                <a:ea typeface="Times New Roman"/>
                <a:cs typeface="Times New Roman"/>
                <a:sym typeface="Times New Roman"/>
              </a:rPr>
              <a:t> pada </a:t>
            </a:r>
            <a:r>
              <a:rPr lang="en-US" sz="1400" dirty="0" err="1">
                <a:solidFill>
                  <a:schemeClr val="dk1"/>
                </a:solidFill>
                <a:latin typeface="Times New Roman"/>
                <a:ea typeface="Times New Roman"/>
                <a:cs typeface="Times New Roman"/>
                <a:sym typeface="Times New Roman"/>
              </a:rPr>
              <a:t>periode</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waktu</a:t>
            </a:r>
            <a:r>
              <a:rPr lang="en-US" sz="1400" dirty="0">
                <a:solidFill>
                  <a:schemeClr val="dk1"/>
                </a:solidFill>
                <a:latin typeface="Times New Roman"/>
                <a:ea typeface="Times New Roman"/>
                <a:cs typeface="Times New Roman"/>
                <a:sym typeface="Times New Roman"/>
              </a:rPr>
              <a:t> yang </a:t>
            </a:r>
            <a:r>
              <a:rPr lang="en-US" sz="1400" dirty="0" err="1">
                <a:solidFill>
                  <a:schemeClr val="dk1"/>
                </a:solidFill>
                <a:latin typeface="Times New Roman"/>
                <a:ea typeface="Times New Roman"/>
                <a:cs typeface="Times New Roman"/>
                <a:sym typeface="Times New Roman"/>
              </a:rPr>
              <a:t>sama</a:t>
            </a:r>
            <a:r>
              <a:rPr lang="en-US" sz="1400" dirty="0">
                <a:solidFill>
                  <a:schemeClr val="dk1"/>
                </a:solidFill>
                <a:latin typeface="Times New Roman"/>
                <a:ea typeface="Times New Roman"/>
                <a:cs typeface="Times New Roman"/>
                <a:sym typeface="Times New Roman"/>
              </a:rPr>
              <a:t>.</a:t>
            </a: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Times New Roman"/>
              <a:ea typeface="Times New Roman"/>
              <a:cs typeface="Times New Roman"/>
              <a:sym typeface="Times New Roman"/>
            </a:endParaRPr>
          </a:p>
        </p:txBody>
      </p:sp>
      <p:pic>
        <p:nvPicPr>
          <p:cNvPr id="1681" name="Google Shape;1681;p37"/>
          <p:cNvPicPr preferRelativeResize="0"/>
          <p:nvPr/>
        </p:nvPicPr>
        <p:blipFill rotWithShape="1">
          <a:blip r:embed="rId4">
            <a:alphaModFix/>
          </a:blip>
          <a:srcRect/>
          <a:stretch/>
        </p:blipFill>
        <p:spPr>
          <a:xfrm>
            <a:off x="1697464" y="3196059"/>
            <a:ext cx="6628457" cy="1789683"/>
          </a:xfrm>
          <a:prstGeom prst="rect">
            <a:avLst/>
          </a:prstGeom>
          <a:noFill/>
          <a:ln>
            <a:noFill/>
          </a:ln>
        </p:spPr>
      </p:pic>
      <p:pic>
        <p:nvPicPr>
          <p:cNvPr id="7" name="Picture 6">
            <a:extLst>
              <a:ext uri="{FF2B5EF4-FFF2-40B4-BE49-F238E27FC236}">
                <a16:creationId xmlns:a16="http://schemas.microsoft.com/office/drawing/2014/main" id="{49261176-CE4B-43A3-BBC8-30ED908B57A1}"/>
              </a:ext>
            </a:extLst>
          </p:cNvPr>
          <p:cNvPicPr>
            <a:picLocks noChangeAspect="1"/>
          </p:cNvPicPr>
          <p:nvPr/>
        </p:nvPicPr>
        <p:blipFill rotWithShape="1">
          <a:blip r:embed="rId5"/>
          <a:srcRect l="4590" t="13423" r="58470" b="15008"/>
          <a:stretch/>
        </p:blipFill>
        <p:spPr>
          <a:xfrm>
            <a:off x="8567131" y="3292971"/>
            <a:ext cx="3110027" cy="264283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pic>
        <p:nvPicPr>
          <p:cNvPr id="1686" name="Google Shape;1686;p38"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1687" name="Google Shape;1687;p38"/>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sp>
        <p:nvSpPr>
          <p:cNvPr id="1688" name="Google Shape;1688;p38"/>
          <p:cNvSpPr/>
          <p:nvPr/>
        </p:nvSpPr>
        <p:spPr>
          <a:xfrm>
            <a:off x="1563755" y="1063824"/>
            <a:ext cx="940904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Times New Roman"/>
                <a:ea typeface="Times New Roman"/>
                <a:cs typeface="Times New Roman"/>
                <a:sym typeface="Times New Roman"/>
              </a:rPr>
              <a:t>TATA CARA PENGAMBILAN CONTOH BARANG DALAM BENTUK PADATAN</a:t>
            </a:r>
            <a:endParaRPr sz="1400" b="1">
              <a:solidFill>
                <a:schemeClr val="dk1"/>
              </a:solidFill>
              <a:latin typeface="Times New Roman"/>
              <a:ea typeface="Times New Roman"/>
              <a:cs typeface="Times New Roman"/>
              <a:sym typeface="Times New Roman"/>
            </a:endParaRPr>
          </a:p>
        </p:txBody>
      </p:sp>
      <p:sp>
        <p:nvSpPr>
          <p:cNvPr id="1689" name="Google Shape;1689;p38"/>
          <p:cNvSpPr/>
          <p:nvPr/>
        </p:nvSpPr>
        <p:spPr>
          <a:xfrm>
            <a:off x="1258955" y="1600200"/>
            <a:ext cx="5040245" cy="403187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Arial"/>
              <a:buChar char="•"/>
            </a:pPr>
            <a:r>
              <a:rPr lang="en-US" sz="1400" dirty="0" err="1">
                <a:solidFill>
                  <a:schemeClr val="dk1"/>
                </a:solidFill>
                <a:latin typeface="Times New Roman"/>
                <a:ea typeface="Times New Roman"/>
                <a:cs typeface="Times New Roman"/>
                <a:sym typeface="Times New Roman"/>
              </a:rPr>
              <a:t>Dalam</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tumpukan</a:t>
            </a:r>
            <a:r>
              <a:rPr lang="en-US" sz="1400" dirty="0">
                <a:solidFill>
                  <a:schemeClr val="dk1"/>
                </a:solidFill>
                <a:latin typeface="Times New Roman"/>
                <a:ea typeface="Times New Roman"/>
                <a:cs typeface="Times New Roman"/>
                <a:sym typeface="Times New Roman"/>
              </a:rPr>
              <a:t> / di </a:t>
            </a:r>
            <a:r>
              <a:rPr lang="en-US" sz="1400" dirty="0" err="1">
                <a:solidFill>
                  <a:schemeClr val="dk1"/>
                </a:solidFill>
                <a:latin typeface="Times New Roman"/>
                <a:ea typeface="Times New Roman"/>
                <a:cs typeface="Times New Roman"/>
                <a:sym typeface="Times New Roman"/>
              </a:rPr>
              <a:t>gudang</a:t>
            </a:r>
            <a:endParaRPr dirty="0"/>
          </a:p>
          <a:p>
            <a:pPr marL="263525" marR="0" lvl="0" indent="0" algn="just" rtl="0">
              <a:spcBef>
                <a:spcPts val="0"/>
              </a:spcBef>
              <a:spcAft>
                <a:spcPts val="0"/>
              </a:spcAft>
              <a:buNone/>
            </a:pPr>
            <a:r>
              <a:rPr lang="en-US" sz="1400" dirty="0" err="1">
                <a:solidFill>
                  <a:schemeClr val="dk1"/>
                </a:solidFill>
                <a:latin typeface="Times New Roman"/>
                <a:ea typeface="Times New Roman"/>
                <a:cs typeface="Times New Roman"/>
                <a:sym typeface="Times New Roman"/>
              </a:rPr>
              <a:t>Contoh</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diambil</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berdasarkan</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jumlah</a:t>
            </a:r>
            <a:r>
              <a:rPr lang="en-US" sz="1400" dirty="0">
                <a:solidFill>
                  <a:schemeClr val="dk1"/>
                </a:solidFill>
                <a:latin typeface="Times New Roman"/>
                <a:ea typeface="Times New Roman"/>
                <a:cs typeface="Times New Roman"/>
                <a:sym typeface="Times New Roman"/>
              </a:rPr>
              <a:t> lot dan </a:t>
            </a:r>
            <a:r>
              <a:rPr lang="en-US" sz="1400" dirty="0" err="1">
                <a:solidFill>
                  <a:schemeClr val="dk1"/>
                </a:solidFill>
                <a:latin typeface="Times New Roman"/>
                <a:ea typeface="Times New Roman"/>
                <a:cs typeface="Times New Roman"/>
                <a:sym typeface="Times New Roman"/>
              </a:rPr>
              <a:t>sesuai</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dengan</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jenis</a:t>
            </a:r>
            <a:r>
              <a:rPr lang="en-US" sz="1400" dirty="0">
                <a:solidFill>
                  <a:schemeClr val="dk1"/>
                </a:solidFill>
                <a:latin typeface="Times New Roman"/>
                <a:ea typeface="Times New Roman"/>
                <a:cs typeface="Times New Roman"/>
                <a:sym typeface="Times New Roman"/>
              </a:rPr>
              <a:t> uji yang </a:t>
            </a:r>
            <a:r>
              <a:rPr lang="en-US" sz="1400" dirty="0" err="1">
                <a:solidFill>
                  <a:schemeClr val="dk1"/>
                </a:solidFill>
                <a:latin typeface="Times New Roman"/>
                <a:ea typeface="Times New Roman"/>
                <a:cs typeface="Times New Roman"/>
                <a:sym typeface="Times New Roman"/>
              </a:rPr>
              <a:t>akan</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dilakukan</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Contoh</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barang</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diambil</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dibeberapa</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tempat</a:t>
            </a:r>
            <a:r>
              <a:rPr lang="en-US" sz="1400" dirty="0">
                <a:solidFill>
                  <a:schemeClr val="dk1"/>
                </a:solidFill>
                <a:latin typeface="Times New Roman"/>
                <a:ea typeface="Times New Roman"/>
                <a:cs typeface="Times New Roman"/>
                <a:sym typeface="Times New Roman"/>
              </a:rPr>
              <a:t> (</a:t>
            </a:r>
            <a:r>
              <a:rPr lang="en-US" sz="1400" i="1" dirty="0">
                <a:solidFill>
                  <a:schemeClr val="dk1"/>
                </a:solidFill>
                <a:latin typeface="Times New Roman"/>
                <a:ea typeface="Times New Roman"/>
                <a:cs typeface="Times New Roman"/>
                <a:sym typeface="Times New Roman"/>
              </a:rPr>
              <a:t>sampling point</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dari</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seluruh</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lapisan</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secara</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acak</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dengan</a:t>
            </a:r>
            <a:r>
              <a:rPr lang="en-US" sz="1400" dirty="0">
                <a:solidFill>
                  <a:schemeClr val="dk1"/>
                </a:solidFill>
                <a:latin typeface="Times New Roman"/>
                <a:ea typeface="Times New Roman"/>
                <a:cs typeface="Times New Roman"/>
                <a:sym typeface="Times New Roman"/>
              </a:rPr>
              <a:t> masing-masing </a:t>
            </a:r>
            <a:r>
              <a:rPr lang="en-US" sz="1400" dirty="0" err="1">
                <a:solidFill>
                  <a:schemeClr val="dk1"/>
                </a:solidFill>
                <a:latin typeface="Times New Roman"/>
                <a:ea typeface="Times New Roman"/>
                <a:cs typeface="Times New Roman"/>
                <a:sym typeface="Times New Roman"/>
              </a:rPr>
              <a:t>bobotnya</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kira-kira</a:t>
            </a:r>
            <a:r>
              <a:rPr lang="en-US" sz="1400" dirty="0">
                <a:solidFill>
                  <a:schemeClr val="dk1"/>
                </a:solidFill>
                <a:latin typeface="Times New Roman"/>
                <a:ea typeface="Times New Roman"/>
                <a:cs typeface="Times New Roman"/>
                <a:sym typeface="Times New Roman"/>
              </a:rPr>
              <a:t> </a:t>
            </a:r>
            <a:r>
              <a:rPr lang="en-US" sz="1400" dirty="0" err="1">
                <a:solidFill>
                  <a:schemeClr val="dk1"/>
                </a:solidFill>
                <a:latin typeface="Times New Roman"/>
                <a:ea typeface="Times New Roman"/>
                <a:cs typeface="Times New Roman"/>
                <a:sym typeface="Times New Roman"/>
              </a:rPr>
              <a:t>sama</a:t>
            </a:r>
            <a:r>
              <a:rPr lang="en-US" sz="1400" dirty="0">
                <a:solidFill>
                  <a:schemeClr val="dk1"/>
                </a:solidFill>
                <a:latin typeface="Times New Roman"/>
                <a:ea typeface="Times New Roman"/>
                <a:cs typeface="Times New Roman"/>
                <a:sym typeface="Times New Roman"/>
              </a:rPr>
              <a:t>.</a:t>
            </a: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l"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1400" dirty="0">
              <a:solidFill>
                <a:schemeClr val="dk1"/>
              </a:solidFill>
              <a:latin typeface="Times New Roman"/>
              <a:ea typeface="Times New Roman"/>
              <a:cs typeface="Times New Roman"/>
              <a:sym typeface="Times New Roman"/>
            </a:endParaRPr>
          </a:p>
          <a:p>
            <a:pPr marL="263525" marR="0" lvl="0" indent="0" algn="just" rtl="0">
              <a:spcBef>
                <a:spcPts val="0"/>
              </a:spcBef>
              <a:spcAft>
                <a:spcPts val="0"/>
              </a:spcAft>
              <a:buNone/>
            </a:pPr>
            <a:r>
              <a:rPr lang="en-US" sz="1400" dirty="0">
                <a:solidFill>
                  <a:schemeClr val="dk1"/>
                </a:solidFill>
                <a:latin typeface="Times New Roman"/>
                <a:ea typeface="Times New Roman"/>
                <a:cs typeface="Times New Roman"/>
                <a:sym typeface="Times New Roman"/>
              </a:rPr>
              <a:t>.</a:t>
            </a:r>
            <a:endParaRPr sz="1400" dirty="0">
              <a:solidFill>
                <a:schemeClr val="dk1"/>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Times New Roman"/>
              <a:ea typeface="Times New Roman"/>
              <a:cs typeface="Times New Roman"/>
              <a:sym typeface="Times New Roman"/>
            </a:endParaRPr>
          </a:p>
        </p:txBody>
      </p:sp>
      <p:pic>
        <p:nvPicPr>
          <p:cNvPr id="1690" name="Google Shape;1690;p38"/>
          <p:cNvPicPr preferRelativeResize="0"/>
          <p:nvPr/>
        </p:nvPicPr>
        <p:blipFill rotWithShape="1">
          <a:blip r:embed="rId4">
            <a:alphaModFix/>
          </a:blip>
          <a:srcRect/>
          <a:stretch/>
        </p:blipFill>
        <p:spPr>
          <a:xfrm>
            <a:off x="6629400" y="1600200"/>
            <a:ext cx="4343400" cy="4343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39"/>
          <p:cNvSpPr/>
          <p:nvPr/>
        </p:nvSpPr>
        <p:spPr>
          <a:xfrm>
            <a:off x="1434084" y="1368271"/>
            <a:ext cx="9144000" cy="450294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6" name="Google Shape;1696;p39"/>
          <p:cNvSpPr/>
          <p:nvPr/>
        </p:nvSpPr>
        <p:spPr>
          <a:xfrm>
            <a:off x="4413506" y="565785"/>
            <a:ext cx="405383" cy="42748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7" name="Google Shape;1697;p39"/>
          <p:cNvSpPr/>
          <p:nvPr/>
        </p:nvSpPr>
        <p:spPr>
          <a:xfrm>
            <a:off x="6870191" y="1022985"/>
            <a:ext cx="405384" cy="42748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8" name="Google Shape;1698;p39"/>
          <p:cNvSpPr txBox="1"/>
          <p:nvPr/>
        </p:nvSpPr>
        <p:spPr>
          <a:xfrm>
            <a:off x="4572762" y="1841807"/>
            <a:ext cx="2867660" cy="461665"/>
          </a:xfrm>
          <a:prstGeom prst="rect">
            <a:avLst/>
          </a:prstGeom>
          <a:noFill/>
          <a:ln>
            <a:noFill/>
          </a:ln>
        </p:spPr>
        <p:txBody>
          <a:bodyPr spcFirstLastPara="1" wrap="square" lIns="0" tIns="0" rIns="0" bIns="0" anchor="t" anchorCtr="0">
            <a:spAutoFit/>
          </a:bodyPr>
          <a:lstStyle/>
          <a:p>
            <a:pPr marL="9049" marR="3810" lvl="0" indent="0" algn="ctr" rtl="0">
              <a:spcBef>
                <a:spcPts val="0"/>
              </a:spcBef>
              <a:spcAft>
                <a:spcPts val="0"/>
              </a:spcAft>
              <a:buNone/>
            </a:pPr>
            <a:r>
              <a:rPr lang="en-US" sz="1500" b="1">
                <a:solidFill>
                  <a:srgbClr val="333399"/>
                </a:solidFill>
                <a:latin typeface="Times New Roman"/>
                <a:ea typeface="Times New Roman"/>
                <a:cs typeface="Times New Roman"/>
                <a:sym typeface="Times New Roman"/>
              </a:rPr>
              <a:t>SAMPLING CURAH</a:t>
            </a:r>
            <a:endParaRPr sz="1500">
              <a:solidFill>
                <a:schemeClr val="dk1"/>
              </a:solidFill>
              <a:latin typeface="Times New Roman"/>
              <a:ea typeface="Times New Roman"/>
              <a:cs typeface="Times New Roman"/>
              <a:sym typeface="Times New Roman"/>
            </a:endParaRPr>
          </a:p>
          <a:p>
            <a:pPr marL="0" marR="52863" lvl="0" indent="0" algn="ctr" rtl="0">
              <a:spcBef>
                <a:spcPts val="0"/>
              </a:spcBef>
              <a:spcAft>
                <a:spcPts val="0"/>
              </a:spcAft>
              <a:buNone/>
            </a:pPr>
            <a:r>
              <a:rPr lang="en-US" sz="1500" b="1">
                <a:solidFill>
                  <a:srgbClr val="333399"/>
                </a:solidFill>
                <a:latin typeface="Times New Roman"/>
                <a:ea typeface="Times New Roman"/>
                <a:cs typeface="Times New Roman"/>
                <a:sym typeface="Times New Roman"/>
              </a:rPr>
              <a:t>( IN BULK)</a:t>
            </a:r>
            <a:endParaRPr sz="1500">
              <a:solidFill>
                <a:schemeClr val="dk1"/>
              </a:solidFill>
              <a:latin typeface="Times New Roman"/>
              <a:ea typeface="Times New Roman"/>
              <a:cs typeface="Times New Roman"/>
              <a:sym typeface="Times New Roman"/>
            </a:endParaRPr>
          </a:p>
        </p:txBody>
      </p:sp>
      <p:sp>
        <p:nvSpPr>
          <p:cNvPr id="1699" name="Google Shape;1699;p39"/>
          <p:cNvSpPr/>
          <p:nvPr/>
        </p:nvSpPr>
        <p:spPr>
          <a:xfrm>
            <a:off x="7644384" y="18288"/>
            <a:ext cx="2822448" cy="42405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0" name="Google Shape;1700;p39"/>
          <p:cNvSpPr/>
          <p:nvPr/>
        </p:nvSpPr>
        <p:spPr>
          <a:xfrm>
            <a:off x="3427476" y="2636902"/>
            <a:ext cx="2289048" cy="45948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1" name="Google Shape;1701;p39"/>
          <p:cNvSpPr txBox="1"/>
          <p:nvPr/>
        </p:nvSpPr>
        <p:spPr>
          <a:xfrm>
            <a:off x="3595498" y="3728043"/>
            <a:ext cx="1848485" cy="461665"/>
          </a:xfrm>
          <a:prstGeom prst="rect">
            <a:avLst/>
          </a:prstGeom>
          <a:noFill/>
          <a:ln>
            <a:noFill/>
          </a:ln>
        </p:spPr>
        <p:txBody>
          <a:bodyPr spcFirstLastPara="1" wrap="square" lIns="0" tIns="0" rIns="0" bIns="0" anchor="t" anchorCtr="0">
            <a:spAutoFit/>
          </a:bodyPr>
          <a:lstStyle/>
          <a:p>
            <a:pPr marL="9525" marR="3810" lvl="0" indent="58103" algn="ctr" rtl="0">
              <a:spcBef>
                <a:spcPts val="0"/>
              </a:spcBef>
              <a:spcAft>
                <a:spcPts val="0"/>
              </a:spcAft>
              <a:buNone/>
            </a:pPr>
            <a:r>
              <a:rPr lang="en-US" sz="1500" b="1">
                <a:solidFill>
                  <a:srgbClr val="333399"/>
                </a:solidFill>
                <a:latin typeface="Times New Roman"/>
                <a:ea typeface="Times New Roman"/>
                <a:cs typeface="Times New Roman"/>
                <a:sym typeface="Times New Roman"/>
              </a:rPr>
              <a:t>DIAM  (STATIONARY)</a:t>
            </a:r>
            <a:endParaRPr sz="1500">
              <a:solidFill>
                <a:schemeClr val="dk1"/>
              </a:solidFill>
              <a:latin typeface="Times New Roman"/>
              <a:ea typeface="Times New Roman"/>
              <a:cs typeface="Times New Roman"/>
              <a:sym typeface="Times New Roman"/>
            </a:endParaRPr>
          </a:p>
        </p:txBody>
      </p:sp>
      <p:sp>
        <p:nvSpPr>
          <p:cNvPr id="1702" name="Google Shape;1702;p39"/>
          <p:cNvSpPr/>
          <p:nvPr/>
        </p:nvSpPr>
        <p:spPr>
          <a:xfrm>
            <a:off x="6094476" y="2636902"/>
            <a:ext cx="3051048" cy="45948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3" name="Google Shape;1703;p39"/>
          <p:cNvSpPr txBox="1"/>
          <p:nvPr/>
        </p:nvSpPr>
        <p:spPr>
          <a:xfrm>
            <a:off x="6827011" y="3728043"/>
            <a:ext cx="1707388" cy="461665"/>
          </a:xfrm>
          <a:prstGeom prst="rect">
            <a:avLst/>
          </a:prstGeom>
          <a:noFill/>
          <a:ln>
            <a:noFill/>
          </a:ln>
        </p:spPr>
        <p:txBody>
          <a:bodyPr spcFirstLastPara="1" wrap="square" lIns="0" tIns="0" rIns="0" bIns="0" anchor="t" anchorCtr="0">
            <a:spAutoFit/>
          </a:bodyPr>
          <a:lstStyle/>
          <a:p>
            <a:pPr marL="9525" marR="3810" lvl="0" indent="46673" algn="just" rtl="0">
              <a:spcBef>
                <a:spcPts val="0"/>
              </a:spcBef>
              <a:spcAft>
                <a:spcPts val="0"/>
              </a:spcAft>
              <a:buNone/>
            </a:pPr>
            <a:r>
              <a:rPr lang="en-US" sz="1500" b="1">
                <a:solidFill>
                  <a:srgbClr val="333399"/>
                </a:solidFill>
                <a:latin typeface="Times New Roman"/>
                <a:ea typeface="Times New Roman"/>
                <a:cs typeface="Times New Roman"/>
                <a:sym typeface="Times New Roman"/>
              </a:rPr>
              <a:t>BERGERAK  (MOVING)</a:t>
            </a:r>
            <a:endParaRPr sz="1500">
              <a:solidFill>
                <a:schemeClr val="dk1"/>
              </a:solidFill>
              <a:latin typeface="Times New Roman"/>
              <a:ea typeface="Times New Roman"/>
              <a:cs typeface="Times New Roman"/>
              <a:sym typeface="Times New Roman"/>
            </a:endParaRPr>
          </a:p>
        </p:txBody>
      </p:sp>
      <p:sp>
        <p:nvSpPr>
          <p:cNvPr id="1704" name="Google Shape;1704;p39"/>
          <p:cNvSpPr/>
          <p:nvPr/>
        </p:nvSpPr>
        <p:spPr>
          <a:xfrm>
            <a:off x="4367784" y="3219693"/>
            <a:ext cx="3276600" cy="0"/>
          </a:xfrm>
          <a:custGeom>
            <a:avLst/>
            <a:gdLst/>
            <a:ahLst/>
            <a:cxnLst/>
            <a:rect l="l" t="t" r="r" b="b"/>
            <a:pathLst>
              <a:path w="3276600" h="120000" extrusionOk="0">
                <a:moveTo>
                  <a:pt x="0" y="0"/>
                </a:moveTo>
                <a:lnTo>
                  <a:pt x="3276600" y="0"/>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5" name="Google Shape;1705;p39"/>
          <p:cNvSpPr/>
          <p:nvPr/>
        </p:nvSpPr>
        <p:spPr>
          <a:xfrm>
            <a:off x="4310635" y="3219693"/>
            <a:ext cx="114300" cy="400050"/>
          </a:xfrm>
          <a:custGeom>
            <a:avLst/>
            <a:gdLst/>
            <a:ahLst/>
            <a:cxnLst/>
            <a:rect l="l" t="t" r="r" b="b"/>
            <a:pathLst>
              <a:path w="114300" h="533400" extrusionOk="0">
                <a:moveTo>
                  <a:pt x="38100" y="419100"/>
                </a:moveTo>
                <a:lnTo>
                  <a:pt x="0" y="419100"/>
                </a:lnTo>
                <a:lnTo>
                  <a:pt x="57150" y="533400"/>
                </a:lnTo>
                <a:lnTo>
                  <a:pt x="104775" y="438150"/>
                </a:lnTo>
                <a:lnTo>
                  <a:pt x="38100" y="438150"/>
                </a:lnTo>
                <a:lnTo>
                  <a:pt x="38100" y="419100"/>
                </a:lnTo>
                <a:close/>
              </a:path>
              <a:path w="114300" h="533400" extrusionOk="0">
                <a:moveTo>
                  <a:pt x="76200" y="0"/>
                </a:moveTo>
                <a:lnTo>
                  <a:pt x="38100" y="0"/>
                </a:lnTo>
                <a:lnTo>
                  <a:pt x="38100" y="438150"/>
                </a:lnTo>
                <a:lnTo>
                  <a:pt x="76200" y="438150"/>
                </a:lnTo>
                <a:lnTo>
                  <a:pt x="76200" y="0"/>
                </a:lnTo>
                <a:close/>
              </a:path>
              <a:path w="114300" h="533400" extrusionOk="0">
                <a:moveTo>
                  <a:pt x="114300" y="419100"/>
                </a:moveTo>
                <a:lnTo>
                  <a:pt x="76200" y="419100"/>
                </a:lnTo>
                <a:lnTo>
                  <a:pt x="76200" y="438150"/>
                </a:lnTo>
                <a:lnTo>
                  <a:pt x="104775" y="438150"/>
                </a:lnTo>
                <a:lnTo>
                  <a:pt x="114300" y="4191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6" name="Google Shape;1706;p39"/>
          <p:cNvSpPr/>
          <p:nvPr/>
        </p:nvSpPr>
        <p:spPr>
          <a:xfrm>
            <a:off x="7587235" y="3219693"/>
            <a:ext cx="114300" cy="400050"/>
          </a:xfrm>
          <a:custGeom>
            <a:avLst/>
            <a:gdLst/>
            <a:ahLst/>
            <a:cxnLst/>
            <a:rect l="l" t="t" r="r" b="b"/>
            <a:pathLst>
              <a:path w="114300" h="533400" extrusionOk="0">
                <a:moveTo>
                  <a:pt x="38100" y="419100"/>
                </a:moveTo>
                <a:lnTo>
                  <a:pt x="0" y="419100"/>
                </a:lnTo>
                <a:lnTo>
                  <a:pt x="57150" y="533400"/>
                </a:lnTo>
                <a:lnTo>
                  <a:pt x="104775" y="438150"/>
                </a:lnTo>
                <a:lnTo>
                  <a:pt x="38100" y="438150"/>
                </a:lnTo>
                <a:lnTo>
                  <a:pt x="38100" y="419100"/>
                </a:lnTo>
                <a:close/>
              </a:path>
              <a:path w="114300" h="533400" extrusionOk="0">
                <a:moveTo>
                  <a:pt x="76200" y="0"/>
                </a:moveTo>
                <a:lnTo>
                  <a:pt x="38100" y="0"/>
                </a:lnTo>
                <a:lnTo>
                  <a:pt x="38100" y="438150"/>
                </a:lnTo>
                <a:lnTo>
                  <a:pt x="76200" y="438150"/>
                </a:lnTo>
                <a:lnTo>
                  <a:pt x="76200" y="0"/>
                </a:lnTo>
                <a:close/>
              </a:path>
              <a:path w="114300" h="533400" extrusionOk="0">
                <a:moveTo>
                  <a:pt x="114300" y="419100"/>
                </a:moveTo>
                <a:lnTo>
                  <a:pt x="76200" y="419100"/>
                </a:lnTo>
                <a:lnTo>
                  <a:pt x="76200" y="438150"/>
                </a:lnTo>
                <a:lnTo>
                  <a:pt x="104775" y="438150"/>
                </a:lnTo>
                <a:lnTo>
                  <a:pt x="114300" y="4191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7" name="Google Shape;1707;p39"/>
          <p:cNvSpPr/>
          <p:nvPr/>
        </p:nvSpPr>
        <p:spPr>
          <a:xfrm>
            <a:off x="5967984" y="2533893"/>
            <a:ext cx="0" cy="685800"/>
          </a:xfrm>
          <a:custGeom>
            <a:avLst/>
            <a:gdLst/>
            <a:ahLst/>
            <a:cxnLst/>
            <a:rect l="l" t="t" r="r" b="b"/>
            <a:pathLst>
              <a:path w="120000" h="914400" extrusionOk="0">
                <a:moveTo>
                  <a:pt x="0" y="0"/>
                </a:moveTo>
                <a:lnTo>
                  <a:pt x="0" y="914400"/>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8" name="Google Shape;1708;p39"/>
          <p:cNvSpPr/>
          <p:nvPr/>
        </p:nvSpPr>
        <p:spPr>
          <a:xfrm>
            <a:off x="1434083" y="211274"/>
            <a:ext cx="903274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SAMPLING CURAH (IN BULK)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40"/>
          <p:cNvSpPr/>
          <p:nvPr/>
        </p:nvSpPr>
        <p:spPr>
          <a:xfrm>
            <a:off x="6358097" y="1399213"/>
            <a:ext cx="4495800" cy="42862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4" name="Google Shape;1714;p40"/>
          <p:cNvSpPr/>
          <p:nvPr/>
        </p:nvSpPr>
        <p:spPr>
          <a:xfrm>
            <a:off x="10033002" y="6134099"/>
            <a:ext cx="761999" cy="17144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5" name="Google Shape;1715;p40"/>
          <p:cNvSpPr/>
          <p:nvPr/>
        </p:nvSpPr>
        <p:spPr>
          <a:xfrm>
            <a:off x="9956800" y="6134100"/>
            <a:ext cx="152400" cy="171450"/>
          </a:xfrm>
          <a:custGeom>
            <a:avLst/>
            <a:gdLst/>
            <a:ahLst/>
            <a:cxnLst/>
            <a:rect l="l" t="t" r="r" b="b"/>
            <a:pathLst>
              <a:path w="152400" h="228600" extrusionOk="0">
                <a:moveTo>
                  <a:pt x="0" y="228600"/>
                </a:moveTo>
                <a:lnTo>
                  <a:pt x="152400" y="228600"/>
                </a:lnTo>
                <a:lnTo>
                  <a:pt x="152400" y="0"/>
                </a:lnTo>
                <a:lnTo>
                  <a:pt x="0" y="0"/>
                </a:lnTo>
                <a:lnTo>
                  <a:pt x="0" y="2286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6" name="Google Shape;1716;p40"/>
          <p:cNvSpPr/>
          <p:nvPr/>
        </p:nvSpPr>
        <p:spPr>
          <a:xfrm>
            <a:off x="4570983" y="1923287"/>
            <a:ext cx="3965448" cy="45948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7" name="Google Shape;1717;p40"/>
          <p:cNvSpPr/>
          <p:nvPr/>
        </p:nvSpPr>
        <p:spPr>
          <a:xfrm>
            <a:off x="4493261" y="1488947"/>
            <a:ext cx="635508" cy="67437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8" name="Google Shape;1718;p40"/>
          <p:cNvSpPr/>
          <p:nvPr/>
        </p:nvSpPr>
        <p:spPr>
          <a:xfrm>
            <a:off x="8057897" y="1488947"/>
            <a:ext cx="635507" cy="67437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9" name="Google Shape;1719;p40"/>
          <p:cNvSpPr/>
          <p:nvPr/>
        </p:nvSpPr>
        <p:spPr>
          <a:xfrm>
            <a:off x="7513829" y="1854708"/>
            <a:ext cx="635508" cy="67437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0" name="Google Shape;1720;p40"/>
          <p:cNvSpPr/>
          <p:nvPr/>
        </p:nvSpPr>
        <p:spPr>
          <a:xfrm>
            <a:off x="6274815" y="2220468"/>
            <a:ext cx="635508" cy="67437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1" name="Google Shape;1721;p40"/>
          <p:cNvSpPr/>
          <p:nvPr/>
        </p:nvSpPr>
        <p:spPr>
          <a:xfrm>
            <a:off x="6376923" y="2220468"/>
            <a:ext cx="635508" cy="67437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2" name="Google Shape;1722;p40"/>
          <p:cNvSpPr/>
          <p:nvPr/>
        </p:nvSpPr>
        <p:spPr>
          <a:xfrm>
            <a:off x="679947" y="1371601"/>
            <a:ext cx="5004953" cy="4341477"/>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3" name="Google Shape;1723;p40"/>
          <p:cNvSpPr txBox="1"/>
          <p:nvPr/>
        </p:nvSpPr>
        <p:spPr>
          <a:xfrm>
            <a:off x="2598342" y="1032051"/>
            <a:ext cx="1622425" cy="207749"/>
          </a:xfrm>
          <a:prstGeom prst="rect">
            <a:avLst/>
          </a:prstGeom>
          <a:noFill/>
          <a:ln>
            <a:noFill/>
          </a:ln>
        </p:spPr>
        <p:txBody>
          <a:bodyPr spcFirstLastPara="1" wrap="square" lIns="0" tIns="0" rIns="0" bIns="0" anchor="t" anchorCtr="0">
            <a:spAutoFit/>
          </a:bodyPr>
          <a:lstStyle/>
          <a:p>
            <a:pPr marL="9525" marR="0" lvl="0" indent="0" algn="l" rtl="0">
              <a:spcBef>
                <a:spcPts val="0"/>
              </a:spcBef>
              <a:spcAft>
                <a:spcPts val="0"/>
              </a:spcAft>
              <a:buNone/>
            </a:pPr>
            <a:r>
              <a:rPr lang="en-US" sz="1350" b="1">
                <a:solidFill>
                  <a:schemeClr val="dk1"/>
                </a:solidFill>
                <a:latin typeface="Arial"/>
                <a:ea typeface="Arial"/>
                <a:cs typeface="Arial"/>
                <a:sym typeface="Arial"/>
              </a:rPr>
              <a:t>STOCKPILE</a:t>
            </a:r>
            <a:endParaRPr sz="1350">
              <a:solidFill>
                <a:schemeClr val="dk1"/>
              </a:solidFill>
              <a:latin typeface="Arial"/>
              <a:ea typeface="Arial"/>
              <a:cs typeface="Arial"/>
              <a:sym typeface="Arial"/>
            </a:endParaRPr>
          </a:p>
        </p:txBody>
      </p:sp>
      <p:sp>
        <p:nvSpPr>
          <p:cNvPr id="1724" name="Google Shape;1724;p40"/>
          <p:cNvSpPr txBox="1">
            <a:spLocks noGrp="1"/>
          </p:cNvSpPr>
          <p:nvPr>
            <p:ph type="sldNum" idx="4294967295"/>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marL="19050" lvl="0" indent="0" algn="r" rtl="0">
              <a:lnSpc>
                <a:spcPct val="95000"/>
              </a:lnSpc>
              <a:spcBef>
                <a:spcPts val="0"/>
              </a:spcBef>
              <a:spcAft>
                <a:spcPts val="0"/>
              </a:spcAft>
              <a:buNone/>
            </a:pPr>
            <a:fld id="{00000000-1234-1234-1234-123412341234}" type="slidenum">
              <a:rPr lang="en-US" smtClean="0"/>
              <a:pPr marL="19050" lvl="0" indent="0" algn="r" rtl="0">
                <a:lnSpc>
                  <a:spcPct val="95000"/>
                </a:lnSpc>
                <a:spcBef>
                  <a:spcPts val="0"/>
                </a:spcBef>
                <a:spcAft>
                  <a:spcPts val="0"/>
                </a:spcAft>
                <a:buNone/>
              </a:pPr>
              <a:t>24</a:t>
            </a:fld>
            <a:endParaRPr/>
          </a:p>
        </p:txBody>
      </p:sp>
      <p:sp>
        <p:nvSpPr>
          <p:cNvPr id="1725" name="Google Shape;1725;p40"/>
          <p:cNvSpPr txBox="1"/>
          <p:nvPr/>
        </p:nvSpPr>
        <p:spPr>
          <a:xfrm>
            <a:off x="4855875" y="1054167"/>
            <a:ext cx="5558125" cy="207749"/>
          </a:xfrm>
          <a:prstGeom prst="rect">
            <a:avLst/>
          </a:prstGeom>
          <a:noFill/>
          <a:ln>
            <a:noFill/>
          </a:ln>
        </p:spPr>
        <p:txBody>
          <a:bodyPr spcFirstLastPara="1" wrap="square" lIns="0" tIns="0" rIns="0" bIns="0" anchor="t" anchorCtr="0">
            <a:spAutoFit/>
          </a:bodyPr>
          <a:lstStyle/>
          <a:p>
            <a:pPr marL="1848326" marR="0" lvl="0" indent="0" algn="ctr" rtl="0">
              <a:spcBef>
                <a:spcPts val="0"/>
              </a:spcBef>
              <a:spcAft>
                <a:spcPts val="0"/>
              </a:spcAft>
              <a:buNone/>
            </a:pPr>
            <a:r>
              <a:rPr lang="en-US" sz="1350" b="1">
                <a:solidFill>
                  <a:schemeClr val="dk1"/>
                </a:solidFill>
                <a:latin typeface="Arial"/>
                <a:ea typeface="Arial"/>
                <a:cs typeface="Arial"/>
                <a:sym typeface="Arial"/>
              </a:rPr>
              <a:t>PALKA</a:t>
            </a:r>
            <a:r>
              <a:rPr lang="en-US" sz="1350">
                <a:solidFill>
                  <a:schemeClr val="dk1"/>
                </a:solidFill>
                <a:latin typeface="Arial"/>
                <a:ea typeface="Arial"/>
                <a:cs typeface="Arial"/>
                <a:sym typeface="Arial"/>
              </a:rPr>
              <a:t> </a:t>
            </a:r>
            <a:r>
              <a:rPr lang="en-US" sz="1350" b="1">
                <a:solidFill>
                  <a:schemeClr val="dk1"/>
                </a:solidFill>
                <a:latin typeface="Arial"/>
                <a:ea typeface="Arial"/>
                <a:cs typeface="Arial"/>
                <a:sym typeface="Arial"/>
              </a:rPr>
              <a:t>KAPAL</a:t>
            </a:r>
            <a:endParaRPr sz="1350">
              <a:solidFill>
                <a:schemeClr val="dk1"/>
              </a:solidFill>
              <a:latin typeface="Arial"/>
              <a:ea typeface="Arial"/>
              <a:cs typeface="Arial"/>
              <a:sym typeface="Arial"/>
            </a:endParaRPr>
          </a:p>
        </p:txBody>
      </p:sp>
      <p:sp>
        <p:nvSpPr>
          <p:cNvPr id="1726" name="Google Shape;1726;p40"/>
          <p:cNvSpPr txBox="1"/>
          <p:nvPr/>
        </p:nvSpPr>
        <p:spPr>
          <a:xfrm>
            <a:off x="2133601" y="5888204"/>
            <a:ext cx="1713801" cy="207749"/>
          </a:xfrm>
          <a:prstGeom prst="rect">
            <a:avLst/>
          </a:prstGeom>
          <a:noFill/>
          <a:ln>
            <a:noFill/>
          </a:ln>
        </p:spPr>
        <p:txBody>
          <a:bodyPr spcFirstLastPara="1" wrap="square" lIns="0" tIns="0" rIns="0" bIns="0" anchor="t" anchorCtr="0">
            <a:spAutoFit/>
          </a:bodyPr>
          <a:lstStyle/>
          <a:p>
            <a:pPr marL="9525" marR="3810" lvl="0" indent="192881" algn="l" rtl="0">
              <a:spcBef>
                <a:spcPts val="0"/>
              </a:spcBef>
              <a:spcAft>
                <a:spcPts val="0"/>
              </a:spcAft>
              <a:buNone/>
            </a:pPr>
            <a:r>
              <a:rPr lang="en-US" sz="1350" b="1">
                <a:solidFill>
                  <a:schemeClr val="dk1"/>
                </a:solidFill>
                <a:latin typeface="Arial"/>
                <a:ea typeface="Arial"/>
                <a:cs typeface="Arial"/>
                <a:sym typeface="Arial"/>
              </a:rPr>
              <a:t>TONGKANG</a:t>
            </a:r>
            <a:endParaRPr sz="1350">
              <a:solidFill>
                <a:schemeClr val="dk1"/>
              </a:solidFill>
              <a:latin typeface="Arial"/>
              <a:ea typeface="Arial"/>
              <a:cs typeface="Arial"/>
              <a:sym typeface="Arial"/>
            </a:endParaRPr>
          </a:p>
        </p:txBody>
      </p:sp>
      <p:sp>
        <p:nvSpPr>
          <p:cNvPr id="1727" name="Google Shape;1727;p40"/>
          <p:cNvSpPr txBox="1"/>
          <p:nvPr/>
        </p:nvSpPr>
        <p:spPr>
          <a:xfrm>
            <a:off x="7707186" y="5829661"/>
            <a:ext cx="1884045" cy="207749"/>
          </a:xfrm>
          <a:prstGeom prst="rect">
            <a:avLst/>
          </a:prstGeom>
          <a:noFill/>
          <a:ln>
            <a:noFill/>
          </a:ln>
        </p:spPr>
        <p:txBody>
          <a:bodyPr spcFirstLastPara="1" wrap="square" lIns="0" tIns="0" rIns="0" bIns="0" anchor="t" anchorCtr="0">
            <a:spAutoFit/>
          </a:bodyPr>
          <a:lstStyle/>
          <a:p>
            <a:pPr marL="9525" marR="0" lvl="0" indent="0" algn="l" rtl="0">
              <a:spcBef>
                <a:spcPts val="0"/>
              </a:spcBef>
              <a:spcAft>
                <a:spcPts val="0"/>
              </a:spcAft>
              <a:buNone/>
            </a:pPr>
            <a:r>
              <a:rPr lang="en-US" sz="1350" b="1">
                <a:solidFill>
                  <a:schemeClr val="dk1"/>
                </a:solidFill>
                <a:latin typeface="Arial"/>
                <a:ea typeface="Arial"/>
                <a:cs typeface="Arial"/>
                <a:sym typeface="Arial"/>
              </a:rPr>
              <a:t>DI ATAS KERETA</a:t>
            </a:r>
            <a:endParaRPr sz="1350">
              <a:solidFill>
                <a:schemeClr val="dk1"/>
              </a:solidFill>
              <a:latin typeface="Arial"/>
              <a:ea typeface="Arial"/>
              <a:cs typeface="Arial"/>
              <a:sym typeface="Arial"/>
            </a:endParaRPr>
          </a:p>
        </p:txBody>
      </p:sp>
      <p:sp>
        <p:nvSpPr>
          <p:cNvPr id="1728" name="Google Shape;1728;p40"/>
          <p:cNvSpPr/>
          <p:nvPr/>
        </p:nvSpPr>
        <p:spPr>
          <a:xfrm>
            <a:off x="1471166" y="157358"/>
            <a:ext cx="80792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STATIONARY</a:t>
            </a:r>
            <a:endParaRPr sz="2800" b="1">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41"/>
          <p:cNvSpPr/>
          <p:nvPr/>
        </p:nvSpPr>
        <p:spPr>
          <a:xfrm>
            <a:off x="6045200" y="1428750"/>
            <a:ext cx="4267200" cy="4343400"/>
          </a:xfrm>
          <a:custGeom>
            <a:avLst/>
            <a:gdLst/>
            <a:ahLst/>
            <a:cxnLst/>
            <a:rect l="l" t="t" r="r" b="b"/>
            <a:pathLst>
              <a:path w="4267200" h="5791200" extrusionOk="0">
                <a:moveTo>
                  <a:pt x="4267200" y="0"/>
                </a:moveTo>
                <a:lnTo>
                  <a:pt x="0" y="0"/>
                </a:lnTo>
                <a:lnTo>
                  <a:pt x="0" y="5791200"/>
                </a:lnTo>
                <a:lnTo>
                  <a:pt x="3733800" y="5791200"/>
                </a:lnTo>
                <a:lnTo>
                  <a:pt x="4267200" y="5257800"/>
                </a:lnTo>
                <a:lnTo>
                  <a:pt x="4267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4" name="Google Shape;1734;p41"/>
          <p:cNvSpPr/>
          <p:nvPr/>
        </p:nvSpPr>
        <p:spPr>
          <a:xfrm>
            <a:off x="9779000" y="5372100"/>
            <a:ext cx="533400" cy="400050"/>
          </a:xfrm>
          <a:custGeom>
            <a:avLst/>
            <a:gdLst/>
            <a:ahLst/>
            <a:cxnLst/>
            <a:rect l="l" t="t" r="r" b="b"/>
            <a:pathLst>
              <a:path w="533400" h="533400" extrusionOk="0">
                <a:moveTo>
                  <a:pt x="533400" y="0"/>
                </a:moveTo>
                <a:lnTo>
                  <a:pt x="106679" y="106679"/>
                </a:lnTo>
                <a:lnTo>
                  <a:pt x="0" y="533400"/>
                </a:lnTo>
                <a:lnTo>
                  <a:pt x="533400" y="0"/>
                </a:lnTo>
                <a:close/>
              </a:path>
            </a:pathLst>
          </a:custGeom>
          <a:solidFill>
            <a:srgbClr val="95B4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6" name="Google Shape;1736;p41"/>
          <p:cNvSpPr/>
          <p:nvPr/>
        </p:nvSpPr>
        <p:spPr>
          <a:xfrm>
            <a:off x="1930400" y="1371600"/>
            <a:ext cx="3886200" cy="44005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7" name="Google Shape;1737;p41"/>
          <p:cNvSpPr/>
          <p:nvPr/>
        </p:nvSpPr>
        <p:spPr>
          <a:xfrm>
            <a:off x="2030983" y="1961387"/>
            <a:ext cx="3965448" cy="45948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8" name="Google Shape;1738;p41"/>
          <p:cNvSpPr/>
          <p:nvPr/>
        </p:nvSpPr>
        <p:spPr>
          <a:xfrm>
            <a:off x="1953259" y="1527047"/>
            <a:ext cx="635508" cy="67437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9" name="Google Shape;1739;p41"/>
          <p:cNvSpPr/>
          <p:nvPr/>
        </p:nvSpPr>
        <p:spPr>
          <a:xfrm>
            <a:off x="5517897" y="1527047"/>
            <a:ext cx="635508" cy="67437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0" name="Google Shape;1740;p41"/>
          <p:cNvSpPr/>
          <p:nvPr/>
        </p:nvSpPr>
        <p:spPr>
          <a:xfrm>
            <a:off x="3734817" y="2258567"/>
            <a:ext cx="635507" cy="67437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1" name="Google Shape;1741;p41"/>
          <p:cNvSpPr/>
          <p:nvPr/>
        </p:nvSpPr>
        <p:spPr>
          <a:xfrm>
            <a:off x="3836924" y="2258567"/>
            <a:ext cx="635507" cy="67437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9" name="Google Shape;1749;p41"/>
          <p:cNvSpPr/>
          <p:nvPr/>
        </p:nvSpPr>
        <p:spPr>
          <a:xfrm>
            <a:off x="7098284" y="2812924"/>
            <a:ext cx="371856" cy="38519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6" name="Google Shape;1756;p41"/>
          <p:cNvSpPr/>
          <p:nvPr/>
        </p:nvSpPr>
        <p:spPr>
          <a:xfrm>
            <a:off x="6945884" y="4207384"/>
            <a:ext cx="384048" cy="385191"/>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3" name="Google Shape;1763;p41"/>
          <p:cNvSpPr/>
          <p:nvPr/>
        </p:nvSpPr>
        <p:spPr>
          <a:xfrm>
            <a:off x="9765285" y="5236084"/>
            <a:ext cx="371855" cy="38519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4" name="Google Shape;1764;p41"/>
          <p:cNvSpPr txBox="1"/>
          <p:nvPr/>
        </p:nvSpPr>
        <p:spPr>
          <a:xfrm>
            <a:off x="6363337" y="2009302"/>
            <a:ext cx="3875404" cy="3075907"/>
          </a:xfrm>
          <a:prstGeom prst="rect">
            <a:avLst/>
          </a:prstGeom>
          <a:noFill/>
          <a:ln>
            <a:noFill/>
          </a:ln>
        </p:spPr>
        <p:txBody>
          <a:bodyPr spcFirstLastPara="1" wrap="square" lIns="0" tIns="0" rIns="0" bIns="0" anchor="t" anchorCtr="0">
            <a:spAutoFit/>
          </a:bodyPr>
          <a:lstStyle/>
          <a:p>
            <a:pPr marL="9525" marR="3810" lvl="0" indent="0" algn="l" rtl="0">
              <a:spcBef>
                <a:spcPts val="0"/>
              </a:spcBef>
              <a:spcAft>
                <a:spcPts val="0"/>
              </a:spcAft>
              <a:buNone/>
            </a:pPr>
            <a:r>
              <a:rPr lang="en-US" sz="1350" b="1" dirty="0">
                <a:solidFill>
                  <a:srgbClr val="333399"/>
                </a:solidFill>
                <a:latin typeface="Arial"/>
                <a:ea typeface="Arial"/>
                <a:cs typeface="Arial"/>
                <a:sym typeface="Arial"/>
              </a:rPr>
              <a:t>Sampling </a:t>
            </a:r>
            <a:r>
              <a:rPr lang="en-US" sz="1350" b="1" dirty="0" err="1">
                <a:solidFill>
                  <a:srgbClr val="333399"/>
                </a:solidFill>
                <a:latin typeface="Arial"/>
                <a:ea typeface="Arial"/>
                <a:cs typeface="Arial"/>
                <a:sym typeface="Arial"/>
              </a:rPr>
              <a:t>terhadap</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batubara</a:t>
            </a:r>
            <a:r>
              <a:rPr lang="en-US" sz="1350" b="1" dirty="0">
                <a:solidFill>
                  <a:srgbClr val="333399"/>
                </a:solidFill>
                <a:latin typeface="Arial"/>
                <a:ea typeface="Arial"/>
                <a:cs typeface="Arial"/>
                <a:sym typeface="Arial"/>
              </a:rPr>
              <a:t> diam  </a:t>
            </a:r>
            <a:r>
              <a:rPr lang="en-US" sz="1350" b="1" dirty="0" err="1">
                <a:solidFill>
                  <a:srgbClr val="333399"/>
                </a:solidFill>
                <a:latin typeface="Arial"/>
                <a:ea typeface="Arial"/>
                <a:cs typeface="Arial"/>
                <a:sym typeface="Arial"/>
              </a:rPr>
              <a:t>atau</a:t>
            </a:r>
            <a:r>
              <a:rPr lang="en-US" sz="1350" b="1" dirty="0">
                <a:solidFill>
                  <a:srgbClr val="333399"/>
                </a:solidFill>
                <a:latin typeface="Arial"/>
                <a:ea typeface="Arial"/>
                <a:cs typeface="Arial"/>
                <a:sym typeface="Arial"/>
              </a:rPr>
              <a:t> stationary Sampling, </a:t>
            </a:r>
            <a:r>
              <a:rPr lang="en-US" sz="1350" b="1" dirty="0" err="1">
                <a:solidFill>
                  <a:srgbClr val="333399"/>
                </a:solidFill>
                <a:latin typeface="Arial"/>
                <a:ea typeface="Arial"/>
                <a:cs typeface="Arial"/>
                <a:sym typeface="Arial"/>
              </a:rPr>
              <a:t>lebih</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bersifat</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indicatif</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karena</a:t>
            </a:r>
            <a:r>
              <a:rPr lang="en-US" sz="1350" b="1" dirty="0">
                <a:solidFill>
                  <a:srgbClr val="333399"/>
                </a:solidFill>
                <a:latin typeface="Arial"/>
                <a:ea typeface="Arial"/>
                <a:cs typeface="Arial"/>
                <a:sym typeface="Arial"/>
              </a:rPr>
              <a:t> sample  yang </a:t>
            </a:r>
            <a:r>
              <a:rPr lang="en-US" sz="1350" b="1" dirty="0" err="1">
                <a:solidFill>
                  <a:srgbClr val="333399"/>
                </a:solidFill>
                <a:latin typeface="Arial"/>
                <a:ea typeface="Arial"/>
                <a:cs typeface="Arial"/>
                <a:sym typeface="Arial"/>
              </a:rPr>
              <a:t>terambil</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hanya</a:t>
            </a:r>
            <a:r>
              <a:rPr lang="en-US" sz="1350" b="1" dirty="0">
                <a:solidFill>
                  <a:srgbClr val="333399"/>
                </a:solidFill>
                <a:latin typeface="Arial"/>
                <a:ea typeface="Arial"/>
                <a:cs typeface="Arial"/>
                <a:sym typeface="Arial"/>
              </a:rPr>
              <a:t> di </a:t>
            </a:r>
            <a:r>
              <a:rPr lang="en-US" sz="1350" b="1" dirty="0" err="1">
                <a:solidFill>
                  <a:srgbClr val="333399"/>
                </a:solidFill>
                <a:latin typeface="Arial"/>
                <a:ea typeface="Arial"/>
                <a:cs typeface="Arial"/>
                <a:sym typeface="Arial"/>
              </a:rPr>
              <a:t>bagian</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permukaan</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saja</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sedangkan</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bagian</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dalam</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tumpukan</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batubara</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tidak</a:t>
            </a:r>
            <a:r>
              <a:rPr lang="en-US" sz="1350" b="1" dirty="0">
                <a:solidFill>
                  <a:srgbClr val="333399"/>
                </a:solidFill>
                <a:latin typeface="Arial"/>
                <a:ea typeface="Arial"/>
                <a:cs typeface="Arial"/>
                <a:sym typeface="Arial"/>
              </a:rPr>
              <a:t>  </a:t>
            </a:r>
            <a:r>
              <a:rPr lang="en-US" sz="1350" b="1" dirty="0" err="1">
                <a:solidFill>
                  <a:srgbClr val="333399"/>
                </a:solidFill>
                <a:latin typeface="Arial"/>
                <a:ea typeface="Arial"/>
                <a:cs typeface="Arial"/>
                <a:sym typeface="Arial"/>
              </a:rPr>
              <a:t>terambil</a:t>
            </a:r>
            <a:r>
              <a:rPr lang="en-US" sz="1350" b="1" dirty="0">
                <a:solidFill>
                  <a:srgbClr val="333399"/>
                </a:solidFill>
                <a:latin typeface="Arial"/>
                <a:ea typeface="Arial"/>
                <a:cs typeface="Arial"/>
                <a:sym typeface="Arial"/>
              </a:rPr>
              <a:t>.</a:t>
            </a:r>
            <a:endParaRPr sz="1350" dirty="0">
              <a:solidFill>
                <a:schemeClr val="dk1"/>
              </a:solidFill>
              <a:latin typeface="Arial"/>
              <a:ea typeface="Arial"/>
              <a:cs typeface="Arial"/>
              <a:sym typeface="Arial"/>
            </a:endParaRPr>
          </a:p>
          <a:p>
            <a:pPr marL="0" marR="0" lvl="0" indent="0" algn="l" rtl="0">
              <a:spcBef>
                <a:spcPts val="8"/>
              </a:spcBef>
              <a:spcAft>
                <a:spcPts val="0"/>
              </a:spcAft>
              <a:buNone/>
            </a:pPr>
            <a:endParaRPr sz="1088" dirty="0">
              <a:solidFill>
                <a:schemeClr val="dk1"/>
              </a:solidFill>
              <a:latin typeface="Times New Roman"/>
              <a:ea typeface="Times New Roman"/>
              <a:cs typeface="Times New Roman"/>
              <a:sym typeface="Times New Roman"/>
            </a:endParaRPr>
          </a:p>
          <a:p>
            <a:pPr marL="9525" marR="53339" lvl="0" indent="0" algn="l" rtl="0">
              <a:spcBef>
                <a:spcPts val="0"/>
              </a:spcBef>
              <a:spcAft>
                <a:spcPts val="0"/>
              </a:spcAft>
              <a:buNone/>
            </a:pPr>
            <a:r>
              <a:rPr lang="en-US" sz="1350" b="1" dirty="0" err="1">
                <a:solidFill>
                  <a:srgbClr val="FF6600"/>
                </a:solidFill>
                <a:latin typeface="Arial"/>
                <a:ea typeface="Arial"/>
                <a:cs typeface="Arial"/>
                <a:sym typeface="Arial"/>
              </a:rPr>
              <a:t>Apabila</a:t>
            </a:r>
            <a:r>
              <a:rPr lang="en-US" sz="1350" b="1" dirty="0">
                <a:solidFill>
                  <a:srgbClr val="FF6600"/>
                </a:solidFill>
                <a:latin typeface="Arial"/>
                <a:ea typeface="Arial"/>
                <a:cs typeface="Arial"/>
                <a:sym typeface="Arial"/>
              </a:rPr>
              <a:t> stationary Sampling  </a:t>
            </a:r>
            <a:r>
              <a:rPr lang="en-US" sz="1350" b="1" dirty="0" err="1">
                <a:solidFill>
                  <a:srgbClr val="FF6600"/>
                </a:solidFill>
                <a:latin typeface="Arial"/>
                <a:ea typeface="Arial"/>
                <a:cs typeface="Arial"/>
                <a:sym typeface="Arial"/>
              </a:rPr>
              <a:t>dilakukan</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untuk</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tujuan</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komersial</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maka</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sebelum</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dilakukan</a:t>
            </a:r>
            <a:r>
              <a:rPr lang="en-US" sz="1350" b="1" dirty="0">
                <a:solidFill>
                  <a:srgbClr val="FF6600"/>
                </a:solidFill>
                <a:latin typeface="Arial"/>
                <a:ea typeface="Arial"/>
                <a:cs typeface="Arial"/>
                <a:sym typeface="Arial"/>
              </a:rPr>
              <a:t> sampling  </a:t>
            </a:r>
            <a:r>
              <a:rPr lang="en-US" sz="1350" b="1" dirty="0" err="1">
                <a:solidFill>
                  <a:srgbClr val="FF6600"/>
                </a:solidFill>
                <a:latin typeface="Arial"/>
                <a:ea typeface="Arial"/>
                <a:cs typeface="Arial"/>
                <a:sym typeface="Arial"/>
              </a:rPr>
              <a:t>tersebut</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harus</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ada</a:t>
            </a:r>
            <a:r>
              <a:rPr lang="en-US" sz="1350" b="1" dirty="0">
                <a:solidFill>
                  <a:srgbClr val="FF6600"/>
                </a:solidFill>
                <a:latin typeface="Arial"/>
                <a:ea typeface="Arial"/>
                <a:cs typeface="Arial"/>
                <a:sym typeface="Arial"/>
              </a:rPr>
              <a:t> agreement  </a:t>
            </a:r>
            <a:r>
              <a:rPr lang="en-US" sz="1350" b="1" dirty="0" err="1">
                <a:solidFill>
                  <a:srgbClr val="FF6600"/>
                </a:solidFill>
                <a:latin typeface="Arial"/>
                <a:ea typeface="Arial"/>
                <a:cs typeface="Arial"/>
                <a:sym typeface="Arial"/>
              </a:rPr>
              <a:t>antara</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pembeli</a:t>
            </a:r>
            <a:r>
              <a:rPr lang="en-US" sz="1350" b="1" dirty="0">
                <a:solidFill>
                  <a:srgbClr val="FF6600"/>
                </a:solidFill>
                <a:latin typeface="Arial"/>
                <a:ea typeface="Arial"/>
                <a:cs typeface="Arial"/>
                <a:sym typeface="Arial"/>
              </a:rPr>
              <a:t> dan </a:t>
            </a:r>
            <a:r>
              <a:rPr lang="en-US" sz="1350" b="1" dirty="0" err="1">
                <a:solidFill>
                  <a:srgbClr val="FF6600"/>
                </a:solidFill>
                <a:latin typeface="Arial"/>
                <a:ea typeface="Arial"/>
                <a:cs typeface="Arial"/>
                <a:sym typeface="Arial"/>
              </a:rPr>
              <a:t>penjual</a:t>
            </a:r>
            <a:r>
              <a:rPr lang="en-US" sz="1350" b="1" dirty="0">
                <a:solidFill>
                  <a:srgbClr val="FF6600"/>
                </a:solidFill>
                <a:latin typeface="Arial"/>
                <a:ea typeface="Arial"/>
                <a:cs typeface="Arial"/>
                <a:sym typeface="Arial"/>
              </a:rPr>
              <a:t> dan  masing-masing </a:t>
            </a:r>
            <a:r>
              <a:rPr lang="en-US" sz="1350" b="1" dirty="0" err="1">
                <a:solidFill>
                  <a:srgbClr val="FF6600"/>
                </a:solidFill>
                <a:latin typeface="Arial"/>
                <a:ea typeface="Arial"/>
                <a:cs typeface="Arial"/>
                <a:sym typeface="Arial"/>
              </a:rPr>
              <a:t>mengetahui</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akan</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kelemahan</a:t>
            </a:r>
            <a:r>
              <a:rPr lang="en-US" sz="1350" b="1" dirty="0">
                <a:solidFill>
                  <a:srgbClr val="FF6600"/>
                </a:solidFill>
                <a:latin typeface="Arial"/>
                <a:ea typeface="Arial"/>
                <a:cs typeface="Arial"/>
                <a:sym typeface="Arial"/>
              </a:rPr>
              <a:t> sample </a:t>
            </a:r>
            <a:r>
              <a:rPr lang="en-US" sz="1350" b="1" dirty="0" err="1">
                <a:solidFill>
                  <a:srgbClr val="FF6600"/>
                </a:solidFill>
                <a:latin typeface="Arial"/>
                <a:ea typeface="Arial"/>
                <a:cs typeface="Arial"/>
                <a:sym typeface="Arial"/>
              </a:rPr>
              <a:t>tersebut</a:t>
            </a:r>
            <a:r>
              <a:rPr lang="en-US" sz="1350" b="1" dirty="0">
                <a:solidFill>
                  <a:srgbClr val="FF6600"/>
                </a:solidFill>
                <a:latin typeface="Arial"/>
                <a:ea typeface="Arial"/>
                <a:cs typeface="Arial"/>
                <a:sym typeface="Arial"/>
              </a:rPr>
              <a:t>, dan  </a:t>
            </a:r>
            <a:r>
              <a:rPr lang="en-US" sz="1350" b="1" dirty="0" err="1">
                <a:solidFill>
                  <a:srgbClr val="FF6600"/>
                </a:solidFill>
                <a:latin typeface="Arial"/>
                <a:ea typeface="Arial"/>
                <a:cs typeface="Arial"/>
                <a:sym typeface="Arial"/>
              </a:rPr>
              <a:t>terjadinya</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perbedaan</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antara</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hasil</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analisa</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dari</a:t>
            </a:r>
            <a:r>
              <a:rPr lang="en-US" sz="1350" b="1" dirty="0">
                <a:solidFill>
                  <a:srgbClr val="FF6600"/>
                </a:solidFill>
                <a:latin typeface="Arial"/>
                <a:ea typeface="Arial"/>
                <a:cs typeface="Arial"/>
                <a:sym typeface="Arial"/>
              </a:rPr>
              <a:t> sampling yang </a:t>
            </a:r>
            <a:r>
              <a:rPr lang="en-US" sz="1350" b="1" dirty="0" err="1">
                <a:solidFill>
                  <a:srgbClr val="FF6600"/>
                </a:solidFill>
                <a:latin typeface="Arial"/>
                <a:ea typeface="Arial"/>
                <a:cs typeface="Arial"/>
                <a:sym typeface="Arial"/>
              </a:rPr>
              <a:t>satu</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dengan</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hasil</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analisa</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dari</a:t>
            </a:r>
            <a:r>
              <a:rPr lang="en-US" sz="1350" b="1" dirty="0">
                <a:solidFill>
                  <a:srgbClr val="FF6600"/>
                </a:solidFill>
                <a:latin typeface="Arial"/>
                <a:ea typeface="Arial"/>
                <a:cs typeface="Arial"/>
                <a:sym typeface="Arial"/>
              </a:rPr>
              <a:t> sampling  yang lain sangat </a:t>
            </a:r>
            <a:r>
              <a:rPr lang="en-US" sz="1350" b="1" dirty="0" err="1">
                <a:solidFill>
                  <a:srgbClr val="FF6600"/>
                </a:solidFill>
                <a:latin typeface="Arial"/>
                <a:ea typeface="Arial"/>
                <a:cs typeface="Arial"/>
                <a:sym typeface="Arial"/>
              </a:rPr>
              <a:t>mungkin</a:t>
            </a:r>
            <a:r>
              <a:rPr lang="en-US" sz="1350" b="1" dirty="0">
                <a:solidFill>
                  <a:srgbClr val="FF6600"/>
                </a:solidFill>
                <a:latin typeface="Arial"/>
                <a:ea typeface="Arial"/>
                <a:cs typeface="Arial"/>
                <a:sym typeface="Arial"/>
              </a:rPr>
              <a:t> </a:t>
            </a:r>
            <a:r>
              <a:rPr lang="en-US" sz="1350" b="1" dirty="0" err="1">
                <a:solidFill>
                  <a:srgbClr val="FF6600"/>
                </a:solidFill>
                <a:latin typeface="Arial"/>
                <a:ea typeface="Arial"/>
                <a:cs typeface="Arial"/>
                <a:sym typeface="Arial"/>
              </a:rPr>
              <a:t>terjadi</a:t>
            </a:r>
            <a:r>
              <a:rPr lang="en-US" sz="1350" b="1" dirty="0">
                <a:solidFill>
                  <a:srgbClr val="FF6600"/>
                </a:solidFill>
                <a:latin typeface="Arial"/>
                <a:ea typeface="Arial"/>
                <a:cs typeface="Arial"/>
                <a:sym typeface="Arial"/>
              </a:rPr>
              <a:t>.</a:t>
            </a:r>
            <a:endParaRPr sz="1350" dirty="0">
              <a:solidFill>
                <a:schemeClr val="dk1"/>
              </a:solidFill>
              <a:latin typeface="Arial"/>
              <a:ea typeface="Arial"/>
              <a:cs typeface="Arial"/>
              <a:sym typeface="Arial"/>
            </a:endParaRPr>
          </a:p>
        </p:txBody>
      </p:sp>
      <p:sp>
        <p:nvSpPr>
          <p:cNvPr id="1765" name="Google Shape;1765;p41"/>
          <p:cNvSpPr txBox="1">
            <a:spLocks noGrp="1"/>
          </p:cNvSpPr>
          <p:nvPr>
            <p:ph type="title"/>
          </p:nvPr>
        </p:nvSpPr>
        <p:spPr>
          <a:xfrm>
            <a:off x="1524000" y="149529"/>
            <a:ext cx="7620000" cy="57398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None/>
            </a:pPr>
            <a:r>
              <a:rPr lang="en-US" b="1" i="1" dirty="0">
                <a:latin typeface="Times New Roman"/>
                <a:ea typeface="Times New Roman"/>
                <a:cs typeface="Times New Roman"/>
                <a:sym typeface="Times New Roman"/>
              </a:rPr>
              <a:t>STATIONARY</a:t>
            </a:r>
            <a:endParaRPr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42"/>
          <p:cNvSpPr/>
          <p:nvPr/>
        </p:nvSpPr>
        <p:spPr>
          <a:xfrm>
            <a:off x="2057400" y="1594296"/>
            <a:ext cx="2819400" cy="158591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1" name="Google Shape;1771;p42"/>
          <p:cNvSpPr/>
          <p:nvPr/>
        </p:nvSpPr>
        <p:spPr>
          <a:xfrm>
            <a:off x="6705600" y="3651695"/>
            <a:ext cx="2895600" cy="1943100"/>
          </a:xfrm>
          <a:custGeom>
            <a:avLst/>
            <a:gdLst/>
            <a:ahLst/>
            <a:cxnLst/>
            <a:rect l="l" t="t" r="r" b="b"/>
            <a:pathLst>
              <a:path w="2895600" h="2590800" extrusionOk="0">
                <a:moveTo>
                  <a:pt x="0" y="2590800"/>
                </a:moveTo>
                <a:lnTo>
                  <a:pt x="2895600" y="2590800"/>
                </a:lnTo>
                <a:lnTo>
                  <a:pt x="2895600" y="0"/>
                </a:lnTo>
                <a:lnTo>
                  <a:pt x="0" y="0"/>
                </a:lnTo>
                <a:lnTo>
                  <a:pt x="0" y="2590800"/>
                </a:lnTo>
                <a:close/>
              </a:path>
            </a:pathLst>
          </a:custGeom>
          <a:solidFill>
            <a:srgbClr val="FF99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2" name="Google Shape;1772;p42"/>
          <p:cNvSpPr/>
          <p:nvPr/>
        </p:nvSpPr>
        <p:spPr>
          <a:xfrm>
            <a:off x="6705600" y="3651695"/>
            <a:ext cx="2895600" cy="1943100"/>
          </a:xfrm>
          <a:custGeom>
            <a:avLst/>
            <a:gdLst/>
            <a:ahLst/>
            <a:cxnLst/>
            <a:rect l="l" t="t" r="r" b="b"/>
            <a:pathLst>
              <a:path w="2895600" h="2590800" extrusionOk="0">
                <a:moveTo>
                  <a:pt x="0" y="2590800"/>
                </a:moveTo>
                <a:lnTo>
                  <a:pt x="2895600" y="2590800"/>
                </a:lnTo>
                <a:lnTo>
                  <a:pt x="2895600" y="0"/>
                </a:lnTo>
                <a:lnTo>
                  <a:pt x="0" y="0"/>
                </a:lnTo>
                <a:lnTo>
                  <a:pt x="0" y="25908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3" name="Google Shape;1773;p42"/>
          <p:cNvSpPr/>
          <p:nvPr/>
        </p:nvSpPr>
        <p:spPr>
          <a:xfrm>
            <a:off x="6705600" y="4114801"/>
            <a:ext cx="2906776" cy="146927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4" name="Google Shape;1774;p42"/>
          <p:cNvSpPr/>
          <p:nvPr/>
        </p:nvSpPr>
        <p:spPr>
          <a:xfrm>
            <a:off x="6705601" y="4114800"/>
            <a:ext cx="2907031" cy="1469708"/>
          </a:xfrm>
          <a:custGeom>
            <a:avLst/>
            <a:gdLst/>
            <a:ahLst/>
            <a:cxnLst/>
            <a:rect l="l" t="t" r="r" b="b"/>
            <a:pathLst>
              <a:path w="2907029" h="1959610" extrusionOk="0">
                <a:moveTo>
                  <a:pt x="0" y="158750"/>
                </a:moveTo>
                <a:lnTo>
                  <a:pt x="49225" y="130808"/>
                </a:lnTo>
                <a:lnTo>
                  <a:pt x="89001" y="118315"/>
                </a:lnTo>
                <a:lnTo>
                  <a:pt x="128930" y="116934"/>
                </a:lnTo>
                <a:lnTo>
                  <a:pt x="178612" y="122332"/>
                </a:lnTo>
                <a:lnTo>
                  <a:pt x="247650" y="130175"/>
                </a:lnTo>
                <a:lnTo>
                  <a:pt x="291421" y="139586"/>
                </a:lnTo>
                <a:lnTo>
                  <a:pt x="329977" y="137366"/>
                </a:lnTo>
                <a:lnTo>
                  <a:pt x="367057" y="124406"/>
                </a:lnTo>
                <a:lnTo>
                  <a:pt x="406400" y="101600"/>
                </a:lnTo>
                <a:lnTo>
                  <a:pt x="436578" y="62954"/>
                </a:lnTo>
                <a:lnTo>
                  <a:pt x="465709" y="47228"/>
                </a:lnTo>
                <a:lnTo>
                  <a:pt x="501697" y="47575"/>
                </a:lnTo>
                <a:lnTo>
                  <a:pt x="552450" y="57150"/>
                </a:lnTo>
                <a:lnTo>
                  <a:pt x="566040" y="76382"/>
                </a:lnTo>
                <a:lnTo>
                  <a:pt x="578024" y="97853"/>
                </a:lnTo>
                <a:lnTo>
                  <a:pt x="591508" y="117228"/>
                </a:lnTo>
                <a:lnTo>
                  <a:pt x="609600" y="130175"/>
                </a:lnTo>
                <a:lnTo>
                  <a:pt x="620527" y="131292"/>
                </a:lnTo>
                <a:lnTo>
                  <a:pt x="631777" y="127206"/>
                </a:lnTo>
                <a:lnTo>
                  <a:pt x="643050" y="121048"/>
                </a:lnTo>
                <a:lnTo>
                  <a:pt x="654050" y="115950"/>
                </a:lnTo>
                <a:lnTo>
                  <a:pt x="668337" y="112351"/>
                </a:lnTo>
                <a:lnTo>
                  <a:pt x="682625" y="108775"/>
                </a:lnTo>
                <a:lnTo>
                  <a:pt x="696912" y="105199"/>
                </a:lnTo>
                <a:lnTo>
                  <a:pt x="711200" y="101600"/>
                </a:lnTo>
                <a:lnTo>
                  <a:pt x="736201" y="73902"/>
                </a:lnTo>
                <a:lnTo>
                  <a:pt x="758999" y="47847"/>
                </a:lnTo>
                <a:lnTo>
                  <a:pt x="783298" y="23268"/>
                </a:lnTo>
                <a:lnTo>
                  <a:pt x="812800" y="0"/>
                </a:lnTo>
                <a:lnTo>
                  <a:pt x="857357" y="1911"/>
                </a:lnTo>
                <a:lnTo>
                  <a:pt x="902592" y="2304"/>
                </a:lnTo>
                <a:lnTo>
                  <a:pt x="947289" y="4599"/>
                </a:lnTo>
                <a:lnTo>
                  <a:pt x="990238" y="12216"/>
                </a:lnTo>
                <a:lnTo>
                  <a:pt x="1030224" y="28575"/>
                </a:lnTo>
                <a:lnTo>
                  <a:pt x="1059624" y="67516"/>
                </a:lnTo>
                <a:lnTo>
                  <a:pt x="1066442" y="85314"/>
                </a:lnTo>
                <a:lnTo>
                  <a:pt x="1089025" y="101600"/>
                </a:lnTo>
                <a:lnTo>
                  <a:pt x="1106453" y="107182"/>
                </a:lnTo>
                <a:lnTo>
                  <a:pt x="1124918" y="110537"/>
                </a:lnTo>
                <a:lnTo>
                  <a:pt x="1143692" y="113012"/>
                </a:lnTo>
                <a:lnTo>
                  <a:pt x="1162050" y="115950"/>
                </a:lnTo>
                <a:lnTo>
                  <a:pt x="1216902" y="111349"/>
                </a:lnTo>
                <a:lnTo>
                  <a:pt x="1269185" y="109786"/>
                </a:lnTo>
                <a:lnTo>
                  <a:pt x="1319810" y="111175"/>
                </a:lnTo>
                <a:lnTo>
                  <a:pt x="1369691" y="115431"/>
                </a:lnTo>
                <a:lnTo>
                  <a:pt x="1419741" y="122465"/>
                </a:lnTo>
                <a:lnTo>
                  <a:pt x="1470873" y="132192"/>
                </a:lnTo>
                <a:lnTo>
                  <a:pt x="1524000" y="144525"/>
                </a:lnTo>
                <a:lnTo>
                  <a:pt x="1575917" y="125127"/>
                </a:lnTo>
                <a:lnTo>
                  <a:pt x="1614728" y="105741"/>
                </a:lnTo>
                <a:lnTo>
                  <a:pt x="1647901" y="84459"/>
                </a:lnTo>
                <a:lnTo>
                  <a:pt x="1682902" y="59373"/>
                </a:lnTo>
                <a:lnTo>
                  <a:pt x="1727200" y="28575"/>
                </a:lnTo>
                <a:lnTo>
                  <a:pt x="1767657" y="31513"/>
                </a:lnTo>
                <a:lnTo>
                  <a:pt x="1807972" y="33988"/>
                </a:lnTo>
                <a:lnTo>
                  <a:pt x="1848000" y="37343"/>
                </a:lnTo>
                <a:lnTo>
                  <a:pt x="1887601" y="42925"/>
                </a:lnTo>
                <a:lnTo>
                  <a:pt x="1942512" y="58975"/>
                </a:lnTo>
                <a:lnTo>
                  <a:pt x="1991183" y="89384"/>
                </a:lnTo>
                <a:lnTo>
                  <a:pt x="2006457" y="105029"/>
                </a:lnTo>
                <a:lnTo>
                  <a:pt x="2046351" y="130175"/>
                </a:lnTo>
                <a:lnTo>
                  <a:pt x="2100691" y="149225"/>
                </a:lnTo>
                <a:lnTo>
                  <a:pt x="2133600" y="158750"/>
                </a:lnTo>
                <a:lnTo>
                  <a:pt x="2159779" y="157438"/>
                </a:lnTo>
                <a:lnTo>
                  <a:pt x="2186828" y="157591"/>
                </a:lnTo>
                <a:lnTo>
                  <a:pt x="2212663" y="154767"/>
                </a:lnTo>
                <a:lnTo>
                  <a:pt x="2235200" y="144525"/>
                </a:lnTo>
                <a:lnTo>
                  <a:pt x="2245719" y="124176"/>
                </a:lnTo>
                <a:lnTo>
                  <a:pt x="2247725" y="97266"/>
                </a:lnTo>
                <a:lnTo>
                  <a:pt x="2250612" y="72141"/>
                </a:lnTo>
                <a:lnTo>
                  <a:pt x="2263775" y="57150"/>
                </a:lnTo>
                <a:lnTo>
                  <a:pt x="2274774" y="53605"/>
                </a:lnTo>
                <a:lnTo>
                  <a:pt x="2286047" y="50037"/>
                </a:lnTo>
                <a:lnTo>
                  <a:pt x="2297297" y="46470"/>
                </a:lnTo>
                <a:lnTo>
                  <a:pt x="2308225" y="42925"/>
                </a:lnTo>
                <a:lnTo>
                  <a:pt x="2326582" y="45344"/>
                </a:lnTo>
                <a:lnTo>
                  <a:pt x="2345356" y="47037"/>
                </a:lnTo>
                <a:lnTo>
                  <a:pt x="2390626" y="66327"/>
                </a:lnTo>
                <a:lnTo>
                  <a:pt x="2402234" y="90636"/>
                </a:lnTo>
                <a:lnTo>
                  <a:pt x="2409825" y="101600"/>
                </a:lnTo>
                <a:lnTo>
                  <a:pt x="2436229" y="122398"/>
                </a:lnTo>
                <a:lnTo>
                  <a:pt x="2462466" y="133207"/>
                </a:lnTo>
                <a:lnTo>
                  <a:pt x="2491370" y="138943"/>
                </a:lnTo>
                <a:lnTo>
                  <a:pt x="2525776" y="144525"/>
                </a:lnTo>
                <a:lnTo>
                  <a:pt x="2550991" y="141372"/>
                </a:lnTo>
                <a:lnTo>
                  <a:pt x="2576528" y="138541"/>
                </a:lnTo>
                <a:lnTo>
                  <a:pt x="2627376" y="130175"/>
                </a:lnTo>
                <a:lnTo>
                  <a:pt x="2682287" y="113506"/>
                </a:lnTo>
                <a:lnTo>
                  <a:pt x="2714625" y="101600"/>
                </a:lnTo>
                <a:lnTo>
                  <a:pt x="2746500" y="123031"/>
                </a:lnTo>
                <a:lnTo>
                  <a:pt x="2764691" y="133731"/>
                </a:lnTo>
                <a:lnTo>
                  <a:pt x="2779347" y="136747"/>
                </a:lnTo>
                <a:lnTo>
                  <a:pt x="2800618" y="135128"/>
                </a:lnTo>
                <a:lnTo>
                  <a:pt x="2838652" y="131921"/>
                </a:lnTo>
                <a:lnTo>
                  <a:pt x="2903601" y="130175"/>
                </a:lnTo>
                <a:lnTo>
                  <a:pt x="2906776" y="1959038"/>
                </a:lnTo>
                <a:lnTo>
                  <a:pt x="11049" y="1959038"/>
                </a:lnTo>
                <a:lnTo>
                  <a:pt x="0" y="15875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5" name="Google Shape;1775;p42"/>
          <p:cNvSpPr/>
          <p:nvPr/>
        </p:nvSpPr>
        <p:spPr>
          <a:xfrm>
            <a:off x="1981200" y="3651695"/>
            <a:ext cx="2895600" cy="19431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6" name="Google Shape;1776;p42"/>
          <p:cNvSpPr/>
          <p:nvPr/>
        </p:nvSpPr>
        <p:spPr>
          <a:xfrm>
            <a:off x="1981200" y="3651695"/>
            <a:ext cx="2895600" cy="1943100"/>
          </a:xfrm>
          <a:custGeom>
            <a:avLst/>
            <a:gdLst/>
            <a:ahLst/>
            <a:cxnLst/>
            <a:rect l="l" t="t" r="r" b="b"/>
            <a:pathLst>
              <a:path w="2895600" h="2590800" extrusionOk="0">
                <a:moveTo>
                  <a:pt x="0" y="2590800"/>
                </a:moveTo>
                <a:lnTo>
                  <a:pt x="2895600" y="2590800"/>
                </a:lnTo>
                <a:lnTo>
                  <a:pt x="2895600" y="0"/>
                </a:lnTo>
                <a:lnTo>
                  <a:pt x="0" y="0"/>
                </a:lnTo>
                <a:lnTo>
                  <a:pt x="0" y="2590800"/>
                </a:lnTo>
                <a:close/>
              </a:path>
            </a:pathLst>
          </a:custGeom>
          <a:noFill/>
          <a:ln w="38100" cap="flat" cmpd="sng">
            <a:solidFill>
              <a:srgbClr val="FF7B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7" name="Google Shape;1777;p42"/>
          <p:cNvSpPr/>
          <p:nvPr/>
        </p:nvSpPr>
        <p:spPr>
          <a:xfrm>
            <a:off x="2286000" y="3823145"/>
            <a:ext cx="152400" cy="114300"/>
          </a:xfrm>
          <a:custGeom>
            <a:avLst/>
            <a:gdLst/>
            <a:ahLst/>
            <a:cxnLst/>
            <a:rect l="l" t="t" r="r" b="b"/>
            <a:pathLst>
              <a:path w="152400" h="152400" extrusionOk="0">
                <a:moveTo>
                  <a:pt x="76200" y="0"/>
                </a:moveTo>
                <a:lnTo>
                  <a:pt x="46537" y="5994"/>
                </a:lnTo>
                <a:lnTo>
                  <a:pt x="22317" y="22336"/>
                </a:lnTo>
                <a:lnTo>
                  <a:pt x="5987" y="46559"/>
                </a:lnTo>
                <a:lnTo>
                  <a:pt x="0" y="76200"/>
                </a:lnTo>
                <a:lnTo>
                  <a:pt x="5987" y="105840"/>
                </a:lnTo>
                <a:lnTo>
                  <a:pt x="22317" y="130063"/>
                </a:lnTo>
                <a:lnTo>
                  <a:pt x="46537" y="146405"/>
                </a:lnTo>
                <a:lnTo>
                  <a:pt x="76200" y="152400"/>
                </a:lnTo>
                <a:lnTo>
                  <a:pt x="105862" y="146405"/>
                </a:lnTo>
                <a:lnTo>
                  <a:pt x="130082" y="130063"/>
                </a:lnTo>
                <a:lnTo>
                  <a:pt x="146412" y="105840"/>
                </a:lnTo>
                <a:lnTo>
                  <a:pt x="152400" y="76200"/>
                </a:lnTo>
                <a:lnTo>
                  <a:pt x="146412" y="46559"/>
                </a:lnTo>
                <a:lnTo>
                  <a:pt x="130082" y="22336"/>
                </a:lnTo>
                <a:lnTo>
                  <a:pt x="105862"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8" name="Google Shape;1778;p42"/>
          <p:cNvSpPr/>
          <p:nvPr/>
        </p:nvSpPr>
        <p:spPr>
          <a:xfrm>
            <a:off x="2286000" y="3823145"/>
            <a:ext cx="152400" cy="114300"/>
          </a:xfrm>
          <a:custGeom>
            <a:avLst/>
            <a:gdLst/>
            <a:ahLst/>
            <a:cxnLst/>
            <a:rect l="l" t="t" r="r" b="b"/>
            <a:pathLst>
              <a:path w="152400" h="152400" extrusionOk="0">
                <a:moveTo>
                  <a:pt x="0" y="76200"/>
                </a:moveTo>
                <a:lnTo>
                  <a:pt x="5987" y="46559"/>
                </a:lnTo>
                <a:lnTo>
                  <a:pt x="22317" y="22336"/>
                </a:lnTo>
                <a:lnTo>
                  <a:pt x="46537" y="5994"/>
                </a:lnTo>
                <a:lnTo>
                  <a:pt x="76200" y="0"/>
                </a:lnTo>
                <a:lnTo>
                  <a:pt x="105862" y="5994"/>
                </a:lnTo>
                <a:lnTo>
                  <a:pt x="130082" y="22336"/>
                </a:lnTo>
                <a:lnTo>
                  <a:pt x="146412" y="46559"/>
                </a:lnTo>
                <a:lnTo>
                  <a:pt x="152400" y="76200"/>
                </a:lnTo>
                <a:lnTo>
                  <a:pt x="146412" y="105840"/>
                </a:lnTo>
                <a:lnTo>
                  <a:pt x="130082" y="130063"/>
                </a:lnTo>
                <a:lnTo>
                  <a:pt x="105862" y="146405"/>
                </a:lnTo>
                <a:lnTo>
                  <a:pt x="76200" y="152400"/>
                </a:lnTo>
                <a:lnTo>
                  <a:pt x="46537" y="146405"/>
                </a:lnTo>
                <a:lnTo>
                  <a:pt x="22317" y="130063"/>
                </a:lnTo>
                <a:lnTo>
                  <a:pt x="5987"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9" name="Google Shape;1779;p42"/>
          <p:cNvSpPr/>
          <p:nvPr/>
        </p:nvSpPr>
        <p:spPr>
          <a:xfrm>
            <a:off x="3048000" y="38231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0" name="Google Shape;1780;p42"/>
          <p:cNvSpPr/>
          <p:nvPr/>
        </p:nvSpPr>
        <p:spPr>
          <a:xfrm>
            <a:off x="3048000" y="38231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1" name="Google Shape;1781;p42"/>
          <p:cNvSpPr/>
          <p:nvPr/>
        </p:nvSpPr>
        <p:spPr>
          <a:xfrm>
            <a:off x="3733800" y="38231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2" name="Google Shape;1782;p42"/>
          <p:cNvSpPr/>
          <p:nvPr/>
        </p:nvSpPr>
        <p:spPr>
          <a:xfrm>
            <a:off x="3733800" y="38231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3" name="Google Shape;1783;p42"/>
          <p:cNvSpPr/>
          <p:nvPr/>
        </p:nvSpPr>
        <p:spPr>
          <a:xfrm>
            <a:off x="4419600" y="38231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4" name="Google Shape;1784;p42"/>
          <p:cNvSpPr/>
          <p:nvPr/>
        </p:nvSpPr>
        <p:spPr>
          <a:xfrm>
            <a:off x="4419600" y="38231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5" name="Google Shape;1785;p42"/>
          <p:cNvSpPr/>
          <p:nvPr/>
        </p:nvSpPr>
        <p:spPr>
          <a:xfrm>
            <a:off x="1981200" y="4051745"/>
            <a:ext cx="152400" cy="114300"/>
          </a:xfrm>
          <a:custGeom>
            <a:avLst/>
            <a:gdLst/>
            <a:ahLst/>
            <a:cxnLst/>
            <a:rect l="l" t="t" r="r" b="b"/>
            <a:pathLst>
              <a:path w="152400" h="152400" extrusionOk="0">
                <a:moveTo>
                  <a:pt x="76200" y="0"/>
                </a:moveTo>
                <a:lnTo>
                  <a:pt x="46537" y="5994"/>
                </a:lnTo>
                <a:lnTo>
                  <a:pt x="22317" y="22336"/>
                </a:lnTo>
                <a:lnTo>
                  <a:pt x="5987" y="46559"/>
                </a:lnTo>
                <a:lnTo>
                  <a:pt x="0" y="76200"/>
                </a:lnTo>
                <a:lnTo>
                  <a:pt x="5987" y="105840"/>
                </a:lnTo>
                <a:lnTo>
                  <a:pt x="22317" y="130063"/>
                </a:lnTo>
                <a:lnTo>
                  <a:pt x="46537" y="146405"/>
                </a:lnTo>
                <a:lnTo>
                  <a:pt x="76200" y="152400"/>
                </a:lnTo>
                <a:lnTo>
                  <a:pt x="105862" y="146405"/>
                </a:lnTo>
                <a:lnTo>
                  <a:pt x="130082" y="130063"/>
                </a:lnTo>
                <a:lnTo>
                  <a:pt x="146412" y="105840"/>
                </a:lnTo>
                <a:lnTo>
                  <a:pt x="152400" y="76200"/>
                </a:lnTo>
                <a:lnTo>
                  <a:pt x="146412" y="46559"/>
                </a:lnTo>
                <a:lnTo>
                  <a:pt x="130082" y="22336"/>
                </a:lnTo>
                <a:lnTo>
                  <a:pt x="105862"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6" name="Google Shape;1786;p42"/>
          <p:cNvSpPr/>
          <p:nvPr/>
        </p:nvSpPr>
        <p:spPr>
          <a:xfrm>
            <a:off x="1981200" y="4051745"/>
            <a:ext cx="152400" cy="114300"/>
          </a:xfrm>
          <a:custGeom>
            <a:avLst/>
            <a:gdLst/>
            <a:ahLst/>
            <a:cxnLst/>
            <a:rect l="l" t="t" r="r" b="b"/>
            <a:pathLst>
              <a:path w="152400" h="152400" extrusionOk="0">
                <a:moveTo>
                  <a:pt x="0" y="76200"/>
                </a:moveTo>
                <a:lnTo>
                  <a:pt x="5987" y="46559"/>
                </a:lnTo>
                <a:lnTo>
                  <a:pt x="22317" y="22336"/>
                </a:lnTo>
                <a:lnTo>
                  <a:pt x="46537" y="5994"/>
                </a:lnTo>
                <a:lnTo>
                  <a:pt x="76200" y="0"/>
                </a:lnTo>
                <a:lnTo>
                  <a:pt x="105862" y="5994"/>
                </a:lnTo>
                <a:lnTo>
                  <a:pt x="130082" y="22336"/>
                </a:lnTo>
                <a:lnTo>
                  <a:pt x="146412" y="46559"/>
                </a:lnTo>
                <a:lnTo>
                  <a:pt x="152400" y="76200"/>
                </a:lnTo>
                <a:lnTo>
                  <a:pt x="146412" y="105840"/>
                </a:lnTo>
                <a:lnTo>
                  <a:pt x="130082" y="130063"/>
                </a:lnTo>
                <a:lnTo>
                  <a:pt x="105862" y="146405"/>
                </a:lnTo>
                <a:lnTo>
                  <a:pt x="76200" y="152400"/>
                </a:lnTo>
                <a:lnTo>
                  <a:pt x="46537" y="146405"/>
                </a:lnTo>
                <a:lnTo>
                  <a:pt x="22317" y="130063"/>
                </a:lnTo>
                <a:lnTo>
                  <a:pt x="5987"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7" name="Google Shape;1787;p42"/>
          <p:cNvSpPr/>
          <p:nvPr/>
        </p:nvSpPr>
        <p:spPr>
          <a:xfrm>
            <a:off x="2590800" y="4051745"/>
            <a:ext cx="152400" cy="114300"/>
          </a:xfrm>
          <a:custGeom>
            <a:avLst/>
            <a:gdLst/>
            <a:ahLst/>
            <a:cxnLst/>
            <a:rect l="l" t="t" r="r" b="b"/>
            <a:pathLst>
              <a:path w="152400" h="152400" extrusionOk="0">
                <a:moveTo>
                  <a:pt x="76200" y="0"/>
                </a:moveTo>
                <a:lnTo>
                  <a:pt x="46537" y="5994"/>
                </a:lnTo>
                <a:lnTo>
                  <a:pt x="22317" y="22336"/>
                </a:lnTo>
                <a:lnTo>
                  <a:pt x="5987" y="46559"/>
                </a:lnTo>
                <a:lnTo>
                  <a:pt x="0" y="76200"/>
                </a:lnTo>
                <a:lnTo>
                  <a:pt x="5987" y="105840"/>
                </a:lnTo>
                <a:lnTo>
                  <a:pt x="22317" y="130063"/>
                </a:lnTo>
                <a:lnTo>
                  <a:pt x="46537" y="146405"/>
                </a:lnTo>
                <a:lnTo>
                  <a:pt x="76200" y="152400"/>
                </a:lnTo>
                <a:lnTo>
                  <a:pt x="105862" y="146405"/>
                </a:lnTo>
                <a:lnTo>
                  <a:pt x="130082" y="130063"/>
                </a:lnTo>
                <a:lnTo>
                  <a:pt x="146412" y="105840"/>
                </a:lnTo>
                <a:lnTo>
                  <a:pt x="152400" y="76200"/>
                </a:lnTo>
                <a:lnTo>
                  <a:pt x="146412" y="46559"/>
                </a:lnTo>
                <a:lnTo>
                  <a:pt x="130082" y="22336"/>
                </a:lnTo>
                <a:lnTo>
                  <a:pt x="105862"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8" name="Google Shape;1788;p42"/>
          <p:cNvSpPr/>
          <p:nvPr/>
        </p:nvSpPr>
        <p:spPr>
          <a:xfrm>
            <a:off x="2590800" y="4051745"/>
            <a:ext cx="152400" cy="114300"/>
          </a:xfrm>
          <a:custGeom>
            <a:avLst/>
            <a:gdLst/>
            <a:ahLst/>
            <a:cxnLst/>
            <a:rect l="l" t="t" r="r" b="b"/>
            <a:pathLst>
              <a:path w="152400" h="152400" extrusionOk="0">
                <a:moveTo>
                  <a:pt x="0" y="76200"/>
                </a:moveTo>
                <a:lnTo>
                  <a:pt x="5987" y="46559"/>
                </a:lnTo>
                <a:lnTo>
                  <a:pt x="22317" y="22336"/>
                </a:lnTo>
                <a:lnTo>
                  <a:pt x="46537" y="5994"/>
                </a:lnTo>
                <a:lnTo>
                  <a:pt x="76200" y="0"/>
                </a:lnTo>
                <a:lnTo>
                  <a:pt x="105862" y="5994"/>
                </a:lnTo>
                <a:lnTo>
                  <a:pt x="130082" y="22336"/>
                </a:lnTo>
                <a:lnTo>
                  <a:pt x="146412" y="46559"/>
                </a:lnTo>
                <a:lnTo>
                  <a:pt x="152400" y="76200"/>
                </a:lnTo>
                <a:lnTo>
                  <a:pt x="146412" y="105840"/>
                </a:lnTo>
                <a:lnTo>
                  <a:pt x="130082" y="130063"/>
                </a:lnTo>
                <a:lnTo>
                  <a:pt x="105862" y="146405"/>
                </a:lnTo>
                <a:lnTo>
                  <a:pt x="76200" y="152400"/>
                </a:lnTo>
                <a:lnTo>
                  <a:pt x="46537" y="146405"/>
                </a:lnTo>
                <a:lnTo>
                  <a:pt x="22317" y="130063"/>
                </a:lnTo>
                <a:lnTo>
                  <a:pt x="5987"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9" name="Google Shape;1789;p42"/>
          <p:cNvSpPr/>
          <p:nvPr/>
        </p:nvSpPr>
        <p:spPr>
          <a:xfrm>
            <a:off x="3352800" y="40517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0" name="Google Shape;1790;p42"/>
          <p:cNvSpPr/>
          <p:nvPr/>
        </p:nvSpPr>
        <p:spPr>
          <a:xfrm>
            <a:off x="3352800" y="40517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1" name="Google Shape;1791;p42"/>
          <p:cNvSpPr/>
          <p:nvPr/>
        </p:nvSpPr>
        <p:spPr>
          <a:xfrm>
            <a:off x="4038600" y="40517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2" name="Google Shape;1792;p42"/>
          <p:cNvSpPr/>
          <p:nvPr/>
        </p:nvSpPr>
        <p:spPr>
          <a:xfrm>
            <a:off x="4038600" y="40517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3" name="Google Shape;1793;p42"/>
          <p:cNvSpPr/>
          <p:nvPr/>
        </p:nvSpPr>
        <p:spPr>
          <a:xfrm>
            <a:off x="4648200" y="40517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4" name="Google Shape;1794;p42"/>
          <p:cNvSpPr/>
          <p:nvPr/>
        </p:nvSpPr>
        <p:spPr>
          <a:xfrm>
            <a:off x="4648200" y="40517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5" name="Google Shape;1795;p42"/>
          <p:cNvSpPr/>
          <p:nvPr/>
        </p:nvSpPr>
        <p:spPr>
          <a:xfrm>
            <a:off x="2286000" y="4337495"/>
            <a:ext cx="152400" cy="114300"/>
          </a:xfrm>
          <a:custGeom>
            <a:avLst/>
            <a:gdLst/>
            <a:ahLst/>
            <a:cxnLst/>
            <a:rect l="l" t="t" r="r" b="b"/>
            <a:pathLst>
              <a:path w="152400" h="152400" extrusionOk="0">
                <a:moveTo>
                  <a:pt x="76200" y="0"/>
                </a:moveTo>
                <a:lnTo>
                  <a:pt x="46537" y="5994"/>
                </a:lnTo>
                <a:lnTo>
                  <a:pt x="22317" y="22336"/>
                </a:lnTo>
                <a:lnTo>
                  <a:pt x="5987" y="46559"/>
                </a:lnTo>
                <a:lnTo>
                  <a:pt x="0" y="76200"/>
                </a:lnTo>
                <a:lnTo>
                  <a:pt x="5987" y="105840"/>
                </a:lnTo>
                <a:lnTo>
                  <a:pt x="22317" y="130063"/>
                </a:lnTo>
                <a:lnTo>
                  <a:pt x="46537" y="146405"/>
                </a:lnTo>
                <a:lnTo>
                  <a:pt x="76200" y="152400"/>
                </a:lnTo>
                <a:lnTo>
                  <a:pt x="105862" y="146405"/>
                </a:lnTo>
                <a:lnTo>
                  <a:pt x="130082" y="130063"/>
                </a:lnTo>
                <a:lnTo>
                  <a:pt x="146412" y="105840"/>
                </a:lnTo>
                <a:lnTo>
                  <a:pt x="152400" y="76200"/>
                </a:lnTo>
                <a:lnTo>
                  <a:pt x="146412" y="46559"/>
                </a:lnTo>
                <a:lnTo>
                  <a:pt x="130082" y="22336"/>
                </a:lnTo>
                <a:lnTo>
                  <a:pt x="105862"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6" name="Google Shape;1796;p42"/>
          <p:cNvSpPr/>
          <p:nvPr/>
        </p:nvSpPr>
        <p:spPr>
          <a:xfrm>
            <a:off x="2286000" y="4337495"/>
            <a:ext cx="152400" cy="114300"/>
          </a:xfrm>
          <a:custGeom>
            <a:avLst/>
            <a:gdLst/>
            <a:ahLst/>
            <a:cxnLst/>
            <a:rect l="l" t="t" r="r" b="b"/>
            <a:pathLst>
              <a:path w="152400" h="152400" extrusionOk="0">
                <a:moveTo>
                  <a:pt x="0" y="76200"/>
                </a:moveTo>
                <a:lnTo>
                  <a:pt x="5987" y="46559"/>
                </a:lnTo>
                <a:lnTo>
                  <a:pt x="22317" y="22336"/>
                </a:lnTo>
                <a:lnTo>
                  <a:pt x="46537" y="5994"/>
                </a:lnTo>
                <a:lnTo>
                  <a:pt x="76200" y="0"/>
                </a:lnTo>
                <a:lnTo>
                  <a:pt x="105862" y="5994"/>
                </a:lnTo>
                <a:lnTo>
                  <a:pt x="130082" y="22336"/>
                </a:lnTo>
                <a:lnTo>
                  <a:pt x="146412" y="46559"/>
                </a:lnTo>
                <a:lnTo>
                  <a:pt x="152400" y="76200"/>
                </a:lnTo>
                <a:lnTo>
                  <a:pt x="146412" y="105840"/>
                </a:lnTo>
                <a:lnTo>
                  <a:pt x="130082" y="130063"/>
                </a:lnTo>
                <a:lnTo>
                  <a:pt x="105862" y="146405"/>
                </a:lnTo>
                <a:lnTo>
                  <a:pt x="76200" y="152400"/>
                </a:lnTo>
                <a:lnTo>
                  <a:pt x="46537" y="146405"/>
                </a:lnTo>
                <a:lnTo>
                  <a:pt x="22317" y="130063"/>
                </a:lnTo>
                <a:lnTo>
                  <a:pt x="5987"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7" name="Google Shape;1797;p42"/>
          <p:cNvSpPr/>
          <p:nvPr/>
        </p:nvSpPr>
        <p:spPr>
          <a:xfrm>
            <a:off x="3048000" y="433749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8" name="Google Shape;1798;p42"/>
          <p:cNvSpPr/>
          <p:nvPr/>
        </p:nvSpPr>
        <p:spPr>
          <a:xfrm>
            <a:off x="3048000" y="433749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9" name="Google Shape;1799;p42"/>
          <p:cNvSpPr/>
          <p:nvPr/>
        </p:nvSpPr>
        <p:spPr>
          <a:xfrm>
            <a:off x="3733800" y="433749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0" name="Google Shape;1800;p42"/>
          <p:cNvSpPr/>
          <p:nvPr/>
        </p:nvSpPr>
        <p:spPr>
          <a:xfrm>
            <a:off x="3733800" y="433749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1" name="Google Shape;1801;p42"/>
          <p:cNvSpPr/>
          <p:nvPr/>
        </p:nvSpPr>
        <p:spPr>
          <a:xfrm>
            <a:off x="4419600" y="433749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2" name="Google Shape;1802;p42"/>
          <p:cNvSpPr/>
          <p:nvPr/>
        </p:nvSpPr>
        <p:spPr>
          <a:xfrm>
            <a:off x="4419600" y="433749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3" name="Google Shape;1803;p42"/>
          <p:cNvSpPr/>
          <p:nvPr/>
        </p:nvSpPr>
        <p:spPr>
          <a:xfrm>
            <a:off x="1981200" y="4566095"/>
            <a:ext cx="152400" cy="114300"/>
          </a:xfrm>
          <a:custGeom>
            <a:avLst/>
            <a:gdLst/>
            <a:ahLst/>
            <a:cxnLst/>
            <a:rect l="l" t="t" r="r" b="b"/>
            <a:pathLst>
              <a:path w="152400" h="152400" extrusionOk="0">
                <a:moveTo>
                  <a:pt x="76200" y="0"/>
                </a:moveTo>
                <a:lnTo>
                  <a:pt x="46537" y="5994"/>
                </a:lnTo>
                <a:lnTo>
                  <a:pt x="22317" y="22336"/>
                </a:lnTo>
                <a:lnTo>
                  <a:pt x="5987" y="46559"/>
                </a:lnTo>
                <a:lnTo>
                  <a:pt x="0" y="76200"/>
                </a:lnTo>
                <a:lnTo>
                  <a:pt x="5987" y="105840"/>
                </a:lnTo>
                <a:lnTo>
                  <a:pt x="22317" y="130063"/>
                </a:lnTo>
                <a:lnTo>
                  <a:pt x="46537" y="146405"/>
                </a:lnTo>
                <a:lnTo>
                  <a:pt x="76200" y="152400"/>
                </a:lnTo>
                <a:lnTo>
                  <a:pt x="105862" y="146405"/>
                </a:lnTo>
                <a:lnTo>
                  <a:pt x="130082" y="130063"/>
                </a:lnTo>
                <a:lnTo>
                  <a:pt x="146412" y="105840"/>
                </a:lnTo>
                <a:lnTo>
                  <a:pt x="152400" y="76200"/>
                </a:lnTo>
                <a:lnTo>
                  <a:pt x="146412" y="46559"/>
                </a:lnTo>
                <a:lnTo>
                  <a:pt x="130082" y="22336"/>
                </a:lnTo>
                <a:lnTo>
                  <a:pt x="105862"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4" name="Google Shape;1804;p42"/>
          <p:cNvSpPr/>
          <p:nvPr/>
        </p:nvSpPr>
        <p:spPr>
          <a:xfrm>
            <a:off x="1981200" y="4566095"/>
            <a:ext cx="152400" cy="114300"/>
          </a:xfrm>
          <a:custGeom>
            <a:avLst/>
            <a:gdLst/>
            <a:ahLst/>
            <a:cxnLst/>
            <a:rect l="l" t="t" r="r" b="b"/>
            <a:pathLst>
              <a:path w="152400" h="152400" extrusionOk="0">
                <a:moveTo>
                  <a:pt x="0" y="76200"/>
                </a:moveTo>
                <a:lnTo>
                  <a:pt x="5987" y="46559"/>
                </a:lnTo>
                <a:lnTo>
                  <a:pt x="22317" y="22336"/>
                </a:lnTo>
                <a:lnTo>
                  <a:pt x="46537" y="5994"/>
                </a:lnTo>
                <a:lnTo>
                  <a:pt x="76200" y="0"/>
                </a:lnTo>
                <a:lnTo>
                  <a:pt x="105862" y="5994"/>
                </a:lnTo>
                <a:lnTo>
                  <a:pt x="130082" y="22336"/>
                </a:lnTo>
                <a:lnTo>
                  <a:pt x="146412" y="46559"/>
                </a:lnTo>
                <a:lnTo>
                  <a:pt x="152400" y="76200"/>
                </a:lnTo>
                <a:lnTo>
                  <a:pt x="146412" y="105840"/>
                </a:lnTo>
                <a:lnTo>
                  <a:pt x="130082" y="130063"/>
                </a:lnTo>
                <a:lnTo>
                  <a:pt x="105862" y="146405"/>
                </a:lnTo>
                <a:lnTo>
                  <a:pt x="76200" y="152400"/>
                </a:lnTo>
                <a:lnTo>
                  <a:pt x="46537" y="146405"/>
                </a:lnTo>
                <a:lnTo>
                  <a:pt x="22317" y="130063"/>
                </a:lnTo>
                <a:lnTo>
                  <a:pt x="5987"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5" name="Google Shape;1805;p42"/>
          <p:cNvSpPr/>
          <p:nvPr/>
        </p:nvSpPr>
        <p:spPr>
          <a:xfrm>
            <a:off x="2590800" y="4566095"/>
            <a:ext cx="152400" cy="114300"/>
          </a:xfrm>
          <a:custGeom>
            <a:avLst/>
            <a:gdLst/>
            <a:ahLst/>
            <a:cxnLst/>
            <a:rect l="l" t="t" r="r" b="b"/>
            <a:pathLst>
              <a:path w="152400" h="152400" extrusionOk="0">
                <a:moveTo>
                  <a:pt x="76200" y="0"/>
                </a:moveTo>
                <a:lnTo>
                  <a:pt x="46537" y="5994"/>
                </a:lnTo>
                <a:lnTo>
                  <a:pt x="22317" y="22336"/>
                </a:lnTo>
                <a:lnTo>
                  <a:pt x="5987" y="46559"/>
                </a:lnTo>
                <a:lnTo>
                  <a:pt x="0" y="76200"/>
                </a:lnTo>
                <a:lnTo>
                  <a:pt x="5987" y="105840"/>
                </a:lnTo>
                <a:lnTo>
                  <a:pt x="22317" y="130063"/>
                </a:lnTo>
                <a:lnTo>
                  <a:pt x="46537" y="146405"/>
                </a:lnTo>
                <a:lnTo>
                  <a:pt x="76200" y="152400"/>
                </a:lnTo>
                <a:lnTo>
                  <a:pt x="105862" y="146405"/>
                </a:lnTo>
                <a:lnTo>
                  <a:pt x="130082" y="130063"/>
                </a:lnTo>
                <a:lnTo>
                  <a:pt x="146412" y="105840"/>
                </a:lnTo>
                <a:lnTo>
                  <a:pt x="152400" y="76200"/>
                </a:lnTo>
                <a:lnTo>
                  <a:pt x="146412" y="46559"/>
                </a:lnTo>
                <a:lnTo>
                  <a:pt x="130082" y="22336"/>
                </a:lnTo>
                <a:lnTo>
                  <a:pt x="105862"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6" name="Google Shape;1806;p42"/>
          <p:cNvSpPr/>
          <p:nvPr/>
        </p:nvSpPr>
        <p:spPr>
          <a:xfrm>
            <a:off x="2590800" y="4566095"/>
            <a:ext cx="152400" cy="114300"/>
          </a:xfrm>
          <a:custGeom>
            <a:avLst/>
            <a:gdLst/>
            <a:ahLst/>
            <a:cxnLst/>
            <a:rect l="l" t="t" r="r" b="b"/>
            <a:pathLst>
              <a:path w="152400" h="152400" extrusionOk="0">
                <a:moveTo>
                  <a:pt x="0" y="76200"/>
                </a:moveTo>
                <a:lnTo>
                  <a:pt x="5987" y="46559"/>
                </a:lnTo>
                <a:lnTo>
                  <a:pt x="22317" y="22336"/>
                </a:lnTo>
                <a:lnTo>
                  <a:pt x="46537" y="5994"/>
                </a:lnTo>
                <a:lnTo>
                  <a:pt x="76200" y="0"/>
                </a:lnTo>
                <a:lnTo>
                  <a:pt x="105862" y="5994"/>
                </a:lnTo>
                <a:lnTo>
                  <a:pt x="130082" y="22336"/>
                </a:lnTo>
                <a:lnTo>
                  <a:pt x="146412" y="46559"/>
                </a:lnTo>
                <a:lnTo>
                  <a:pt x="152400" y="76200"/>
                </a:lnTo>
                <a:lnTo>
                  <a:pt x="146412" y="105840"/>
                </a:lnTo>
                <a:lnTo>
                  <a:pt x="130082" y="130063"/>
                </a:lnTo>
                <a:lnTo>
                  <a:pt x="105862" y="146405"/>
                </a:lnTo>
                <a:lnTo>
                  <a:pt x="76200" y="152400"/>
                </a:lnTo>
                <a:lnTo>
                  <a:pt x="46537" y="146405"/>
                </a:lnTo>
                <a:lnTo>
                  <a:pt x="22317" y="130063"/>
                </a:lnTo>
                <a:lnTo>
                  <a:pt x="5987"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7" name="Google Shape;1807;p42"/>
          <p:cNvSpPr/>
          <p:nvPr/>
        </p:nvSpPr>
        <p:spPr>
          <a:xfrm>
            <a:off x="3352800" y="456609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8" name="Google Shape;1808;p42"/>
          <p:cNvSpPr/>
          <p:nvPr/>
        </p:nvSpPr>
        <p:spPr>
          <a:xfrm>
            <a:off x="3352800" y="456609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9" name="Google Shape;1809;p42"/>
          <p:cNvSpPr/>
          <p:nvPr/>
        </p:nvSpPr>
        <p:spPr>
          <a:xfrm>
            <a:off x="4038600" y="456609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0" name="Google Shape;1810;p42"/>
          <p:cNvSpPr/>
          <p:nvPr/>
        </p:nvSpPr>
        <p:spPr>
          <a:xfrm>
            <a:off x="4038600" y="456609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1" name="Google Shape;1811;p42"/>
          <p:cNvSpPr/>
          <p:nvPr/>
        </p:nvSpPr>
        <p:spPr>
          <a:xfrm>
            <a:off x="4648200" y="456609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2" name="Google Shape;1812;p42"/>
          <p:cNvSpPr/>
          <p:nvPr/>
        </p:nvSpPr>
        <p:spPr>
          <a:xfrm>
            <a:off x="4648200" y="456609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3" name="Google Shape;1813;p42"/>
          <p:cNvSpPr/>
          <p:nvPr/>
        </p:nvSpPr>
        <p:spPr>
          <a:xfrm>
            <a:off x="2286000" y="4737545"/>
            <a:ext cx="152400" cy="114300"/>
          </a:xfrm>
          <a:custGeom>
            <a:avLst/>
            <a:gdLst/>
            <a:ahLst/>
            <a:cxnLst/>
            <a:rect l="l" t="t" r="r" b="b"/>
            <a:pathLst>
              <a:path w="152400" h="152400" extrusionOk="0">
                <a:moveTo>
                  <a:pt x="76200" y="0"/>
                </a:moveTo>
                <a:lnTo>
                  <a:pt x="46537" y="5994"/>
                </a:lnTo>
                <a:lnTo>
                  <a:pt x="22317" y="22336"/>
                </a:lnTo>
                <a:lnTo>
                  <a:pt x="5987" y="46559"/>
                </a:lnTo>
                <a:lnTo>
                  <a:pt x="0" y="76200"/>
                </a:lnTo>
                <a:lnTo>
                  <a:pt x="5987" y="105840"/>
                </a:lnTo>
                <a:lnTo>
                  <a:pt x="22317" y="130063"/>
                </a:lnTo>
                <a:lnTo>
                  <a:pt x="46537" y="146405"/>
                </a:lnTo>
                <a:lnTo>
                  <a:pt x="76200" y="152400"/>
                </a:lnTo>
                <a:lnTo>
                  <a:pt x="105862" y="146405"/>
                </a:lnTo>
                <a:lnTo>
                  <a:pt x="130082" y="130063"/>
                </a:lnTo>
                <a:lnTo>
                  <a:pt x="146412" y="105840"/>
                </a:lnTo>
                <a:lnTo>
                  <a:pt x="152400" y="76200"/>
                </a:lnTo>
                <a:lnTo>
                  <a:pt x="146412" y="46559"/>
                </a:lnTo>
                <a:lnTo>
                  <a:pt x="130082" y="22336"/>
                </a:lnTo>
                <a:lnTo>
                  <a:pt x="105862"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4" name="Google Shape;1814;p42"/>
          <p:cNvSpPr/>
          <p:nvPr/>
        </p:nvSpPr>
        <p:spPr>
          <a:xfrm>
            <a:off x="2286000" y="4737545"/>
            <a:ext cx="152400" cy="114300"/>
          </a:xfrm>
          <a:custGeom>
            <a:avLst/>
            <a:gdLst/>
            <a:ahLst/>
            <a:cxnLst/>
            <a:rect l="l" t="t" r="r" b="b"/>
            <a:pathLst>
              <a:path w="152400" h="152400" extrusionOk="0">
                <a:moveTo>
                  <a:pt x="0" y="76200"/>
                </a:moveTo>
                <a:lnTo>
                  <a:pt x="5987" y="46559"/>
                </a:lnTo>
                <a:lnTo>
                  <a:pt x="22317" y="22336"/>
                </a:lnTo>
                <a:lnTo>
                  <a:pt x="46537" y="5994"/>
                </a:lnTo>
                <a:lnTo>
                  <a:pt x="76200" y="0"/>
                </a:lnTo>
                <a:lnTo>
                  <a:pt x="105862" y="5994"/>
                </a:lnTo>
                <a:lnTo>
                  <a:pt x="130082" y="22336"/>
                </a:lnTo>
                <a:lnTo>
                  <a:pt x="146412" y="46559"/>
                </a:lnTo>
                <a:lnTo>
                  <a:pt x="152400" y="76200"/>
                </a:lnTo>
                <a:lnTo>
                  <a:pt x="146412" y="105840"/>
                </a:lnTo>
                <a:lnTo>
                  <a:pt x="130082" y="130063"/>
                </a:lnTo>
                <a:lnTo>
                  <a:pt x="105862" y="146405"/>
                </a:lnTo>
                <a:lnTo>
                  <a:pt x="76200" y="152400"/>
                </a:lnTo>
                <a:lnTo>
                  <a:pt x="46537" y="146405"/>
                </a:lnTo>
                <a:lnTo>
                  <a:pt x="22317" y="130063"/>
                </a:lnTo>
                <a:lnTo>
                  <a:pt x="5987"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5" name="Google Shape;1815;p42"/>
          <p:cNvSpPr/>
          <p:nvPr/>
        </p:nvSpPr>
        <p:spPr>
          <a:xfrm>
            <a:off x="3048000" y="47375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6" name="Google Shape;1816;p42"/>
          <p:cNvSpPr/>
          <p:nvPr/>
        </p:nvSpPr>
        <p:spPr>
          <a:xfrm>
            <a:off x="3048000" y="47375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42"/>
          <p:cNvSpPr/>
          <p:nvPr/>
        </p:nvSpPr>
        <p:spPr>
          <a:xfrm>
            <a:off x="3733800" y="47375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8" name="Google Shape;1818;p42"/>
          <p:cNvSpPr/>
          <p:nvPr/>
        </p:nvSpPr>
        <p:spPr>
          <a:xfrm>
            <a:off x="3733800" y="47375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9" name="Google Shape;1819;p42"/>
          <p:cNvSpPr/>
          <p:nvPr/>
        </p:nvSpPr>
        <p:spPr>
          <a:xfrm>
            <a:off x="4419600" y="47375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0" name="Google Shape;1820;p42"/>
          <p:cNvSpPr/>
          <p:nvPr/>
        </p:nvSpPr>
        <p:spPr>
          <a:xfrm>
            <a:off x="4419600" y="47375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1" name="Google Shape;1821;p42"/>
          <p:cNvSpPr/>
          <p:nvPr/>
        </p:nvSpPr>
        <p:spPr>
          <a:xfrm>
            <a:off x="1981200" y="4966145"/>
            <a:ext cx="152400" cy="114300"/>
          </a:xfrm>
          <a:custGeom>
            <a:avLst/>
            <a:gdLst/>
            <a:ahLst/>
            <a:cxnLst/>
            <a:rect l="l" t="t" r="r" b="b"/>
            <a:pathLst>
              <a:path w="152400" h="152400" extrusionOk="0">
                <a:moveTo>
                  <a:pt x="76200" y="0"/>
                </a:moveTo>
                <a:lnTo>
                  <a:pt x="46537" y="5994"/>
                </a:lnTo>
                <a:lnTo>
                  <a:pt x="22317" y="22336"/>
                </a:lnTo>
                <a:lnTo>
                  <a:pt x="5987" y="46559"/>
                </a:lnTo>
                <a:lnTo>
                  <a:pt x="0" y="76200"/>
                </a:lnTo>
                <a:lnTo>
                  <a:pt x="5987" y="105840"/>
                </a:lnTo>
                <a:lnTo>
                  <a:pt x="22317" y="130063"/>
                </a:lnTo>
                <a:lnTo>
                  <a:pt x="46537" y="146405"/>
                </a:lnTo>
                <a:lnTo>
                  <a:pt x="76200" y="152400"/>
                </a:lnTo>
                <a:lnTo>
                  <a:pt x="105862" y="146405"/>
                </a:lnTo>
                <a:lnTo>
                  <a:pt x="130082" y="130063"/>
                </a:lnTo>
                <a:lnTo>
                  <a:pt x="146412" y="105840"/>
                </a:lnTo>
                <a:lnTo>
                  <a:pt x="152400" y="76200"/>
                </a:lnTo>
                <a:lnTo>
                  <a:pt x="146412" y="46559"/>
                </a:lnTo>
                <a:lnTo>
                  <a:pt x="130082" y="22336"/>
                </a:lnTo>
                <a:lnTo>
                  <a:pt x="105862"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42"/>
          <p:cNvSpPr/>
          <p:nvPr/>
        </p:nvSpPr>
        <p:spPr>
          <a:xfrm>
            <a:off x="1981200" y="4966145"/>
            <a:ext cx="152400" cy="114300"/>
          </a:xfrm>
          <a:custGeom>
            <a:avLst/>
            <a:gdLst/>
            <a:ahLst/>
            <a:cxnLst/>
            <a:rect l="l" t="t" r="r" b="b"/>
            <a:pathLst>
              <a:path w="152400" h="152400" extrusionOk="0">
                <a:moveTo>
                  <a:pt x="0" y="76200"/>
                </a:moveTo>
                <a:lnTo>
                  <a:pt x="5987" y="46559"/>
                </a:lnTo>
                <a:lnTo>
                  <a:pt x="22317" y="22336"/>
                </a:lnTo>
                <a:lnTo>
                  <a:pt x="46537" y="5994"/>
                </a:lnTo>
                <a:lnTo>
                  <a:pt x="76200" y="0"/>
                </a:lnTo>
                <a:lnTo>
                  <a:pt x="105862" y="5994"/>
                </a:lnTo>
                <a:lnTo>
                  <a:pt x="130082" y="22336"/>
                </a:lnTo>
                <a:lnTo>
                  <a:pt x="146412" y="46559"/>
                </a:lnTo>
                <a:lnTo>
                  <a:pt x="152400" y="76200"/>
                </a:lnTo>
                <a:lnTo>
                  <a:pt x="146412" y="105840"/>
                </a:lnTo>
                <a:lnTo>
                  <a:pt x="130082" y="130063"/>
                </a:lnTo>
                <a:lnTo>
                  <a:pt x="105862" y="146405"/>
                </a:lnTo>
                <a:lnTo>
                  <a:pt x="76200" y="152400"/>
                </a:lnTo>
                <a:lnTo>
                  <a:pt x="46537" y="146405"/>
                </a:lnTo>
                <a:lnTo>
                  <a:pt x="22317" y="130063"/>
                </a:lnTo>
                <a:lnTo>
                  <a:pt x="5987"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3" name="Google Shape;1823;p42"/>
          <p:cNvSpPr/>
          <p:nvPr/>
        </p:nvSpPr>
        <p:spPr>
          <a:xfrm>
            <a:off x="2590800" y="4966145"/>
            <a:ext cx="152400" cy="114300"/>
          </a:xfrm>
          <a:custGeom>
            <a:avLst/>
            <a:gdLst/>
            <a:ahLst/>
            <a:cxnLst/>
            <a:rect l="l" t="t" r="r" b="b"/>
            <a:pathLst>
              <a:path w="152400" h="152400" extrusionOk="0">
                <a:moveTo>
                  <a:pt x="76200" y="0"/>
                </a:moveTo>
                <a:lnTo>
                  <a:pt x="46537" y="5994"/>
                </a:lnTo>
                <a:lnTo>
                  <a:pt x="22317" y="22336"/>
                </a:lnTo>
                <a:lnTo>
                  <a:pt x="5987" y="46559"/>
                </a:lnTo>
                <a:lnTo>
                  <a:pt x="0" y="76200"/>
                </a:lnTo>
                <a:lnTo>
                  <a:pt x="5987" y="105840"/>
                </a:lnTo>
                <a:lnTo>
                  <a:pt x="22317" y="130063"/>
                </a:lnTo>
                <a:lnTo>
                  <a:pt x="46537" y="146405"/>
                </a:lnTo>
                <a:lnTo>
                  <a:pt x="76200" y="152400"/>
                </a:lnTo>
                <a:lnTo>
                  <a:pt x="105862" y="146405"/>
                </a:lnTo>
                <a:lnTo>
                  <a:pt x="130082" y="130063"/>
                </a:lnTo>
                <a:lnTo>
                  <a:pt x="146412" y="105840"/>
                </a:lnTo>
                <a:lnTo>
                  <a:pt x="152400" y="76200"/>
                </a:lnTo>
                <a:lnTo>
                  <a:pt x="146412" y="46559"/>
                </a:lnTo>
                <a:lnTo>
                  <a:pt x="130082" y="22336"/>
                </a:lnTo>
                <a:lnTo>
                  <a:pt x="105862"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42"/>
          <p:cNvSpPr/>
          <p:nvPr/>
        </p:nvSpPr>
        <p:spPr>
          <a:xfrm>
            <a:off x="2590800" y="4966145"/>
            <a:ext cx="152400" cy="114300"/>
          </a:xfrm>
          <a:custGeom>
            <a:avLst/>
            <a:gdLst/>
            <a:ahLst/>
            <a:cxnLst/>
            <a:rect l="l" t="t" r="r" b="b"/>
            <a:pathLst>
              <a:path w="152400" h="152400" extrusionOk="0">
                <a:moveTo>
                  <a:pt x="0" y="76200"/>
                </a:moveTo>
                <a:lnTo>
                  <a:pt x="5987" y="46559"/>
                </a:lnTo>
                <a:lnTo>
                  <a:pt x="22317" y="22336"/>
                </a:lnTo>
                <a:lnTo>
                  <a:pt x="46537" y="5994"/>
                </a:lnTo>
                <a:lnTo>
                  <a:pt x="76200" y="0"/>
                </a:lnTo>
                <a:lnTo>
                  <a:pt x="105862" y="5994"/>
                </a:lnTo>
                <a:lnTo>
                  <a:pt x="130082" y="22336"/>
                </a:lnTo>
                <a:lnTo>
                  <a:pt x="146412" y="46559"/>
                </a:lnTo>
                <a:lnTo>
                  <a:pt x="152400" y="76200"/>
                </a:lnTo>
                <a:lnTo>
                  <a:pt x="146412" y="105840"/>
                </a:lnTo>
                <a:lnTo>
                  <a:pt x="130082" y="130063"/>
                </a:lnTo>
                <a:lnTo>
                  <a:pt x="105862" y="146405"/>
                </a:lnTo>
                <a:lnTo>
                  <a:pt x="76200" y="152400"/>
                </a:lnTo>
                <a:lnTo>
                  <a:pt x="46537" y="146405"/>
                </a:lnTo>
                <a:lnTo>
                  <a:pt x="22317" y="130063"/>
                </a:lnTo>
                <a:lnTo>
                  <a:pt x="5987"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5" name="Google Shape;1825;p42"/>
          <p:cNvSpPr/>
          <p:nvPr/>
        </p:nvSpPr>
        <p:spPr>
          <a:xfrm>
            <a:off x="3352800" y="49661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6" name="Google Shape;1826;p42"/>
          <p:cNvSpPr/>
          <p:nvPr/>
        </p:nvSpPr>
        <p:spPr>
          <a:xfrm>
            <a:off x="3352800" y="49661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7" name="Google Shape;1827;p42"/>
          <p:cNvSpPr/>
          <p:nvPr/>
        </p:nvSpPr>
        <p:spPr>
          <a:xfrm>
            <a:off x="4038600" y="49661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8" name="Google Shape;1828;p42"/>
          <p:cNvSpPr/>
          <p:nvPr/>
        </p:nvSpPr>
        <p:spPr>
          <a:xfrm>
            <a:off x="4038600" y="49661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9" name="Google Shape;1829;p42"/>
          <p:cNvSpPr/>
          <p:nvPr/>
        </p:nvSpPr>
        <p:spPr>
          <a:xfrm>
            <a:off x="4648200" y="49661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0" name="Google Shape;1830;p42"/>
          <p:cNvSpPr/>
          <p:nvPr/>
        </p:nvSpPr>
        <p:spPr>
          <a:xfrm>
            <a:off x="4648200" y="49661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1" name="Google Shape;1831;p42"/>
          <p:cNvSpPr/>
          <p:nvPr/>
        </p:nvSpPr>
        <p:spPr>
          <a:xfrm>
            <a:off x="2286000" y="5194745"/>
            <a:ext cx="152400" cy="114300"/>
          </a:xfrm>
          <a:custGeom>
            <a:avLst/>
            <a:gdLst/>
            <a:ahLst/>
            <a:cxnLst/>
            <a:rect l="l" t="t" r="r" b="b"/>
            <a:pathLst>
              <a:path w="152400" h="152400" extrusionOk="0">
                <a:moveTo>
                  <a:pt x="76200" y="0"/>
                </a:moveTo>
                <a:lnTo>
                  <a:pt x="46537" y="5987"/>
                </a:lnTo>
                <a:lnTo>
                  <a:pt x="22317" y="22317"/>
                </a:lnTo>
                <a:lnTo>
                  <a:pt x="5987" y="46537"/>
                </a:lnTo>
                <a:lnTo>
                  <a:pt x="0" y="76200"/>
                </a:lnTo>
                <a:lnTo>
                  <a:pt x="5987" y="105862"/>
                </a:lnTo>
                <a:lnTo>
                  <a:pt x="22317" y="130082"/>
                </a:lnTo>
                <a:lnTo>
                  <a:pt x="46537" y="146412"/>
                </a:lnTo>
                <a:lnTo>
                  <a:pt x="76200" y="152400"/>
                </a:lnTo>
                <a:lnTo>
                  <a:pt x="105862" y="146412"/>
                </a:lnTo>
                <a:lnTo>
                  <a:pt x="130082" y="130082"/>
                </a:lnTo>
                <a:lnTo>
                  <a:pt x="146412" y="105862"/>
                </a:lnTo>
                <a:lnTo>
                  <a:pt x="152400" y="76200"/>
                </a:lnTo>
                <a:lnTo>
                  <a:pt x="146412" y="46537"/>
                </a:lnTo>
                <a:lnTo>
                  <a:pt x="130082" y="22317"/>
                </a:lnTo>
                <a:lnTo>
                  <a:pt x="105862" y="5987"/>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2" name="Google Shape;1832;p42"/>
          <p:cNvSpPr/>
          <p:nvPr/>
        </p:nvSpPr>
        <p:spPr>
          <a:xfrm>
            <a:off x="2286000" y="5194745"/>
            <a:ext cx="152400" cy="114300"/>
          </a:xfrm>
          <a:custGeom>
            <a:avLst/>
            <a:gdLst/>
            <a:ahLst/>
            <a:cxnLst/>
            <a:rect l="l" t="t" r="r" b="b"/>
            <a:pathLst>
              <a:path w="152400" h="152400" extrusionOk="0">
                <a:moveTo>
                  <a:pt x="0" y="76200"/>
                </a:moveTo>
                <a:lnTo>
                  <a:pt x="5987" y="46537"/>
                </a:lnTo>
                <a:lnTo>
                  <a:pt x="22317" y="22317"/>
                </a:lnTo>
                <a:lnTo>
                  <a:pt x="46537" y="5987"/>
                </a:lnTo>
                <a:lnTo>
                  <a:pt x="76200" y="0"/>
                </a:lnTo>
                <a:lnTo>
                  <a:pt x="105862" y="5987"/>
                </a:lnTo>
                <a:lnTo>
                  <a:pt x="130082" y="22317"/>
                </a:lnTo>
                <a:lnTo>
                  <a:pt x="146412" y="46537"/>
                </a:lnTo>
                <a:lnTo>
                  <a:pt x="152400" y="76200"/>
                </a:lnTo>
                <a:lnTo>
                  <a:pt x="146412" y="105862"/>
                </a:lnTo>
                <a:lnTo>
                  <a:pt x="130082" y="130082"/>
                </a:lnTo>
                <a:lnTo>
                  <a:pt x="105862" y="146412"/>
                </a:lnTo>
                <a:lnTo>
                  <a:pt x="76200" y="152400"/>
                </a:lnTo>
                <a:lnTo>
                  <a:pt x="46537" y="146412"/>
                </a:lnTo>
                <a:lnTo>
                  <a:pt x="22317" y="130082"/>
                </a:lnTo>
                <a:lnTo>
                  <a:pt x="5987" y="105862"/>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3" name="Google Shape;1833;p42"/>
          <p:cNvSpPr/>
          <p:nvPr/>
        </p:nvSpPr>
        <p:spPr>
          <a:xfrm>
            <a:off x="3048000" y="5194745"/>
            <a:ext cx="152400" cy="114300"/>
          </a:xfrm>
          <a:custGeom>
            <a:avLst/>
            <a:gdLst/>
            <a:ahLst/>
            <a:cxnLst/>
            <a:rect l="l" t="t" r="r" b="b"/>
            <a:pathLst>
              <a:path w="152400" h="152400" extrusionOk="0">
                <a:moveTo>
                  <a:pt x="76200" y="0"/>
                </a:moveTo>
                <a:lnTo>
                  <a:pt x="46559" y="5987"/>
                </a:lnTo>
                <a:lnTo>
                  <a:pt x="22336" y="22317"/>
                </a:lnTo>
                <a:lnTo>
                  <a:pt x="5994" y="46537"/>
                </a:lnTo>
                <a:lnTo>
                  <a:pt x="0" y="76200"/>
                </a:lnTo>
                <a:lnTo>
                  <a:pt x="5994" y="105862"/>
                </a:lnTo>
                <a:lnTo>
                  <a:pt x="22336" y="130082"/>
                </a:lnTo>
                <a:lnTo>
                  <a:pt x="46559" y="146412"/>
                </a:lnTo>
                <a:lnTo>
                  <a:pt x="76200" y="152400"/>
                </a:lnTo>
                <a:lnTo>
                  <a:pt x="105840" y="146412"/>
                </a:lnTo>
                <a:lnTo>
                  <a:pt x="130063" y="130082"/>
                </a:lnTo>
                <a:lnTo>
                  <a:pt x="146405" y="105862"/>
                </a:lnTo>
                <a:lnTo>
                  <a:pt x="152400" y="76200"/>
                </a:lnTo>
                <a:lnTo>
                  <a:pt x="146405" y="46537"/>
                </a:lnTo>
                <a:lnTo>
                  <a:pt x="130063" y="22317"/>
                </a:lnTo>
                <a:lnTo>
                  <a:pt x="105840" y="5987"/>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4" name="Google Shape;1834;p42"/>
          <p:cNvSpPr/>
          <p:nvPr/>
        </p:nvSpPr>
        <p:spPr>
          <a:xfrm>
            <a:off x="3048000" y="5194745"/>
            <a:ext cx="152400" cy="114300"/>
          </a:xfrm>
          <a:custGeom>
            <a:avLst/>
            <a:gdLst/>
            <a:ahLst/>
            <a:cxnLst/>
            <a:rect l="l" t="t" r="r" b="b"/>
            <a:pathLst>
              <a:path w="152400" h="152400" extrusionOk="0">
                <a:moveTo>
                  <a:pt x="0" y="76200"/>
                </a:moveTo>
                <a:lnTo>
                  <a:pt x="5994" y="46537"/>
                </a:lnTo>
                <a:lnTo>
                  <a:pt x="22336" y="22317"/>
                </a:lnTo>
                <a:lnTo>
                  <a:pt x="46559" y="5987"/>
                </a:lnTo>
                <a:lnTo>
                  <a:pt x="76200" y="0"/>
                </a:lnTo>
                <a:lnTo>
                  <a:pt x="105840" y="5987"/>
                </a:lnTo>
                <a:lnTo>
                  <a:pt x="130063" y="22317"/>
                </a:lnTo>
                <a:lnTo>
                  <a:pt x="146405" y="46537"/>
                </a:lnTo>
                <a:lnTo>
                  <a:pt x="152400" y="76200"/>
                </a:lnTo>
                <a:lnTo>
                  <a:pt x="146405" y="105862"/>
                </a:lnTo>
                <a:lnTo>
                  <a:pt x="130063" y="130082"/>
                </a:lnTo>
                <a:lnTo>
                  <a:pt x="105840" y="146412"/>
                </a:lnTo>
                <a:lnTo>
                  <a:pt x="76200" y="152400"/>
                </a:lnTo>
                <a:lnTo>
                  <a:pt x="46559" y="146412"/>
                </a:lnTo>
                <a:lnTo>
                  <a:pt x="22336" y="130082"/>
                </a:lnTo>
                <a:lnTo>
                  <a:pt x="5994" y="105862"/>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5" name="Google Shape;1835;p42"/>
          <p:cNvSpPr/>
          <p:nvPr/>
        </p:nvSpPr>
        <p:spPr>
          <a:xfrm>
            <a:off x="3733800" y="5194745"/>
            <a:ext cx="152400" cy="114300"/>
          </a:xfrm>
          <a:custGeom>
            <a:avLst/>
            <a:gdLst/>
            <a:ahLst/>
            <a:cxnLst/>
            <a:rect l="l" t="t" r="r" b="b"/>
            <a:pathLst>
              <a:path w="152400" h="152400" extrusionOk="0">
                <a:moveTo>
                  <a:pt x="76200" y="0"/>
                </a:moveTo>
                <a:lnTo>
                  <a:pt x="46559" y="5987"/>
                </a:lnTo>
                <a:lnTo>
                  <a:pt x="22336" y="22317"/>
                </a:lnTo>
                <a:lnTo>
                  <a:pt x="5994" y="46537"/>
                </a:lnTo>
                <a:lnTo>
                  <a:pt x="0" y="76200"/>
                </a:lnTo>
                <a:lnTo>
                  <a:pt x="5994" y="105862"/>
                </a:lnTo>
                <a:lnTo>
                  <a:pt x="22336" y="130082"/>
                </a:lnTo>
                <a:lnTo>
                  <a:pt x="46559" y="146412"/>
                </a:lnTo>
                <a:lnTo>
                  <a:pt x="76200" y="152400"/>
                </a:lnTo>
                <a:lnTo>
                  <a:pt x="105840" y="146412"/>
                </a:lnTo>
                <a:lnTo>
                  <a:pt x="130063" y="130082"/>
                </a:lnTo>
                <a:lnTo>
                  <a:pt x="146405" y="105862"/>
                </a:lnTo>
                <a:lnTo>
                  <a:pt x="152400" y="76200"/>
                </a:lnTo>
                <a:lnTo>
                  <a:pt x="146405" y="46537"/>
                </a:lnTo>
                <a:lnTo>
                  <a:pt x="130063" y="22317"/>
                </a:lnTo>
                <a:lnTo>
                  <a:pt x="105840" y="5987"/>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6" name="Google Shape;1836;p42"/>
          <p:cNvSpPr/>
          <p:nvPr/>
        </p:nvSpPr>
        <p:spPr>
          <a:xfrm>
            <a:off x="3733800" y="5194745"/>
            <a:ext cx="152400" cy="114300"/>
          </a:xfrm>
          <a:custGeom>
            <a:avLst/>
            <a:gdLst/>
            <a:ahLst/>
            <a:cxnLst/>
            <a:rect l="l" t="t" r="r" b="b"/>
            <a:pathLst>
              <a:path w="152400" h="152400" extrusionOk="0">
                <a:moveTo>
                  <a:pt x="0" y="76200"/>
                </a:moveTo>
                <a:lnTo>
                  <a:pt x="5994" y="46537"/>
                </a:lnTo>
                <a:lnTo>
                  <a:pt x="22336" y="22317"/>
                </a:lnTo>
                <a:lnTo>
                  <a:pt x="46559" y="5987"/>
                </a:lnTo>
                <a:lnTo>
                  <a:pt x="76200" y="0"/>
                </a:lnTo>
                <a:lnTo>
                  <a:pt x="105840" y="5987"/>
                </a:lnTo>
                <a:lnTo>
                  <a:pt x="130063" y="22317"/>
                </a:lnTo>
                <a:lnTo>
                  <a:pt x="146405" y="46537"/>
                </a:lnTo>
                <a:lnTo>
                  <a:pt x="152400" y="76200"/>
                </a:lnTo>
                <a:lnTo>
                  <a:pt x="146405" y="105862"/>
                </a:lnTo>
                <a:lnTo>
                  <a:pt x="130063" y="130082"/>
                </a:lnTo>
                <a:lnTo>
                  <a:pt x="105840" y="146412"/>
                </a:lnTo>
                <a:lnTo>
                  <a:pt x="76200" y="152400"/>
                </a:lnTo>
                <a:lnTo>
                  <a:pt x="46559" y="146412"/>
                </a:lnTo>
                <a:lnTo>
                  <a:pt x="22336" y="130082"/>
                </a:lnTo>
                <a:lnTo>
                  <a:pt x="5994" y="105862"/>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7" name="Google Shape;1837;p42"/>
          <p:cNvSpPr/>
          <p:nvPr/>
        </p:nvSpPr>
        <p:spPr>
          <a:xfrm>
            <a:off x="4419600" y="5194745"/>
            <a:ext cx="152400" cy="114300"/>
          </a:xfrm>
          <a:custGeom>
            <a:avLst/>
            <a:gdLst/>
            <a:ahLst/>
            <a:cxnLst/>
            <a:rect l="l" t="t" r="r" b="b"/>
            <a:pathLst>
              <a:path w="152400" h="152400" extrusionOk="0">
                <a:moveTo>
                  <a:pt x="76200" y="0"/>
                </a:moveTo>
                <a:lnTo>
                  <a:pt x="46559" y="5987"/>
                </a:lnTo>
                <a:lnTo>
                  <a:pt x="22336" y="22317"/>
                </a:lnTo>
                <a:lnTo>
                  <a:pt x="5994" y="46537"/>
                </a:lnTo>
                <a:lnTo>
                  <a:pt x="0" y="76200"/>
                </a:lnTo>
                <a:lnTo>
                  <a:pt x="5994" y="105862"/>
                </a:lnTo>
                <a:lnTo>
                  <a:pt x="22336" y="130082"/>
                </a:lnTo>
                <a:lnTo>
                  <a:pt x="46559" y="146412"/>
                </a:lnTo>
                <a:lnTo>
                  <a:pt x="76200" y="152400"/>
                </a:lnTo>
                <a:lnTo>
                  <a:pt x="105840" y="146412"/>
                </a:lnTo>
                <a:lnTo>
                  <a:pt x="130063" y="130082"/>
                </a:lnTo>
                <a:lnTo>
                  <a:pt x="146405" y="105862"/>
                </a:lnTo>
                <a:lnTo>
                  <a:pt x="152400" y="76200"/>
                </a:lnTo>
                <a:lnTo>
                  <a:pt x="146405" y="46537"/>
                </a:lnTo>
                <a:lnTo>
                  <a:pt x="130063" y="22317"/>
                </a:lnTo>
                <a:lnTo>
                  <a:pt x="105840" y="5987"/>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8" name="Google Shape;1838;p42"/>
          <p:cNvSpPr/>
          <p:nvPr/>
        </p:nvSpPr>
        <p:spPr>
          <a:xfrm>
            <a:off x="4419600" y="5194745"/>
            <a:ext cx="152400" cy="114300"/>
          </a:xfrm>
          <a:custGeom>
            <a:avLst/>
            <a:gdLst/>
            <a:ahLst/>
            <a:cxnLst/>
            <a:rect l="l" t="t" r="r" b="b"/>
            <a:pathLst>
              <a:path w="152400" h="152400" extrusionOk="0">
                <a:moveTo>
                  <a:pt x="0" y="76200"/>
                </a:moveTo>
                <a:lnTo>
                  <a:pt x="5994" y="46537"/>
                </a:lnTo>
                <a:lnTo>
                  <a:pt x="22336" y="22317"/>
                </a:lnTo>
                <a:lnTo>
                  <a:pt x="46559" y="5987"/>
                </a:lnTo>
                <a:lnTo>
                  <a:pt x="76200" y="0"/>
                </a:lnTo>
                <a:lnTo>
                  <a:pt x="105840" y="5987"/>
                </a:lnTo>
                <a:lnTo>
                  <a:pt x="130063" y="22317"/>
                </a:lnTo>
                <a:lnTo>
                  <a:pt x="146405" y="46537"/>
                </a:lnTo>
                <a:lnTo>
                  <a:pt x="152400" y="76200"/>
                </a:lnTo>
                <a:lnTo>
                  <a:pt x="146405" y="105862"/>
                </a:lnTo>
                <a:lnTo>
                  <a:pt x="130063" y="130082"/>
                </a:lnTo>
                <a:lnTo>
                  <a:pt x="105840" y="146412"/>
                </a:lnTo>
                <a:lnTo>
                  <a:pt x="76200" y="152400"/>
                </a:lnTo>
                <a:lnTo>
                  <a:pt x="46559" y="146412"/>
                </a:lnTo>
                <a:lnTo>
                  <a:pt x="22336" y="130082"/>
                </a:lnTo>
                <a:lnTo>
                  <a:pt x="5994" y="105862"/>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9" name="Google Shape;1839;p42"/>
          <p:cNvSpPr/>
          <p:nvPr/>
        </p:nvSpPr>
        <p:spPr>
          <a:xfrm>
            <a:off x="1981200" y="5423345"/>
            <a:ext cx="152400" cy="114300"/>
          </a:xfrm>
          <a:custGeom>
            <a:avLst/>
            <a:gdLst/>
            <a:ahLst/>
            <a:cxnLst/>
            <a:rect l="l" t="t" r="r" b="b"/>
            <a:pathLst>
              <a:path w="152400" h="152400" extrusionOk="0">
                <a:moveTo>
                  <a:pt x="76200" y="0"/>
                </a:moveTo>
                <a:lnTo>
                  <a:pt x="46537" y="5987"/>
                </a:lnTo>
                <a:lnTo>
                  <a:pt x="22317" y="22317"/>
                </a:lnTo>
                <a:lnTo>
                  <a:pt x="5987" y="46537"/>
                </a:lnTo>
                <a:lnTo>
                  <a:pt x="0" y="76200"/>
                </a:lnTo>
                <a:lnTo>
                  <a:pt x="5987" y="105862"/>
                </a:lnTo>
                <a:lnTo>
                  <a:pt x="22317" y="130082"/>
                </a:lnTo>
                <a:lnTo>
                  <a:pt x="46537" y="146412"/>
                </a:lnTo>
                <a:lnTo>
                  <a:pt x="76200" y="152400"/>
                </a:lnTo>
                <a:lnTo>
                  <a:pt x="105862" y="146412"/>
                </a:lnTo>
                <a:lnTo>
                  <a:pt x="130082" y="130082"/>
                </a:lnTo>
                <a:lnTo>
                  <a:pt x="146412" y="105862"/>
                </a:lnTo>
                <a:lnTo>
                  <a:pt x="152400" y="76200"/>
                </a:lnTo>
                <a:lnTo>
                  <a:pt x="146412" y="46537"/>
                </a:lnTo>
                <a:lnTo>
                  <a:pt x="130082" y="22317"/>
                </a:lnTo>
                <a:lnTo>
                  <a:pt x="105862" y="5987"/>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0" name="Google Shape;1840;p42"/>
          <p:cNvSpPr/>
          <p:nvPr/>
        </p:nvSpPr>
        <p:spPr>
          <a:xfrm>
            <a:off x="1981200" y="5423345"/>
            <a:ext cx="152400" cy="114300"/>
          </a:xfrm>
          <a:custGeom>
            <a:avLst/>
            <a:gdLst/>
            <a:ahLst/>
            <a:cxnLst/>
            <a:rect l="l" t="t" r="r" b="b"/>
            <a:pathLst>
              <a:path w="152400" h="152400" extrusionOk="0">
                <a:moveTo>
                  <a:pt x="0" y="76200"/>
                </a:moveTo>
                <a:lnTo>
                  <a:pt x="5987" y="46537"/>
                </a:lnTo>
                <a:lnTo>
                  <a:pt x="22317" y="22317"/>
                </a:lnTo>
                <a:lnTo>
                  <a:pt x="46537" y="5987"/>
                </a:lnTo>
                <a:lnTo>
                  <a:pt x="76200" y="0"/>
                </a:lnTo>
                <a:lnTo>
                  <a:pt x="105862" y="5987"/>
                </a:lnTo>
                <a:lnTo>
                  <a:pt x="130082" y="22317"/>
                </a:lnTo>
                <a:lnTo>
                  <a:pt x="146412" y="46537"/>
                </a:lnTo>
                <a:lnTo>
                  <a:pt x="152400" y="76200"/>
                </a:lnTo>
                <a:lnTo>
                  <a:pt x="146412" y="105862"/>
                </a:lnTo>
                <a:lnTo>
                  <a:pt x="130082" y="130082"/>
                </a:lnTo>
                <a:lnTo>
                  <a:pt x="105862" y="146412"/>
                </a:lnTo>
                <a:lnTo>
                  <a:pt x="76200" y="152400"/>
                </a:lnTo>
                <a:lnTo>
                  <a:pt x="46537" y="146412"/>
                </a:lnTo>
                <a:lnTo>
                  <a:pt x="22317" y="130082"/>
                </a:lnTo>
                <a:lnTo>
                  <a:pt x="5987" y="105862"/>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1" name="Google Shape;1841;p42"/>
          <p:cNvSpPr/>
          <p:nvPr/>
        </p:nvSpPr>
        <p:spPr>
          <a:xfrm>
            <a:off x="2590800" y="5423345"/>
            <a:ext cx="152400" cy="114300"/>
          </a:xfrm>
          <a:custGeom>
            <a:avLst/>
            <a:gdLst/>
            <a:ahLst/>
            <a:cxnLst/>
            <a:rect l="l" t="t" r="r" b="b"/>
            <a:pathLst>
              <a:path w="152400" h="152400" extrusionOk="0">
                <a:moveTo>
                  <a:pt x="76200" y="0"/>
                </a:moveTo>
                <a:lnTo>
                  <a:pt x="46537" y="5987"/>
                </a:lnTo>
                <a:lnTo>
                  <a:pt x="22317" y="22317"/>
                </a:lnTo>
                <a:lnTo>
                  <a:pt x="5987" y="46537"/>
                </a:lnTo>
                <a:lnTo>
                  <a:pt x="0" y="76200"/>
                </a:lnTo>
                <a:lnTo>
                  <a:pt x="5987" y="105862"/>
                </a:lnTo>
                <a:lnTo>
                  <a:pt x="22317" y="130082"/>
                </a:lnTo>
                <a:lnTo>
                  <a:pt x="46537" y="146412"/>
                </a:lnTo>
                <a:lnTo>
                  <a:pt x="76200" y="152400"/>
                </a:lnTo>
                <a:lnTo>
                  <a:pt x="105862" y="146412"/>
                </a:lnTo>
                <a:lnTo>
                  <a:pt x="130082" y="130082"/>
                </a:lnTo>
                <a:lnTo>
                  <a:pt x="146412" y="105862"/>
                </a:lnTo>
                <a:lnTo>
                  <a:pt x="152400" y="76200"/>
                </a:lnTo>
                <a:lnTo>
                  <a:pt x="146412" y="46537"/>
                </a:lnTo>
                <a:lnTo>
                  <a:pt x="130082" y="22317"/>
                </a:lnTo>
                <a:lnTo>
                  <a:pt x="105862" y="5987"/>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2" name="Google Shape;1842;p42"/>
          <p:cNvSpPr/>
          <p:nvPr/>
        </p:nvSpPr>
        <p:spPr>
          <a:xfrm>
            <a:off x="2590800" y="5423345"/>
            <a:ext cx="152400" cy="114300"/>
          </a:xfrm>
          <a:custGeom>
            <a:avLst/>
            <a:gdLst/>
            <a:ahLst/>
            <a:cxnLst/>
            <a:rect l="l" t="t" r="r" b="b"/>
            <a:pathLst>
              <a:path w="152400" h="152400" extrusionOk="0">
                <a:moveTo>
                  <a:pt x="0" y="76200"/>
                </a:moveTo>
                <a:lnTo>
                  <a:pt x="5987" y="46537"/>
                </a:lnTo>
                <a:lnTo>
                  <a:pt x="22317" y="22317"/>
                </a:lnTo>
                <a:lnTo>
                  <a:pt x="46537" y="5987"/>
                </a:lnTo>
                <a:lnTo>
                  <a:pt x="76200" y="0"/>
                </a:lnTo>
                <a:lnTo>
                  <a:pt x="105862" y="5987"/>
                </a:lnTo>
                <a:lnTo>
                  <a:pt x="130082" y="22317"/>
                </a:lnTo>
                <a:lnTo>
                  <a:pt x="146412" y="46537"/>
                </a:lnTo>
                <a:lnTo>
                  <a:pt x="152400" y="76200"/>
                </a:lnTo>
                <a:lnTo>
                  <a:pt x="146412" y="105862"/>
                </a:lnTo>
                <a:lnTo>
                  <a:pt x="130082" y="130082"/>
                </a:lnTo>
                <a:lnTo>
                  <a:pt x="105862" y="146412"/>
                </a:lnTo>
                <a:lnTo>
                  <a:pt x="76200" y="152400"/>
                </a:lnTo>
                <a:lnTo>
                  <a:pt x="46537" y="146412"/>
                </a:lnTo>
                <a:lnTo>
                  <a:pt x="22317" y="130082"/>
                </a:lnTo>
                <a:lnTo>
                  <a:pt x="5987" y="105862"/>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3" name="Google Shape;1843;p42"/>
          <p:cNvSpPr/>
          <p:nvPr/>
        </p:nvSpPr>
        <p:spPr>
          <a:xfrm>
            <a:off x="3352800" y="5423345"/>
            <a:ext cx="152400" cy="114300"/>
          </a:xfrm>
          <a:custGeom>
            <a:avLst/>
            <a:gdLst/>
            <a:ahLst/>
            <a:cxnLst/>
            <a:rect l="l" t="t" r="r" b="b"/>
            <a:pathLst>
              <a:path w="152400" h="152400" extrusionOk="0">
                <a:moveTo>
                  <a:pt x="76200" y="0"/>
                </a:moveTo>
                <a:lnTo>
                  <a:pt x="46559" y="5987"/>
                </a:lnTo>
                <a:lnTo>
                  <a:pt x="22336" y="22317"/>
                </a:lnTo>
                <a:lnTo>
                  <a:pt x="5994" y="46537"/>
                </a:lnTo>
                <a:lnTo>
                  <a:pt x="0" y="76200"/>
                </a:lnTo>
                <a:lnTo>
                  <a:pt x="5994" y="105862"/>
                </a:lnTo>
                <a:lnTo>
                  <a:pt x="22336" y="130082"/>
                </a:lnTo>
                <a:lnTo>
                  <a:pt x="46559" y="146412"/>
                </a:lnTo>
                <a:lnTo>
                  <a:pt x="76200" y="152400"/>
                </a:lnTo>
                <a:lnTo>
                  <a:pt x="105840" y="146412"/>
                </a:lnTo>
                <a:lnTo>
                  <a:pt x="130063" y="130082"/>
                </a:lnTo>
                <a:lnTo>
                  <a:pt x="146405" y="105862"/>
                </a:lnTo>
                <a:lnTo>
                  <a:pt x="152400" y="76200"/>
                </a:lnTo>
                <a:lnTo>
                  <a:pt x="146405" y="46537"/>
                </a:lnTo>
                <a:lnTo>
                  <a:pt x="130063" y="22317"/>
                </a:lnTo>
                <a:lnTo>
                  <a:pt x="105840" y="5987"/>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4" name="Google Shape;1844;p42"/>
          <p:cNvSpPr/>
          <p:nvPr/>
        </p:nvSpPr>
        <p:spPr>
          <a:xfrm>
            <a:off x="3352800" y="5423345"/>
            <a:ext cx="152400" cy="114300"/>
          </a:xfrm>
          <a:custGeom>
            <a:avLst/>
            <a:gdLst/>
            <a:ahLst/>
            <a:cxnLst/>
            <a:rect l="l" t="t" r="r" b="b"/>
            <a:pathLst>
              <a:path w="152400" h="152400" extrusionOk="0">
                <a:moveTo>
                  <a:pt x="0" y="76200"/>
                </a:moveTo>
                <a:lnTo>
                  <a:pt x="5994" y="46537"/>
                </a:lnTo>
                <a:lnTo>
                  <a:pt x="22336" y="22317"/>
                </a:lnTo>
                <a:lnTo>
                  <a:pt x="46559" y="5987"/>
                </a:lnTo>
                <a:lnTo>
                  <a:pt x="76200" y="0"/>
                </a:lnTo>
                <a:lnTo>
                  <a:pt x="105840" y="5987"/>
                </a:lnTo>
                <a:lnTo>
                  <a:pt x="130063" y="22317"/>
                </a:lnTo>
                <a:lnTo>
                  <a:pt x="146405" y="46537"/>
                </a:lnTo>
                <a:lnTo>
                  <a:pt x="152400" y="76200"/>
                </a:lnTo>
                <a:lnTo>
                  <a:pt x="146405" y="105862"/>
                </a:lnTo>
                <a:lnTo>
                  <a:pt x="130063" y="130082"/>
                </a:lnTo>
                <a:lnTo>
                  <a:pt x="105840" y="146412"/>
                </a:lnTo>
                <a:lnTo>
                  <a:pt x="76200" y="152400"/>
                </a:lnTo>
                <a:lnTo>
                  <a:pt x="46559" y="146412"/>
                </a:lnTo>
                <a:lnTo>
                  <a:pt x="22336" y="130082"/>
                </a:lnTo>
                <a:lnTo>
                  <a:pt x="5994" y="105862"/>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5" name="Google Shape;1845;p42"/>
          <p:cNvSpPr/>
          <p:nvPr/>
        </p:nvSpPr>
        <p:spPr>
          <a:xfrm>
            <a:off x="4038600" y="5423345"/>
            <a:ext cx="152400" cy="114300"/>
          </a:xfrm>
          <a:custGeom>
            <a:avLst/>
            <a:gdLst/>
            <a:ahLst/>
            <a:cxnLst/>
            <a:rect l="l" t="t" r="r" b="b"/>
            <a:pathLst>
              <a:path w="152400" h="152400" extrusionOk="0">
                <a:moveTo>
                  <a:pt x="76200" y="0"/>
                </a:moveTo>
                <a:lnTo>
                  <a:pt x="46559" y="5987"/>
                </a:lnTo>
                <a:lnTo>
                  <a:pt x="22336" y="22317"/>
                </a:lnTo>
                <a:lnTo>
                  <a:pt x="5994" y="46537"/>
                </a:lnTo>
                <a:lnTo>
                  <a:pt x="0" y="76200"/>
                </a:lnTo>
                <a:lnTo>
                  <a:pt x="5994" y="105862"/>
                </a:lnTo>
                <a:lnTo>
                  <a:pt x="22336" y="130082"/>
                </a:lnTo>
                <a:lnTo>
                  <a:pt x="46559" y="146412"/>
                </a:lnTo>
                <a:lnTo>
                  <a:pt x="76200" y="152400"/>
                </a:lnTo>
                <a:lnTo>
                  <a:pt x="105840" y="146412"/>
                </a:lnTo>
                <a:lnTo>
                  <a:pt x="130063" y="130082"/>
                </a:lnTo>
                <a:lnTo>
                  <a:pt x="146405" y="105862"/>
                </a:lnTo>
                <a:lnTo>
                  <a:pt x="152400" y="76200"/>
                </a:lnTo>
                <a:lnTo>
                  <a:pt x="146405" y="46537"/>
                </a:lnTo>
                <a:lnTo>
                  <a:pt x="130063" y="22317"/>
                </a:lnTo>
                <a:lnTo>
                  <a:pt x="105840" y="5987"/>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6" name="Google Shape;1846;p42"/>
          <p:cNvSpPr/>
          <p:nvPr/>
        </p:nvSpPr>
        <p:spPr>
          <a:xfrm>
            <a:off x="4038600" y="5423345"/>
            <a:ext cx="152400" cy="114300"/>
          </a:xfrm>
          <a:custGeom>
            <a:avLst/>
            <a:gdLst/>
            <a:ahLst/>
            <a:cxnLst/>
            <a:rect l="l" t="t" r="r" b="b"/>
            <a:pathLst>
              <a:path w="152400" h="152400" extrusionOk="0">
                <a:moveTo>
                  <a:pt x="0" y="76200"/>
                </a:moveTo>
                <a:lnTo>
                  <a:pt x="5994" y="46537"/>
                </a:lnTo>
                <a:lnTo>
                  <a:pt x="22336" y="22317"/>
                </a:lnTo>
                <a:lnTo>
                  <a:pt x="46559" y="5987"/>
                </a:lnTo>
                <a:lnTo>
                  <a:pt x="76200" y="0"/>
                </a:lnTo>
                <a:lnTo>
                  <a:pt x="105840" y="5987"/>
                </a:lnTo>
                <a:lnTo>
                  <a:pt x="130063" y="22317"/>
                </a:lnTo>
                <a:lnTo>
                  <a:pt x="146405" y="46537"/>
                </a:lnTo>
                <a:lnTo>
                  <a:pt x="152400" y="76200"/>
                </a:lnTo>
                <a:lnTo>
                  <a:pt x="146405" y="105862"/>
                </a:lnTo>
                <a:lnTo>
                  <a:pt x="130063" y="130082"/>
                </a:lnTo>
                <a:lnTo>
                  <a:pt x="105840" y="146412"/>
                </a:lnTo>
                <a:lnTo>
                  <a:pt x="76200" y="152400"/>
                </a:lnTo>
                <a:lnTo>
                  <a:pt x="46559" y="146412"/>
                </a:lnTo>
                <a:lnTo>
                  <a:pt x="22336" y="130082"/>
                </a:lnTo>
                <a:lnTo>
                  <a:pt x="5994" y="105862"/>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7" name="Google Shape;1847;p42"/>
          <p:cNvSpPr/>
          <p:nvPr/>
        </p:nvSpPr>
        <p:spPr>
          <a:xfrm>
            <a:off x="4648200" y="5423345"/>
            <a:ext cx="152400" cy="114300"/>
          </a:xfrm>
          <a:custGeom>
            <a:avLst/>
            <a:gdLst/>
            <a:ahLst/>
            <a:cxnLst/>
            <a:rect l="l" t="t" r="r" b="b"/>
            <a:pathLst>
              <a:path w="152400" h="152400" extrusionOk="0">
                <a:moveTo>
                  <a:pt x="76200" y="0"/>
                </a:moveTo>
                <a:lnTo>
                  <a:pt x="46559" y="5987"/>
                </a:lnTo>
                <a:lnTo>
                  <a:pt x="22336" y="22317"/>
                </a:lnTo>
                <a:lnTo>
                  <a:pt x="5994" y="46537"/>
                </a:lnTo>
                <a:lnTo>
                  <a:pt x="0" y="76200"/>
                </a:lnTo>
                <a:lnTo>
                  <a:pt x="5994" y="105862"/>
                </a:lnTo>
                <a:lnTo>
                  <a:pt x="22336" y="130082"/>
                </a:lnTo>
                <a:lnTo>
                  <a:pt x="46559" y="146412"/>
                </a:lnTo>
                <a:lnTo>
                  <a:pt x="76200" y="152400"/>
                </a:lnTo>
                <a:lnTo>
                  <a:pt x="105840" y="146412"/>
                </a:lnTo>
                <a:lnTo>
                  <a:pt x="130063" y="130082"/>
                </a:lnTo>
                <a:lnTo>
                  <a:pt x="146405" y="105862"/>
                </a:lnTo>
                <a:lnTo>
                  <a:pt x="152400" y="76200"/>
                </a:lnTo>
                <a:lnTo>
                  <a:pt x="146405" y="46537"/>
                </a:lnTo>
                <a:lnTo>
                  <a:pt x="130063" y="22317"/>
                </a:lnTo>
                <a:lnTo>
                  <a:pt x="105840" y="5987"/>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8" name="Google Shape;1848;p42"/>
          <p:cNvSpPr/>
          <p:nvPr/>
        </p:nvSpPr>
        <p:spPr>
          <a:xfrm>
            <a:off x="4648200" y="5423345"/>
            <a:ext cx="152400" cy="114300"/>
          </a:xfrm>
          <a:custGeom>
            <a:avLst/>
            <a:gdLst/>
            <a:ahLst/>
            <a:cxnLst/>
            <a:rect l="l" t="t" r="r" b="b"/>
            <a:pathLst>
              <a:path w="152400" h="152400" extrusionOk="0">
                <a:moveTo>
                  <a:pt x="0" y="76200"/>
                </a:moveTo>
                <a:lnTo>
                  <a:pt x="5994" y="46537"/>
                </a:lnTo>
                <a:lnTo>
                  <a:pt x="22336" y="22317"/>
                </a:lnTo>
                <a:lnTo>
                  <a:pt x="46559" y="5987"/>
                </a:lnTo>
                <a:lnTo>
                  <a:pt x="76200" y="0"/>
                </a:lnTo>
                <a:lnTo>
                  <a:pt x="105840" y="5987"/>
                </a:lnTo>
                <a:lnTo>
                  <a:pt x="130063" y="22317"/>
                </a:lnTo>
                <a:lnTo>
                  <a:pt x="146405" y="46537"/>
                </a:lnTo>
                <a:lnTo>
                  <a:pt x="152400" y="76200"/>
                </a:lnTo>
                <a:lnTo>
                  <a:pt x="146405" y="105862"/>
                </a:lnTo>
                <a:lnTo>
                  <a:pt x="130063" y="130082"/>
                </a:lnTo>
                <a:lnTo>
                  <a:pt x="105840" y="146412"/>
                </a:lnTo>
                <a:lnTo>
                  <a:pt x="76200" y="152400"/>
                </a:lnTo>
                <a:lnTo>
                  <a:pt x="46559" y="146412"/>
                </a:lnTo>
                <a:lnTo>
                  <a:pt x="22336" y="130082"/>
                </a:lnTo>
                <a:lnTo>
                  <a:pt x="5994" y="105862"/>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9" name="Google Shape;1849;p42"/>
          <p:cNvSpPr/>
          <p:nvPr/>
        </p:nvSpPr>
        <p:spPr>
          <a:xfrm>
            <a:off x="6781800" y="42803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0" name="Google Shape;1850;p42"/>
          <p:cNvSpPr/>
          <p:nvPr/>
        </p:nvSpPr>
        <p:spPr>
          <a:xfrm>
            <a:off x="6781800" y="42803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1" name="Google Shape;1851;p42"/>
          <p:cNvSpPr/>
          <p:nvPr/>
        </p:nvSpPr>
        <p:spPr>
          <a:xfrm>
            <a:off x="7543800" y="42803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2" name="Google Shape;1852;p42"/>
          <p:cNvSpPr/>
          <p:nvPr/>
        </p:nvSpPr>
        <p:spPr>
          <a:xfrm>
            <a:off x="7543800" y="42803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3" name="Google Shape;1853;p42"/>
          <p:cNvSpPr/>
          <p:nvPr/>
        </p:nvSpPr>
        <p:spPr>
          <a:xfrm>
            <a:off x="8305800" y="42803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4" name="Google Shape;1854;p42"/>
          <p:cNvSpPr/>
          <p:nvPr/>
        </p:nvSpPr>
        <p:spPr>
          <a:xfrm>
            <a:off x="8305800" y="42803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5" name="Google Shape;1855;p42"/>
          <p:cNvSpPr/>
          <p:nvPr/>
        </p:nvSpPr>
        <p:spPr>
          <a:xfrm>
            <a:off x="9067800" y="42803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6" name="Google Shape;1856;p42"/>
          <p:cNvSpPr/>
          <p:nvPr/>
        </p:nvSpPr>
        <p:spPr>
          <a:xfrm>
            <a:off x="9067800" y="42803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7" name="Google Shape;1857;p42"/>
          <p:cNvSpPr/>
          <p:nvPr/>
        </p:nvSpPr>
        <p:spPr>
          <a:xfrm>
            <a:off x="7162800" y="42803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8" name="Google Shape;1858;p42"/>
          <p:cNvSpPr/>
          <p:nvPr/>
        </p:nvSpPr>
        <p:spPr>
          <a:xfrm>
            <a:off x="7162800" y="42803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9" name="Google Shape;1859;p42"/>
          <p:cNvSpPr/>
          <p:nvPr/>
        </p:nvSpPr>
        <p:spPr>
          <a:xfrm>
            <a:off x="7924800" y="42803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0" name="Google Shape;1860;p42"/>
          <p:cNvSpPr/>
          <p:nvPr/>
        </p:nvSpPr>
        <p:spPr>
          <a:xfrm>
            <a:off x="7924800" y="42803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1" name="Google Shape;1861;p42"/>
          <p:cNvSpPr/>
          <p:nvPr/>
        </p:nvSpPr>
        <p:spPr>
          <a:xfrm>
            <a:off x="8686800" y="42803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2" name="Google Shape;1862;p42"/>
          <p:cNvSpPr/>
          <p:nvPr/>
        </p:nvSpPr>
        <p:spPr>
          <a:xfrm>
            <a:off x="8686800" y="42803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3" name="Google Shape;1863;p42"/>
          <p:cNvSpPr/>
          <p:nvPr/>
        </p:nvSpPr>
        <p:spPr>
          <a:xfrm>
            <a:off x="9448800" y="4280345"/>
            <a:ext cx="152400" cy="114300"/>
          </a:xfrm>
          <a:custGeom>
            <a:avLst/>
            <a:gdLst/>
            <a:ahLst/>
            <a:cxnLst/>
            <a:rect l="l" t="t" r="r" b="b"/>
            <a:pathLst>
              <a:path w="152400" h="152400" extrusionOk="0">
                <a:moveTo>
                  <a:pt x="76200" y="0"/>
                </a:moveTo>
                <a:lnTo>
                  <a:pt x="46559" y="5994"/>
                </a:lnTo>
                <a:lnTo>
                  <a:pt x="22336" y="22336"/>
                </a:lnTo>
                <a:lnTo>
                  <a:pt x="5994" y="46559"/>
                </a:lnTo>
                <a:lnTo>
                  <a:pt x="0" y="76200"/>
                </a:lnTo>
                <a:lnTo>
                  <a:pt x="5994" y="105840"/>
                </a:lnTo>
                <a:lnTo>
                  <a:pt x="22336" y="130063"/>
                </a:lnTo>
                <a:lnTo>
                  <a:pt x="46559" y="146405"/>
                </a:lnTo>
                <a:lnTo>
                  <a:pt x="76200" y="152400"/>
                </a:lnTo>
                <a:lnTo>
                  <a:pt x="105840" y="146405"/>
                </a:lnTo>
                <a:lnTo>
                  <a:pt x="130063" y="130063"/>
                </a:lnTo>
                <a:lnTo>
                  <a:pt x="146405" y="105840"/>
                </a:lnTo>
                <a:lnTo>
                  <a:pt x="152400" y="76200"/>
                </a:lnTo>
                <a:lnTo>
                  <a:pt x="146405" y="46559"/>
                </a:lnTo>
                <a:lnTo>
                  <a:pt x="130063" y="22336"/>
                </a:lnTo>
                <a:lnTo>
                  <a:pt x="105840" y="5994"/>
                </a:lnTo>
                <a:lnTo>
                  <a:pt x="7620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42"/>
          <p:cNvSpPr/>
          <p:nvPr/>
        </p:nvSpPr>
        <p:spPr>
          <a:xfrm>
            <a:off x="9448800" y="4280345"/>
            <a:ext cx="152400" cy="114300"/>
          </a:xfrm>
          <a:custGeom>
            <a:avLst/>
            <a:gdLst/>
            <a:ahLst/>
            <a:cxnLst/>
            <a:rect l="l" t="t" r="r" b="b"/>
            <a:pathLst>
              <a:path w="152400" h="152400" extrusionOk="0">
                <a:moveTo>
                  <a:pt x="0" y="76200"/>
                </a:moveTo>
                <a:lnTo>
                  <a:pt x="5994" y="46559"/>
                </a:lnTo>
                <a:lnTo>
                  <a:pt x="22336" y="22336"/>
                </a:lnTo>
                <a:lnTo>
                  <a:pt x="46559" y="5994"/>
                </a:lnTo>
                <a:lnTo>
                  <a:pt x="76200" y="0"/>
                </a:lnTo>
                <a:lnTo>
                  <a:pt x="105840" y="5994"/>
                </a:lnTo>
                <a:lnTo>
                  <a:pt x="130063" y="22336"/>
                </a:lnTo>
                <a:lnTo>
                  <a:pt x="146405" y="46559"/>
                </a:lnTo>
                <a:lnTo>
                  <a:pt x="152400" y="76200"/>
                </a:lnTo>
                <a:lnTo>
                  <a:pt x="146405" y="105840"/>
                </a:lnTo>
                <a:lnTo>
                  <a:pt x="130063" y="130063"/>
                </a:lnTo>
                <a:lnTo>
                  <a:pt x="105840" y="146405"/>
                </a:lnTo>
                <a:lnTo>
                  <a:pt x="76200" y="152400"/>
                </a:lnTo>
                <a:lnTo>
                  <a:pt x="46559" y="146405"/>
                </a:lnTo>
                <a:lnTo>
                  <a:pt x="22336" y="130063"/>
                </a:lnTo>
                <a:lnTo>
                  <a:pt x="5994" y="105840"/>
                </a:lnTo>
                <a:lnTo>
                  <a:pt x="0" y="76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5" name="Google Shape;1865;p42"/>
          <p:cNvSpPr/>
          <p:nvPr/>
        </p:nvSpPr>
        <p:spPr>
          <a:xfrm>
            <a:off x="8645654" y="2217232"/>
            <a:ext cx="490727" cy="509777"/>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6" name="Google Shape;1866;p42"/>
          <p:cNvSpPr/>
          <p:nvPr/>
        </p:nvSpPr>
        <p:spPr>
          <a:xfrm>
            <a:off x="3200400" y="3194495"/>
            <a:ext cx="381000" cy="457200"/>
          </a:xfrm>
          <a:custGeom>
            <a:avLst/>
            <a:gdLst/>
            <a:ahLst/>
            <a:cxnLst/>
            <a:rect l="l" t="t" r="r" b="b"/>
            <a:pathLst>
              <a:path w="381000" h="609600" extrusionOk="0">
                <a:moveTo>
                  <a:pt x="381000" y="457200"/>
                </a:moveTo>
                <a:lnTo>
                  <a:pt x="0" y="457200"/>
                </a:lnTo>
                <a:lnTo>
                  <a:pt x="190500" y="609600"/>
                </a:lnTo>
                <a:lnTo>
                  <a:pt x="381000" y="457200"/>
                </a:lnTo>
                <a:close/>
              </a:path>
              <a:path w="381000" h="609600" extrusionOk="0">
                <a:moveTo>
                  <a:pt x="285750" y="0"/>
                </a:moveTo>
                <a:lnTo>
                  <a:pt x="95250" y="0"/>
                </a:lnTo>
                <a:lnTo>
                  <a:pt x="95250" y="457200"/>
                </a:lnTo>
                <a:lnTo>
                  <a:pt x="285750" y="457200"/>
                </a:lnTo>
                <a:lnTo>
                  <a:pt x="28575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7" name="Google Shape;1867;p42"/>
          <p:cNvSpPr/>
          <p:nvPr/>
        </p:nvSpPr>
        <p:spPr>
          <a:xfrm>
            <a:off x="3200400" y="3194495"/>
            <a:ext cx="381000" cy="457200"/>
          </a:xfrm>
          <a:custGeom>
            <a:avLst/>
            <a:gdLst/>
            <a:ahLst/>
            <a:cxnLst/>
            <a:rect l="l" t="t" r="r" b="b"/>
            <a:pathLst>
              <a:path w="381000" h="609600" extrusionOk="0">
                <a:moveTo>
                  <a:pt x="0" y="457200"/>
                </a:moveTo>
                <a:lnTo>
                  <a:pt x="95250" y="457200"/>
                </a:lnTo>
                <a:lnTo>
                  <a:pt x="95250" y="0"/>
                </a:lnTo>
                <a:lnTo>
                  <a:pt x="285750" y="0"/>
                </a:lnTo>
                <a:lnTo>
                  <a:pt x="285750" y="457200"/>
                </a:lnTo>
                <a:lnTo>
                  <a:pt x="381000" y="457200"/>
                </a:lnTo>
                <a:lnTo>
                  <a:pt x="190500" y="609600"/>
                </a:lnTo>
                <a:lnTo>
                  <a:pt x="0" y="4572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8" name="Google Shape;1868;p42"/>
          <p:cNvSpPr/>
          <p:nvPr/>
        </p:nvSpPr>
        <p:spPr>
          <a:xfrm>
            <a:off x="5181600" y="4394645"/>
            <a:ext cx="1143000" cy="342900"/>
          </a:xfrm>
          <a:custGeom>
            <a:avLst/>
            <a:gdLst/>
            <a:ahLst/>
            <a:cxnLst/>
            <a:rect l="l" t="t" r="r" b="b"/>
            <a:pathLst>
              <a:path w="1143000" h="457200" extrusionOk="0">
                <a:moveTo>
                  <a:pt x="857250" y="0"/>
                </a:moveTo>
                <a:lnTo>
                  <a:pt x="857250" y="114300"/>
                </a:lnTo>
                <a:lnTo>
                  <a:pt x="0" y="114300"/>
                </a:lnTo>
                <a:lnTo>
                  <a:pt x="0" y="342900"/>
                </a:lnTo>
                <a:lnTo>
                  <a:pt x="857250" y="342900"/>
                </a:lnTo>
                <a:lnTo>
                  <a:pt x="857250" y="457200"/>
                </a:lnTo>
                <a:lnTo>
                  <a:pt x="1143000" y="228600"/>
                </a:lnTo>
                <a:lnTo>
                  <a:pt x="85725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9" name="Google Shape;1869;p42"/>
          <p:cNvSpPr/>
          <p:nvPr/>
        </p:nvSpPr>
        <p:spPr>
          <a:xfrm>
            <a:off x="5181600" y="4394645"/>
            <a:ext cx="1143000" cy="342900"/>
          </a:xfrm>
          <a:custGeom>
            <a:avLst/>
            <a:gdLst/>
            <a:ahLst/>
            <a:cxnLst/>
            <a:rect l="l" t="t" r="r" b="b"/>
            <a:pathLst>
              <a:path w="1143000" h="457200" extrusionOk="0">
                <a:moveTo>
                  <a:pt x="0" y="114300"/>
                </a:moveTo>
                <a:lnTo>
                  <a:pt x="857250" y="114300"/>
                </a:lnTo>
                <a:lnTo>
                  <a:pt x="857250" y="0"/>
                </a:lnTo>
                <a:lnTo>
                  <a:pt x="1143000" y="228600"/>
                </a:lnTo>
                <a:lnTo>
                  <a:pt x="857250" y="457200"/>
                </a:lnTo>
                <a:lnTo>
                  <a:pt x="857250" y="342900"/>
                </a:lnTo>
                <a:lnTo>
                  <a:pt x="0" y="342900"/>
                </a:lnTo>
                <a:lnTo>
                  <a:pt x="0" y="11430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0" name="Google Shape;1870;p42"/>
          <p:cNvSpPr/>
          <p:nvPr/>
        </p:nvSpPr>
        <p:spPr>
          <a:xfrm>
            <a:off x="1413133" y="144955"/>
            <a:ext cx="1037246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ILUSTRASI STATIONARY  SAMPLING DIDALAM  PALKA KAPAL</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43"/>
          <p:cNvSpPr txBox="1"/>
          <p:nvPr/>
        </p:nvSpPr>
        <p:spPr>
          <a:xfrm>
            <a:off x="6126163" y="1277923"/>
            <a:ext cx="4038600" cy="45878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5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463">
              <a:solidFill>
                <a:schemeClr val="dk1"/>
              </a:solidFill>
              <a:latin typeface="Times New Roman"/>
              <a:ea typeface="Times New Roman"/>
              <a:cs typeface="Times New Roman"/>
              <a:sym typeface="Times New Roman"/>
            </a:endParaRPr>
          </a:p>
          <a:p>
            <a:pPr marL="0" marR="62864" lvl="0" indent="0" algn="r" rtl="0">
              <a:spcBef>
                <a:spcPts val="0"/>
              </a:spcBef>
              <a:spcAft>
                <a:spcPts val="0"/>
              </a:spcAft>
              <a:buNone/>
            </a:pPr>
            <a:r>
              <a:rPr lang="en-US" sz="1050">
                <a:solidFill>
                  <a:schemeClr val="dk1"/>
                </a:solidFill>
                <a:latin typeface="Arial"/>
                <a:ea typeface="Arial"/>
                <a:cs typeface="Arial"/>
                <a:sym typeface="Arial"/>
              </a:rPr>
              <a:t>18</a:t>
            </a:r>
            <a:endParaRPr sz="1050">
              <a:solidFill>
                <a:schemeClr val="dk1"/>
              </a:solidFill>
              <a:latin typeface="Arial"/>
              <a:ea typeface="Arial"/>
              <a:cs typeface="Arial"/>
              <a:sym typeface="Arial"/>
            </a:endParaRPr>
          </a:p>
        </p:txBody>
      </p:sp>
      <p:sp>
        <p:nvSpPr>
          <p:cNvPr id="1876" name="Google Shape;1876;p43"/>
          <p:cNvSpPr/>
          <p:nvPr/>
        </p:nvSpPr>
        <p:spPr>
          <a:xfrm>
            <a:off x="6126163" y="1277922"/>
            <a:ext cx="4038600" cy="45148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7" name="Google Shape;1877;p43"/>
          <p:cNvSpPr/>
          <p:nvPr/>
        </p:nvSpPr>
        <p:spPr>
          <a:xfrm>
            <a:off x="9030907" y="1958009"/>
            <a:ext cx="490727" cy="50977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8" name="Google Shape;1878;p43"/>
          <p:cNvSpPr/>
          <p:nvPr/>
        </p:nvSpPr>
        <p:spPr>
          <a:xfrm>
            <a:off x="3687763" y="2763822"/>
            <a:ext cx="381000" cy="285750"/>
          </a:xfrm>
          <a:custGeom>
            <a:avLst/>
            <a:gdLst/>
            <a:ahLst/>
            <a:cxnLst/>
            <a:rect l="l" t="t" r="r" b="b"/>
            <a:pathLst>
              <a:path w="381000" h="381000" extrusionOk="0">
                <a:moveTo>
                  <a:pt x="381000" y="285750"/>
                </a:moveTo>
                <a:lnTo>
                  <a:pt x="0" y="285750"/>
                </a:lnTo>
                <a:lnTo>
                  <a:pt x="190500" y="381000"/>
                </a:lnTo>
                <a:lnTo>
                  <a:pt x="381000" y="285750"/>
                </a:lnTo>
                <a:close/>
              </a:path>
              <a:path w="381000" h="381000" extrusionOk="0">
                <a:moveTo>
                  <a:pt x="285750" y="0"/>
                </a:moveTo>
                <a:lnTo>
                  <a:pt x="95250" y="0"/>
                </a:lnTo>
                <a:lnTo>
                  <a:pt x="95250" y="285750"/>
                </a:lnTo>
                <a:lnTo>
                  <a:pt x="285750" y="285750"/>
                </a:lnTo>
                <a:lnTo>
                  <a:pt x="28575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9" name="Google Shape;1879;p43"/>
          <p:cNvSpPr/>
          <p:nvPr/>
        </p:nvSpPr>
        <p:spPr>
          <a:xfrm>
            <a:off x="3687763" y="2763822"/>
            <a:ext cx="381000" cy="285750"/>
          </a:xfrm>
          <a:custGeom>
            <a:avLst/>
            <a:gdLst/>
            <a:ahLst/>
            <a:cxnLst/>
            <a:rect l="l" t="t" r="r" b="b"/>
            <a:pathLst>
              <a:path w="381000" h="381000" extrusionOk="0">
                <a:moveTo>
                  <a:pt x="0" y="285750"/>
                </a:moveTo>
                <a:lnTo>
                  <a:pt x="95250" y="285750"/>
                </a:lnTo>
                <a:lnTo>
                  <a:pt x="95250" y="0"/>
                </a:lnTo>
                <a:lnTo>
                  <a:pt x="285750" y="0"/>
                </a:lnTo>
                <a:lnTo>
                  <a:pt x="285750" y="285750"/>
                </a:lnTo>
                <a:lnTo>
                  <a:pt x="381000" y="285750"/>
                </a:lnTo>
                <a:lnTo>
                  <a:pt x="190500" y="381000"/>
                </a:lnTo>
                <a:lnTo>
                  <a:pt x="0" y="28575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0" name="Google Shape;1880;p43"/>
          <p:cNvSpPr/>
          <p:nvPr/>
        </p:nvSpPr>
        <p:spPr>
          <a:xfrm>
            <a:off x="1935163" y="1335072"/>
            <a:ext cx="3733800" cy="13716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1" name="Google Shape;1881;p43"/>
          <p:cNvSpPr/>
          <p:nvPr/>
        </p:nvSpPr>
        <p:spPr>
          <a:xfrm>
            <a:off x="1935163" y="3163872"/>
            <a:ext cx="3733800" cy="97155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2" name="Google Shape;1882;p43"/>
          <p:cNvSpPr/>
          <p:nvPr/>
        </p:nvSpPr>
        <p:spPr>
          <a:xfrm>
            <a:off x="1935163" y="3163872"/>
            <a:ext cx="3733800" cy="971550"/>
          </a:xfrm>
          <a:custGeom>
            <a:avLst/>
            <a:gdLst/>
            <a:ahLst/>
            <a:cxnLst/>
            <a:rect l="l" t="t" r="r" b="b"/>
            <a:pathLst>
              <a:path w="3733800" h="1295400" extrusionOk="0">
                <a:moveTo>
                  <a:pt x="0" y="1295400"/>
                </a:moveTo>
                <a:lnTo>
                  <a:pt x="3733800" y="1295400"/>
                </a:lnTo>
                <a:lnTo>
                  <a:pt x="3733800" y="0"/>
                </a:lnTo>
                <a:lnTo>
                  <a:pt x="0" y="0"/>
                </a:lnTo>
                <a:lnTo>
                  <a:pt x="0" y="1295400"/>
                </a:lnTo>
                <a:close/>
              </a:path>
            </a:pathLst>
          </a:custGeom>
          <a:noFill/>
          <a:ln w="38100" cap="flat" cmpd="sng">
            <a:solidFill>
              <a:srgbClr val="FF7B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3" name="Google Shape;1883;p43"/>
          <p:cNvSpPr/>
          <p:nvPr/>
        </p:nvSpPr>
        <p:spPr>
          <a:xfrm>
            <a:off x="1930400" y="3220976"/>
            <a:ext cx="3743325" cy="85734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4" name="Google Shape;1884;p43"/>
          <p:cNvSpPr/>
          <p:nvPr/>
        </p:nvSpPr>
        <p:spPr>
          <a:xfrm>
            <a:off x="1930400" y="4648201"/>
            <a:ext cx="3743325" cy="1166003"/>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5" name="Google Shape;1885;p43"/>
          <p:cNvSpPr/>
          <p:nvPr/>
        </p:nvSpPr>
        <p:spPr>
          <a:xfrm>
            <a:off x="3687763" y="4192572"/>
            <a:ext cx="381000" cy="285750"/>
          </a:xfrm>
          <a:custGeom>
            <a:avLst/>
            <a:gdLst/>
            <a:ahLst/>
            <a:cxnLst/>
            <a:rect l="l" t="t" r="r" b="b"/>
            <a:pathLst>
              <a:path w="381000" h="381000" extrusionOk="0">
                <a:moveTo>
                  <a:pt x="381000" y="285750"/>
                </a:moveTo>
                <a:lnTo>
                  <a:pt x="0" y="285750"/>
                </a:lnTo>
                <a:lnTo>
                  <a:pt x="190500" y="381000"/>
                </a:lnTo>
                <a:lnTo>
                  <a:pt x="381000" y="285750"/>
                </a:lnTo>
                <a:close/>
              </a:path>
              <a:path w="381000" h="381000" extrusionOk="0">
                <a:moveTo>
                  <a:pt x="285750" y="0"/>
                </a:moveTo>
                <a:lnTo>
                  <a:pt x="95250" y="0"/>
                </a:lnTo>
                <a:lnTo>
                  <a:pt x="95250" y="285750"/>
                </a:lnTo>
                <a:lnTo>
                  <a:pt x="285750" y="285750"/>
                </a:lnTo>
                <a:lnTo>
                  <a:pt x="285750" y="0"/>
                </a:lnTo>
                <a:close/>
              </a:path>
            </a:pathLst>
          </a:custGeom>
          <a:solidFill>
            <a:srgbClr val="BADFE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6" name="Google Shape;1886;p43"/>
          <p:cNvSpPr/>
          <p:nvPr/>
        </p:nvSpPr>
        <p:spPr>
          <a:xfrm>
            <a:off x="3687763" y="4192572"/>
            <a:ext cx="381000" cy="285750"/>
          </a:xfrm>
          <a:custGeom>
            <a:avLst/>
            <a:gdLst/>
            <a:ahLst/>
            <a:cxnLst/>
            <a:rect l="l" t="t" r="r" b="b"/>
            <a:pathLst>
              <a:path w="381000" h="381000" extrusionOk="0">
                <a:moveTo>
                  <a:pt x="0" y="285750"/>
                </a:moveTo>
                <a:lnTo>
                  <a:pt x="95250" y="285750"/>
                </a:lnTo>
                <a:lnTo>
                  <a:pt x="95250" y="0"/>
                </a:lnTo>
                <a:lnTo>
                  <a:pt x="285750" y="0"/>
                </a:lnTo>
                <a:lnTo>
                  <a:pt x="285750" y="285750"/>
                </a:lnTo>
                <a:lnTo>
                  <a:pt x="381000" y="285750"/>
                </a:lnTo>
                <a:lnTo>
                  <a:pt x="190500" y="381000"/>
                </a:lnTo>
                <a:lnTo>
                  <a:pt x="0" y="28575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7" name="Google Shape;1887;p43"/>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2400" b="1">
                <a:solidFill>
                  <a:srgbClr val="FF6600"/>
                </a:solidFill>
                <a:latin typeface="Arial"/>
                <a:ea typeface="Arial"/>
                <a:cs typeface="Arial"/>
                <a:sym typeface="Arial"/>
              </a:rPr>
              <a:t>ILUSTRASI STATIONARY  SAMPLING DI ATAS  TONGKANG</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AB97-EDBF-4251-AF06-4BC3C2B8766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764B3E6-175E-4687-8644-925ADD5CA29B}"/>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E9AC15F8-9D95-4A68-B1D1-45CF330BF30A}"/>
              </a:ext>
            </a:extLst>
          </p:cNvPr>
          <p:cNvPicPr>
            <a:picLocks noChangeAspect="1"/>
          </p:cNvPicPr>
          <p:nvPr/>
        </p:nvPicPr>
        <p:blipFill rotWithShape="1">
          <a:blip r:embed="rId2"/>
          <a:srcRect l="5580" t="27849" r="50000" b="11424"/>
          <a:stretch/>
        </p:blipFill>
        <p:spPr>
          <a:xfrm>
            <a:off x="3054834" y="1449877"/>
            <a:ext cx="6082331" cy="3958246"/>
          </a:xfrm>
          <a:prstGeom prst="rect">
            <a:avLst/>
          </a:prstGeom>
        </p:spPr>
      </p:pic>
    </p:spTree>
    <p:extLst>
      <p:ext uri="{BB962C8B-B14F-4D97-AF65-F5344CB8AC3E}">
        <p14:creationId xmlns:p14="http://schemas.microsoft.com/office/powerpoint/2010/main" val="465988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44"/>
          <p:cNvSpPr/>
          <p:nvPr/>
        </p:nvSpPr>
        <p:spPr>
          <a:xfrm>
            <a:off x="3453383" y="1542382"/>
            <a:ext cx="5032248" cy="459486"/>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3" name="Google Shape;1893;p44"/>
          <p:cNvSpPr/>
          <p:nvPr/>
        </p:nvSpPr>
        <p:spPr>
          <a:xfrm>
            <a:off x="3308605" y="1108042"/>
            <a:ext cx="635507" cy="67437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4" name="Google Shape;1894;p44"/>
          <p:cNvSpPr/>
          <p:nvPr/>
        </p:nvSpPr>
        <p:spPr>
          <a:xfrm>
            <a:off x="6527291" y="1473803"/>
            <a:ext cx="635508" cy="67437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5" name="Google Shape;1895;p44"/>
          <p:cNvSpPr/>
          <p:nvPr/>
        </p:nvSpPr>
        <p:spPr>
          <a:xfrm>
            <a:off x="5690615" y="1839563"/>
            <a:ext cx="635508" cy="67437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6" name="Google Shape;1896;p44"/>
          <p:cNvSpPr/>
          <p:nvPr/>
        </p:nvSpPr>
        <p:spPr>
          <a:xfrm>
            <a:off x="5792723" y="1839563"/>
            <a:ext cx="635508" cy="67437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7" name="Google Shape;1897;p44"/>
          <p:cNvSpPr txBox="1"/>
          <p:nvPr/>
        </p:nvSpPr>
        <p:spPr>
          <a:xfrm>
            <a:off x="8357361" y="3726180"/>
            <a:ext cx="1268731" cy="415498"/>
          </a:xfrm>
          <a:prstGeom prst="rect">
            <a:avLst/>
          </a:prstGeom>
          <a:noFill/>
          <a:ln>
            <a:noFill/>
          </a:ln>
        </p:spPr>
        <p:txBody>
          <a:bodyPr spcFirstLastPara="1" wrap="square" lIns="0" tIns="0" rIns="0" bIns="0" anchor="t" anchorCtr="0">
            <a:spAutoFit/>
          </a:bodyPr>
          <a:lstStyle/>
          <a:p>
            <a:pPr marL="83820" marR="3810" lvl="0" indent="-74295" algn="l" rtl="0">
              <a:spcBef>
                <a:spcPts val="0"/>
              </a:spcBef>
              <a:spcAft>
                <a:spcPts val="0"/>
              </a:spcAft>
              <a:buNone/>
            </a:pPr>
            <a:r>
              <a:rPr lang="en-US" sz="1350" b="1">
                <a:solidFill>
                  <a:schemeClr val="dk1"/>
                </a:solidFill>
                <a:latin typeface="Arial"/>
                <a:ea typeface="Arial"/>
                <a:cs typeface="Arial"/>
                <a:sym typeface="Arial"/>
              </a:rPr>
              <a:t>Di atas Belt  Conveyor</a:t>
            </a:r>
            <a:endParaRPr sz="1350">
              <a:solidFill>
                <a:schemeClr val="dk1"/>
              </a:solidFill>
              <a:latin typeface="Arial"/>
              <a:ea typeface="Arial"/>
              <a:cs typeface="Arial"/>
              <a:sym typeface="Arial"/>
            </a:endParaRPr>
          </a:p>
        </p:txBody>
      </p:sp>
      <p:sp>
        <p:nvSpPr>
          <p:cNvPr id="1898" name="Google Shape;1898;p44"/>
          <p:cNvSpPr/>
          <p:nvPr/>
        </p:nvSpPr>
        <p:spPr>
          <a:xfrm>
            <a:off x="1588007" y="4229146"/>
            <a:ext cx="8763000" cy="1828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9" name="Google Shape;1899;p44"/>
          <p:cNvSpPr txBox="1">
            <a:spLocks noGrp="1"/>
          </p:cNvSpPr>
          <p:nvPr>
            <p:ph type="sldNum" idx="4294967295"/>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marL="19050" lvl="0" indent="0" algn="r" rtl="0">
              <a:lnSpc>
                <a:spcPct val="95000"/>
              </a:lnSpc>
              <a:spcBef>
                <a:spcPts val="0"/>
              </a:spcBef>
              <a:spcAft>
                <a:spcPts val="0"/>
              </a:spcAft>
              <a:buNone/>
            </a:pPr>
            <a:fld id="{00000000-1234-1234-1234-123412341234}" type="slidenum">
              <a:rPr lang="en-US" smtClean="0"/>
              <a:pPr marL="19050" lvl="0" indent="0" algn="r" rtl="0">
                <a:lnSpc>
                  <a:spcPct val="95000"/>
                </a:lnSpc>
                <a:spcBef>
                  <a:spcPts val="0"/>
                </a:spcBef>
                <a:spcAft>
                  <a:spcPts val="0"/>
                </a:spcAft>
                <a:buNone/>
              </a:pPr>
              <a:t>29</a:t>
            </a:fld>
            <a:endParaRPr/>
          </a:p>
        </p:txBody>
      </p:sp>
      <p:sp>
        <p:nvSpPr>
          <p:cNvPr id="1900" name="Google Shape;1900;p44"/>
          <p:cNvSpPr/>
          <p:nvPr/>
        </p:nvSpPr>
        <p:spPr>
          <a:xfrm>
            <a:off x="1524001" y="82406"/>
            <a:ext cx="683336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BERGERAK MOVING</a:t>
            </a:r>
            <a:endParaRPr sz="2800" b="1">
              <a:solidFill>
                <a:schemeClr val="dk1"/>
              </a:solidFill>
              <a:latin typeface="Calibri"/>
              <a:ea typeface="Calibri"/>
              <a:cs typeface="Calibri"/>
              <a:sym typeface="Calibri"/>
            </a:endParaRPr>
          </a:p>
        </p:txBody>
      </p:sp>
      <p:sp>
        <p:nvSpPr>
          <p:cNvPr id="1901" name="Google Shape;1901;p44"/>
          <p:cNvSpPr/>
          <p:nvPr/>
        </p:nvSpPr>
        <p:spPr>
          <a:xfrm>
            <a:off x="1847189" y="2100608"/>
            <a:ext cx="3801136" cy="201865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2" name="Google Shape;1902;p44"/>
          <p:cNvSpPr/>
          <p:nvPr/>
        </p:nvSpPr>
        <p:spPr>
          <a:xfrm>
            <a:off x="5981698" y="2200814"/>
            <a:ext cx="4124705" cy="193635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3" name="Google Shape;1903;p44"/>
          <p:cNvSpPr/>
          <p:nvPr/>
        </p:nvSpPr>
        <p:spPr>
          <a:xfrm>
            <a:off x="858323" y="1094079"/>
            <a:ext cx="113731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Sampling yang  dilakukan pada saat  batubara bergerak  lebih </a:t>
            </a:r>
            <a:r>
              <a:rPr lang="en-US" sz="1800" b="1">
                <a:solidFill>
                  <a:schemeClr val="dk1"/>
                </a:solidFill>
                <a:latin typeface="Calibri"/>
                <a:ea typeface="Calibri"/>
                <a:cs typeface="Calibri"/>
                <a:sym typeface="Calibri"/>
              </a:rPr>
              <a:t>representatif</a:t>
            </a:r>
            <a:r>
              <a:rPr lang="en-US" sz="1800">
                <a:solidFill>
                  <a:schemeClr val="dk1"/>
                </a:solidFill>
                <a:latin typeface="Calibri"/>
                <a:ea typeface="Calibri"/>
                <a:cs typeface="Calibri"/>
                <a:sym typeface="Calibri"/>
              </a:rPr>
              <a:t>,  karena kemungkinan  terambilnya contoh di  setiap bagian atau  posisi batubara lebih  besar.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B5EBB4-D7F5-4C0C-A086-7D1E564B0B33}"/>
              </a:ext>
            </a:extLst>
          </p:cNvPr>
          <p:cNvSpPr>
            <a:spLocks noGrp="1"/>
          </p:cNvSpPr>
          <p:nvPr>
            <p:ph type="sldNum" sz="quarter" idx="12"/>
          </p:nvPr>
        </p:nvSpPr>
        <p:spPr/>
        <p:txBody>
          <a:bodyPr/>
          <a:lstStyle/>
          <a:p>
            <a:fld id="{79820BF0-4CA9-436F-87F0-8323D4B621FC}" type="slidenum">
              <a:rPr lang="en-ID" smtClean="0"/>
              <a:pPr/>
              <a:t>3</a:t>
            </a:fld>
            <a:endParaRPr lang="en-ID" sz="1400" dirty="0"/>
          </a:p>
        </p:txBody>
      </p:sp>
      <p:sp>
        <p:nvSpPr>
          <p:cNvPr id="4" name="Text Placeholder 3">
            <a:extLst>
              <a:ext uri="{FF2B5EF4-FFF2-40B4-BE49-F238E27FC236}">
                <a16:creationId xmlns:a16="http://schemas.microsoft.com/office/drawing/2014/main" id="{426A46B3-5D12-457F-800C-8113AC8B3146}"/>
              </a:ext>
            </a:extLst>
          </p:cNvPr>
          <p:cNvSpPr>
            <a:spLocks noGrp="1"/>
          </p:cNvSpPr>
          <p:nvPr>
            <p:ph type="body" sz="quarter" idx="14"/>
          </p:nvPr>
        </p:nvSpPr>
        <p:spPr>
          <a:xfrm>
            <a:off x="3379595" y="3133533"/>
            <a:ext cx="8632684" cy="590931"/>
          </a:xfrm>
        </p:spPr>
        <p:txBody>
          <a:bodyPr/>
          <a:lstStyle/>
          <a:p>
            <a:r>
              <a:rPr lang="en-ID" dirty="0">
                <a:latin typeface="Calibri" panose="020F0502020204030204" pitchFamily="34" charset="0"/>
                <a:ea typeface="Calibri" panose="020F0502020204030204" pitchFamily="34" charset="0"/>
                <a:cs typeface="Times New Roman" panose="02020603050405020304" pitchFamily="18" charset="0"/>
              </a:rPr>
              <a:t> </a:t>
            </a:r>
            <a:r>
              <a:rPr lang="en-ID" b="1" dirty="0">
                <a:effectLst/>
                <a:latin typeface="Calibri" panose="020F0502020204030204" pitchFamily="34" charset="0"/>
                <a:ea typeface="Calibri" panose="020F0502020204030204" pitchFamily="34" charset="0"/>
                <a:cs typeface="Times New Roman" panose="02020603050405020304" pitchFamily="18" charset="0"/>
              </a:rPr>
              <a:t>Dasar Hukum </a:t>
            </a:r>
            <a:r>
              <a:rPr lang="en-ID" b="1" dirty="0" err="1">
                <a:effectLst/>
                <a:latin typeface="Calibri" panose="020F0502020204030204" pitchFamily="34" charset="0"/>
                <a:ea typeface="Calibri" panose="020F0502020204030204" pitchFamily="34" charset="0"/>
                <a:cs typeface="Times New Roman" panose="02020603050405020304" pitchFamily="18" charset="0"/>
              </a:rPr>
              <a:t>Penanganan</a:t>
            </a:r>
            <a:r>
              <a:rPr lang="en-ID" b="1" dirty="0">
                <a:effectLst/>
                <a:latin typeface="Calibri" panose="020F0502020204030204" pitchFamily="34" charset="0"/>
                <a:ea typeface="Calibri" panose="020F0502020204030204" pitchFamily="34" charset="0"/>
                <a:cs typeface="Times New Roman" panose="02020603050405020304" pitchFamily="18" charset="0"/>
              </a:rPr>
              <a:t> </a:t>
            </a:r>
            <a:r>
              <a:rPr lang="en-ID" b="1" dirty="0" err="1">
                <a:effectLst/>
                <a:latin typeface="Calibri" panose="020F0502020204030204" pitchFamily="34" charset="0"/>
                <a:ea typeface="Calibri" panose="020F0502020204030204" pitchFamily="34" charset="0"/>
                <a:cs typeface="Times New Roman" panose="02020603050405020304" pitchFamily="18" charset="0"/>
              </a:rPr>
              <a:t>Barang</a:t>
            </a:r>
            <a:r>
              <a:rPr lang="en-ID" b="1" dirty="0">
                <a:effectLst/>
                <a:latin typeface="Calibri" panose="020F0502020204030204" pitchFamily="34" charset="0"/>
                <a:ea typeface="Calibri" panose="020F0502020204030204" pitchFamily="34" charset="0"/>
                <a:cs typeface="Times New Roman" panose="02020603050405020304" pitchFamily="18" charset="0"/>
              </a:rPr>
              <a:t> </a:t>
            </a:r>
            <a:r>
              <a:rPr lang="en-ID" b="1" dirty="0" err="1">
                <a:effectLst/>
                <a:latin typeface="Calibri" panose="020F0502020204030204" pitchFamily="34" charset="0"/>
                <a:ea typeface="Calibri" panose="020F0502020204030204" pitchFamily="34" charset="0"/>
                <a:cs typeface="Times New Roman" panose="02020603050405020304" pitchFamily="18" charset="0"/>
              </a:rPr>
              <a:t>Contoh</a:t>
            </a:r>
            <a:r>
              <a:rPr lang="en-ID" b="1" dirty="0">
                <a:effectLst/>
                <a:latin typeface="Calibri" panose="020F0502020204030204" pitchFamily="34" charset="0"/>
                <a:ea typeface="Calibri" panose="020F0502020204030204" pitchFamily="34" charset="0"/>
                <a:cs typeface="Times New Roman" panose="02020603050405020304" pitchFamily="18" charset="0"/>
              </a:rPr>
              <a:t>.. </a:t>
            </a:r>
            <a:endParaRPr lang="en-ID" sz="7200" dirty="0"/>
          </a:p>
        </p:txBody>
      </p:sp>
      <p:pic>
        <p:nvPicPr>
          <p:cNvPr id="9" name="Picture 8">
            <a:extLst>
              <a:ext uri="{FF2B5EF4-FFF2-40B4-BE49-F238E27FC236}">
                <a16:creationId xmlns:a16="http://schemas.microsoft.com/office/drawing/2014/main" id="{AE95A948-D61E-4808-9FAD-6C4E227F99C8}"/>
              </a:ext>
            </a:extLst>
          </p:cNvPr>
          <p:cNvPicPr>
            <a:picLocks noChangeAspect="1"/>
          </p:cNvPicPr>
          <p:nvPr/>
        </p:nvPicPr>
        <p:blipFill rotWithShape="1">
          <a:blip r:embed="rId2">
            <a:extLst>
              <a:ext uri="{28A0092B-C50C-407E-A947-70E740481C1C}">
                <a14:useLocalDpi xmlns:a14="http://schemas.microsoft.com/office/drawing/2010/main" val="0"/>
              </a:ext>
            </a:extLst>
          </a:blip>
          <a:srcRect t="18875" r="1176" b="17596"/>
          <a:stretch/>
        </p:blipFill>
        <p:spPr>
          <a:xfrm>
            <a:off x="5866637" y="4399412"/>
            <a:ext cx="2211796" cy="2064806"/>
          </a:xfrm>
          <a:prstGeom prst="rect">
            <a:avLst/>
          </a:prstGeom>
        </p:spPr>
      </p:pic>
      <p:pic>
        <p:nvPicPr>
          <p:cNvPr id="10" name="Google Shape;1625;p33" descr="IMG_1423">
            <a:extLst>
              <a:ext uri="{FF2B5EF4-FFF2-40B4-BE49-F238E27FC236}">
                <a16:creationId xmlns:a16="http://schemas.microsoft.com/office/drawing/2014/main" id="{AEC97E53-D1C2-4BE5-A920-C441F357F5B1}"/>
              </a:ext>
            </a:extLst>
          </p:cNvPr>
          <p:cNvPicPr preferRelativeResize="0"/>
          <p:nvPr/>
        </p:nvPicPr>
        <p:blipFill rotWithShape="1">
          <a:blip r:embed="rId3">
            <a:alphaModFix/>
          </a:blip>
          <a:srcRect/>
          <a:stretch/>
        </p:blipFill>
        <p:spPr>
          <a:xfrm>
            <a:off x="8342817" y="4352567"/>
            <a:ext cx="2501395" cy="2064805"/>
          </a:xfrm>
          <a:prstGeom prst="rect">
            <a:avLst/>
          </a:prstGeom>
          <a:noFill/>
          <a:ln>
            <a:noFill/>
          </a:ln>
        </p:spPr>
      </p:pic>
      <p:pic>
        <p:nvPicPr>
          <p:cNvPr id="16" name="Picture 15">
            <a:extLst>
              <a:ext uri="{FF2B5EF4-FFF2-40B4-BE49-F238E27FC236}">
                <a16:creationId xmlns:a16="http://schemas.microsoft.com/office/drawing/2014/main" id="{A53E96A1-73CD-404C-A24F-3A3728C90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077" y="114300"/>
            <a:ext cx="2348864" cy="2348864"/>
          </a:xfrm>
          <a:prstGeom prst="rect">
            <a:avLst/>
          </a:prstGeom>
        </p:spPr>
      </p:pic>
      <p:sp>
        <p:nvSpPr>
          <p:cNvPr id="8" name="Text Placeholder 2">
            <a:extLst>
              <a:ext uri="{FF2B5EF4-FFF2-40B4-BE49-F238E27FC236}">
                <a16:creationId xmlns:a16="http://schemas.microsoft.com/office/drawing/2014/main" id="{FBD2152E-AE4A-4689-BEE2-682425CE0D37}"/>
              </a:ext>
            </a:extLst>
          </p:cNvPr>
          <p:cNvSpPr>
            <a:spLocks noGrp="1"/>
          </p:cNvSpPr>
          <p:nvPr>
            <p:ph type="body" sz="quarter" idx="13"/>
          </p:nvPr>
        </p:nvSpPr>
        <p:spPr>
          <a:xfrm>
            <a:off x="2736904" y="2925785"/>
            <a:ext cx="612668" cy="1006429"/>
          </a:xfrm>
        </p:spPr>
        <p:txBody>
          <a:bodyPr/>
          <a:lstStyle/>
          <a:p>
            <a:endParaRPr lang="en-ID" dirty="0"/>
          </a:p>
        </p:txBody>
      </p:sp>
    </p:spTree>
    <p:extLst>
      <p:ext uri="{BB962C8B-B14F-4D97-AF65-F5344CB8AC3E}">
        <p14:creationId xmlns:p14="http://schemas.microsoft.com/office/powerpoint/2010/main" val="4035992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46"/>
          <p:cNvSpPr/>
          <p:nvPr/>
        </p:nvSpPr>
        <p:spPr>
          <a:xfrm>
            <a:off x="2164079" y="3168821"/>
            <a:ext cx="2925555" cy="305900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917" name="Google Shape;1917;p46"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1918" name="Google Shape;1918;p46"/>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sp>
        <p:nvSpPr>
          <p:cNvPr id="1919" name="Google Shape;1919;p46"/>
          <p:cNvSpPr/>
          <p:nvPr/>
        </p:nvSpPr>
        <p:spPr>
          <a:xfrm>
            <a:off x="1320800" y="914401"/>
            <a:ext cx="948901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00000"/>
                </a:solidFill>
                <a:latin typeface="Times New Roman"/>
                <a:ea typeface="Times New Roman"/>
                <a:cs typeface="Times New Roman"/>
                <a:sym typeface="Times New Roman"/>
              </a:rPr>
              <a:t>PERALATAN  PENGAMBILAN CONTOH BARANG DALAM BENTUK PADATAN</a:t>
            </a:r>
            <a:endParaRPr sz="1400">
              <a:solidFill>
                <a:srgbClr val="000000"/>
              </a:solidFill>
              <a:latin typeface="Times New Roman"/>
              <a:ea typeface="Times New Roman"/>
              <a:cs typeface="Times New Roman"/>
              <a:sym typeface="Times New Roman"/>
            </a:endParaRPr>
          </a:p>
        </p:txBody>
      </p:sp>
      <p:pic>
        <p:nvPicPr>
          <p:cNvPr id="1920" name="Google Shape;1920;p46" descr="20140916_100416"/>
          <p:cNvPicPr preferRelativeResize="0"/>
          <p:nvPr/>
        </p:nvPicPr>
        <p:blipFill rotWithShape="1">
          <a:blip r:embed="rId4">
            <a:alphaModFix/>
          </a:blip>
          <a:srcRect/>
          <a:stretch/>
        </p:blipFill>
        <p:spPr>
          <a:xfrm>
            <a:off x="1016000" y="1412876"/>
            <a:ext cx="2235200" cy="1460435"/>
          </a:xfrm>
          <a:prstGeom prst="rect">
            <a:avLst/>
          </a:prstGeom>
          <a:noFill/>
          <a:ln w="9525" cap="flat" cmpd="sng">
            <a:solidFill>
              <a:schemeClr val="dk1"/>
            </a:solidFill>
            <a:prstDash val="solid"/>
            <a:round/>
            <a:headEnd type="none" w="sm" len="sm"/>
            <a:tailEnd type="none" w="sm" len="sm"/>
          </a:ln>
        </p:spPr>
      </p:pic>
      <p:sp>
        <p:nvSpPr>
          <p:cNvPr id="1921" name="Google Shape;1921;p46"/>
          <p:cNvSpPr/>
          <p:nvPr/>
        </p:nvSpPr>
        <p:spPr>
          <a:xfrm>
            <a:off x="5404908" y="1421250"/>
            <a:ext cx="6096000" cy="95410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Tombak tunggal (</a:t>
            </a:r>
            <a:r>
              <a:rPr lang="en-US" sz="1400" i="1">
                <a:solidFill>
                  <a:srgbClr val="000000"/>
                </a:solidFill>
                <a:latin typeface="Times New Roman"/>
                <a:ea typeface="Times New Roman"/>
                <a:cs typeface="Times New Roman"/>
                <a:sym typeface="Times New Roman"/>
              </a:rPr>
              <a:t>Quick Picker</a:t>
            </a:r>
            <a:r>
              <a:rPr lang="en-US" sz="1400">
                <a:solidFill>
                  <a:srgbClr val="000000"/>
                </a:solidFill>
                <a:latin typeface="Times New Roman"/>
                <a:ea typeface="Times New Roman"/>
                <a:cs typeface="Times New Roman"/>
                <a:sym typeface="Times New Roman"/>
              </a:rPr>
              <a:t>) digunakan untuk mengambil Contoh Barang dalam karung goni atau karung </a:t>
            </a:r>
            <a:r>
              <a:rPr lang="en-US" sz="1400" i="1">
                <a:solidFill>
                  <a:srgbClr val="000000"/>
                </a:solidFill>
                <a:latin typeface="Times New Roman"/>
                <a:ea typeface="Times New Roman"/>
                <a:cs typeface="Times New Roman"/>
                <a:sym typeface="Times New Roman"/>
              </a:rPr>
              <a:t>polyethylene</a:t>
            </a:r>
            <a:r>
              <a:rPr lang="en-US" sz="1400">
                <a:solidFill>
                  <a:srgbClr val="000000"/>
                </a:solidFill>
                <a:latin typeface="Times New Roman"/>
                <a:ea typeface="Times New Roman"/>
                <a:cs typeface="Times New Roman"/>
                <a:sym typeface="Times New Roman"/>
              </a:rPr>
              <a:t>. </a:t>
            </a:r>
            <a:endParaRPr sz="14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Contoh Barang dikeluarkan dari pangkal tombak dan dimasukkan ke dalam Wadah Contoh Barang.</a:t>
            </a:r>
            <a:endParaRPr sz="1400">
              <a:solidFill>
                <a:srgbClr val="000000"/>
              </a:solidFill>
              <a:latin typeface="Times New Roman"/>
              <a:ea typeface="Times New Roman"/>
              <a:cs typeface="Times New Roman"/>
              <a:sym typeface="Times New Roman"/>
            </a:endParaRPr>
          </a:p>
        </p:txBody>
      </p:sp>
      <p:sp>
        <p:nvSpPr>
          <p:cNvPr id="1922" name="Google Shape;1922;p46"/>
          <p:cNvSpPr/>
          <p:nvPr/>
        </p:nvSpPr>
        <p:spPr>
          <a:xfrm>
            <a:off x="0"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pic>
        <p:nvPicPr>
          <p:cNvPr id="1923" name="Google Shape;1923;p46"/>
          <p:cNvPicPr preferRelativeResize="0"/>
          <p:nvPr/>
        </p:nvPicPr>
        <p:blipFill rotWithShape="1">
          <a:blip r:embed="rId5">
            <a:alphaModFix/>
          </a:blip>
          <a:srcRect/>
          <a:stretch/>
        </p:blipFill>
        <p:spPr>
          <a:xfrm rot="-3501729">
            <a:off x="2010846" y="4307732"/>
            <a:ext cx="3232020" cy="781184"/>
          </a:xfrm>
          <a:prstGeom prst="rect">
            <a:avLst/>
          </a:prstGeom>
          <a:noFill/>
          <a:ln>
            <a:noFill/>
          </a:ln>
        </p:spPr>
      </p:pic>
      <p:sp>
        <p:nvSpPr>
          <p:cNvPr id="1924" name="Google Shape;1924;p46"/>
          <p:cNvSpPr/>
          <p:nvPr/>
        </p:nvSpPr>
        <p:spPr>
          <a:xfrm>
            <a:off x="0" y="272534"/>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25" name="Google Shape;1925;p46"/>
          <p:cNvSpPr/>
          <p:nvPr/>
        </p:nvSpPr>
        <p:spPr>
          <a:xfrm>
            <a:off x="5480896" y="3168822"/>
            <a:ext cx="6096000" cy="160043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Tombak ganda (</a:t>
            </a:r>
            <a:r>
              <a:rPr lang="en-US" sz="1400" i="1">
                <a:solidFill>
                  <a:srgbClr val="000000"/>
                </a:solidFill>
                <a:latin typeface="Times New Roman"/>
                <a:ea typeface="Times New Roman"/>
                <a:cs typeface="Times New Roman"/>
                <a:sym typeface="Times New Roman"/>
              </a:rPr>
              <a:t>Zone Sampler</a:t>
            </a:r>
            <a:r>
              <a:rPr lang="en-US" sz="1400">
                <a:solidFill>
                  <a:srgbClr val="000000"/>
                </a:solidFill>
                <a:latin typeface="Times New Roman"/>
                <a:ea typeface="Times New Roman"/>
                <a:cs typeface="Times New Roman"/>
                <a:sym typeface="Times New Roman"/>
              </a:rPr>
              <a:t>) digunakan untuk mengambil Contoh Barang berupa bubuk atau butiran kecil dalam karung atau kemasan lain yang sejenis. </a:t>
            </a:r>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Alat ini berbentuk pipa terbuat dari bahan </a:t>
            </a:r>
            <a:r>
              <a:rPr lang="en-US" sz="1400" i="1">
                <a:solidFill>
                  <a:srgbClr val="000000"/>
                </a:solidFill>
                <a:latin typeface="Times New Roman"/>
                <a:ea typeface="Times New Roman"/>
                <a:cs typeface="Times New Roman"/>
                <a:sym typeface="Times New Roman"/>
              </a:rPr>
              <a:t>stainless steel </a:t>
            </a:r>
            <a:r>
              <a:rPr lang="en-US" sz="1400">
                <a:solidFill>
                  <a:srgbClr val="000000"/>
                </a:solidFill>
                <a:latin typeface="Times New Roman"/>
                <a:ea typeface="Times New Roman"/>
                <a:cs typeface="Times New Roman"/>
                <a:sym typeface="Times New Roman"/>
              </a:rPr>
              <a:t>dengan ujung runcing dilengkapi 3 atau 4 buah lubang penampung sepanjang tombak. </a:t>
            </a:r>
            <a:endParaRPr sz="14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Alat ditusukkan kedalam karung lalu diputar hingga Contoh Barang masuk ke lubang penampung </a:t>
            </a:r>
            <a:endParaRPr sz="14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Kemudian Contoh Barang dimasukkan ke dalam Wadah Contoh Barang.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pic>
        <p:nvPicPr>
          <p:cNvPr id="1930" name="Google Shape;1930;p47"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1931" name="Google Shape;1931;p47"/>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sp>
        <p:nvSpPr>
          <p:cNvPr id="1932" name="Google Shape;1932;p47"/>
          <p:cNvSpPr/>
          <p:nvPr/>
        </p:nvSpPr>
        <p:spPr>
          <a:xfrm>
            <a:off x="1320800" y="914401"/>
            <a:ext cx="948901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00000"/>
                </a:solidFill>
                <a:latin typeface="Times New Roman"/>
                <a:ea typeface="Times New Roman"/>
                <a:cs typeface="Times New Roman"/>
                <a:sym typeface="Times New Roman"/>
              </a:rPr>
              <a:t>PERALATAN  PENGAMBILAN CONTOH BARANG DALAM BENTUK PADATAN</a:t>
            </a:r>
            <a:endParaRPr sz="1400">
              <a:solidFill>
                <a:srgbClr val="000000"/>
              </a:solidFill>
              <a:latin typeface="Times New Roman"/>
              <a:ea typeface="Times New Roman"/>
              <a:cs typeface="Times New Roman"/>
              <a:sym typeface="Times New Roman"/>
            </a:endParaRPr>
          </a:p>
        </p:txBody>
      </p:sp>
      <p:pic>
        <p:nvPicPr>
          <p:cNvPr id="1933" name="Google Shape;1933;p47" descr="5_scoop_stainless"/>
          <p:cNvPicPr preferRelativeResize="0"/>
          <p:nvPr/>
        </p:nvPicPr>
        <p:blipFill rotWithShape="1">
          <a:blip r:embed="rId4">
            <a:alphaModFix/>
          </a:blip>
          <a:srcRect/>
          <a:stretch/>
        </p:blipFill>
        <p:spPr>
          <a:xfrm>
            <a:off x="406400" y="1614102"/>
            <a:ext cx="2564485" cy="824299"/>
          </a:xfrm>
          <a:prstGeom prst="rect">
            <a:avLst/>
          </a:prstGeom>
          <a:noFill/>
          <a:ln w="9525" cap="flat" cmpd="sng">
            <a:solidFill>
              <a:schemeClr val="dk1"/>
            </a:solidFill>
            <a:prstDash val="solid"/>
            <a:round/>
            <a:headEnd type="none" w="sm" len="sm"/>
            <a:tailEnd type="none" w="sm" len="sm"/>
          </a:ln>
        </p:spPr>
      </p:pic>
      <p:pic>
        <p:nvPicPr>
          <p:cNvPr id="1934" name="Google Shape;1934;p47" descr="6_plastic_scoop_set_"/>
          <p:cNvPicPr preferRelativeResize="0"/>
          <p:nvPr/>
        </p:nvPicPr>
        <p:blipFill rotWithShape="1">
          <a:blip r:embed="rId5">
            <a:alphaModFix/>
          </a:blip>
          <a:srcRect/>
          <a:stretch/>
        </p:blipFill>
        <p:spPr>
          <a:xfrm>
            <a:off x="3124315" y="1614102"/>
            <a:ext cx="2696431" cy="844696"/>
          </a:xfrm>
          <a:prstGeom prst="rect">
            <a:avLst/>
          </a:prstGeom>
          <a:noFill/>
          <a:ln w="9525" cap="flat" cmpd="sng">
            <a:solidFill>
              <a:schemeClr val="dk1"/>
            </a:solidFill>
            <a:prstDash val="solid"/>
            <a:round/>
            <a:headEnd type="none" w="sm" len="sm"/>
            <a:tailEnd type="none" w="sm" len="sm"/>
          </a:ln>
        </p:spPr>
      </p:pic>
      <p:sp>
        <p:nvSpPr>
          <p:cNvPr id="1935" name="Google Shape;1935;p47"/>
          <p:cNvSpPr/>
          <p:nvPr/>
        </p:nvSpPr>
        <p:spPr>
          <a:xfrm>
            <a:off x="6019588" y="1623536"/>
            <a:ext cx="6096000" cy="5232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Sekop digunakan untuk mengambil Contoh Barang dalam bentuk curah.</a:t>
            </a:r>
            <a:endParaRPr sz="14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Alat ini terbuat dari bahan </a:t>
            </a:r>
            <a:r>
              <a:rPr lang="en-US" sz="1400" i="1">
                <a:solidFill>
                  <a:srgbClr val="000000"/>
                </a:solidFill>
                <a:latin typeface="Times New Roman"/>
                <a:ea typeface="Times New Roman"/>
                <a:cs typeface="Times New Roman"/>
                <a:sym typeface="Times New Roman"/>
              </a:rPr>
              <a:t>stainless steel</a:t>
            </a:r>
            <a:r>
              <a:rPr lang="en-US" sz="1400">
                <a:solidFill>
                  <a:srgbClr val="000000"/>
                </a:solidFill>
                <a:latin typeface="Times New Roman"/>
                <a:ea typeface="Times New Roman"/>
                <a:cs typeface="Times New Roman"/>
                <a:sym typeface="Times New Roman"/>
              </a:rPr>
              <a:t> atau polimer</a:t>
            </a:r>
            <a:endParaRPr sz="1400">
              <a:solidFill>
                <a:srgbClr val="000000"/>
              </a:solidFill>
              <a:latin typeface="Times New Roman"/>
              <a:ea typeface="Times New Roman"/>
              <a:cs typeface="Times New Roman"/>
              <a:sym typeface="Times New Roman"/>
            </a:endParaRPr>
          </a:p>
        </p:txBody>
      </p:sp>
      <p:pic>
        <p:nvPicPr>
          <p:cNvPr id="1936" name="Google Shape;1936;p47" descr="http://assets.kompasiana.com/statics/files/2014/03/13947877211828807831_300x197.8125.jpg"/>
          <p:cNvPicPr preferRelativeResize="0"/>
          <p:nvPr/>
        </p:nvPicPr>
        <p:blipFill rotWithShape="1">
          <a:blip r:embed="rId6">
            <a:alphaModFix/>
          </a:blip>
          <a:srcRect/>
          <a:stretch/>
        </p:blipFill>
        <p:spPr>
          <a:xfrm>
            <a:off x="914400" y="2801619"/>
            <a:ext cx="1524000" cy="821978"/>
          </a:xfrm>
          <a:prstGeom prst="rect">
            <a:avLst/>
          </a:prstGeom>
          <a:noFill/>
          <a:ln w="9525" cap="flat" cmpd="sng">
            <a:solidFill>
              <a:schemeClr val="dk1"/>
            </a:solidFill>
            <a:prstDash val="solid"/>
            <a:round/>
            <a:headEnd type="none" w="sm" len="sm"/>
            <a:tailEnd type="none" w="sm" len="sm"/>
          </a:ln>
        </p:spPr>
      </p:pic>
      <p:pic>
        <p:nvPicPr>
          <p:cNvPr id="1937" name="Google Shape;1937;p47" descr="http://www.sikumis.com/log/in/adm/foto_produk/gmbr1/Gunting%20Seng.jpeg"/>
          <p:cNvPicPr preferRelativeResize="0"/>
          <p:nvPr/>
        </p:nvPicPr>
        <p:blipFill rotWithShape="1">
          <a:blip r:embed="rId7">
            <a:alphaModFix/>
          </a:blip>
          <a:srcRect/>
          <a:stretch/>
        </p:blipFill>
        <p:spPr>
          <a:xfrm>
            <a:off x="3657600" y="2807472"/>
            <a:ext cx="1320800" cy="816126"/>
          </a:xfrm>
          <a:prstGeom prst="rect">
            <a:avLst/>
          </a:prstGeom>
          <a:noFill/>
          <a:ln w="9525" cap="flat" cmpd="sng">
            <a:solidFill>
              <a:schemeClr val="dk1"/>
            </a:solidFill>
            <a:prstDash val="solid"/>
            <a:round/>
            <a:headEnd type="none" w="sm" len="sm"/>
            <a:tailEnd type="none" w="sm" len="sm"/>
          </a:ln>
        </p:spPr>
      </p:pic>
      <p:sp>
        <p:nvSpPr>
          <p:cNvPr id="1938" name="Google Shape;1938;p47"/>
          <p:cNvSpPr/>
          <p:nvPr/>
        </p:nvSpPr>
        <p:spPr>
          <a:xfrm>
            <a:off x="6044988" y="2819401"/>
            <a:ext cx="6096000" cy="95410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Gunting digunakan untuk memotong Contoh Barang dalam bentuk lembaran, misalnya:</a:t>
            </a:r>
            <a:endParaRPr/>
          </a:p>
          <a:p>
            <a:pPr marL="342900" marR="0" lvl="0" indent="-342900" algn="l" rtl="0">
              <a:spcBef>
                <a:spcPts val="0"/>
              </a:spcBef>
              <a:spcAft>
                <a:spcPts val="0"/>
              </a:spcAft>
              <a:buClr>
                <a:srgbClr val="000000"/>
              </a:buClr>
              <a:buSzPts val="1400"/>
              <a:buFont typeface="Calibri"/>
              <a:buAutoNum type="alphaLcPeriod"/>
            </a:pPr>
            <a:r>
              <a:rPr lang="en-US" sz="1400">
                <a:solidFill>
                  <a:srgbClr val="000000"/>
                </a:solidFill>
                <a:latin typeface="Times New Roman"/>
                <a:ea typeface="Times New Roman"/>
                <a:cs typeface="Times New Roman"/>
                <a:sym typeface="Times New Roman"/>
              </a:rPr>
              <a:t>Tekstil, kertas dan plastik.</a:t>
            </a:r>
            <a:endParaRPr sz="1400">
              <a:solidFill>
                <a:srgbClr val="000000"/>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1400"/>
              <a:buFont typeface="Calibri"/>
              <a:buAutoNum type="alphaLcPeriod"/>
            </a:pPr>
            <a:r>
              <a:rPr lang="en-US" sz="1400">
                <a:solidFill>
                  <a:srgbClr val="000000"/>
                </a:solidFill>
                <a:latin typeface="Times New Roman"/>
                <a:ea typeface="Times New Roman"/>
                <a:cs typeface="Times New Roman"/>
                <a:sym typeface="Times New Roman"/>
              </a:rPr>
              <a:t>Logam</a:t>
            </a:r>
            <a:endParaRPr sz="1400">
              <a:solidFill>
                <a:srgbClr val="000000"/>
              </a:solidFill>
              <a:latin typeface="Times New Roman"/>
              <a:ea typeface="Times New Roman"/>
              <a:cs typeface="Times New Roman"/>
              <a:sym typeface="Times New Roman"/>
            </a:endParaRPr>
          </a:p>
        </p:txBody>
      </p:sp>
      <p:pic>
        <p:nvPicPr>
          <p:cNvPr id="1939" name="Google Shape;1939;p47" descr="http://store.baladeo.com/phototheque/ECO082/ECO082_0.png"/>
          <p:cNvPicPr preferRelativeResize="0"/>
          <p:nvPr/>
        </p:nvPicPr>
        <p:blipFill rotWithShape="1">
          <a:blip r:embed="rId8">
            <a:alphaModFix/>
          </a:blip>
          <a:srcRect/>
          <a:stretch/>
        </p:blipFill>
        <p:spPr>
          <a:xfrm>
            <a:off x="844309" y="4032730"/>
            <a:ext cx="1858887" cy="772825"/>
          </a:xfrm>
          <a:prstGeom prst="rect">
            <a:avLst/>
          </a:prstGeom>
          <a:noFill/>
          <a:ln w="9525" cap="flat" cmpd="sng">
            <a:solidFill>
              <a:schemeClr val="dk1"/>
            </a:solidFill>
            <a:prstDash val="solid"/>
            <a:round/>
            <a:headEnd type="none" w="sm" len="sm"/>
            <a:tailEnd type="none" w="sm" len="sm"/>
          </a:ln>
        </p:spPr>
      </p:pic>
      <p:pic>
        <p:nvPicPr>
          <p:cNvPr id="1940" name="Google Shape;1940;p47" descr="http://www.amig.mx/datos/fotos/524/cutter_59.gran.jpg"/>
          <p:cNvPicPr preferRelativeResize="0"/>
          <p:nvPr/>
        </p:nvPicPr>
        <p:blipFill rotWithShape="1">
          <a:blip r:embed="rId9">
            <a:alphaModFix/>
          </a:blip>
          <a:srcRect/>
          <a:stretch/>
        </p:blipFill>
        <p:spPr>
          <a:xfrm>
            <a:off x="2980093" y="4032729"/>
            <a:ext cx="2099908" cy="782064"/>
          </a:xfrm>
          <a:prstGeom prst="rect">
            <a:avLst/>
          </a:prstGeom>
          <a:noFill/>
          <a:ln w="9525" cap="flat" cmpd="sng">
            <a:solidFill>
              <a:schemeClr val="dk1"/>
            </a:solidFill>
            <a:prstDash val="solid"/>
            <a:round/>
            <a:headEnd type="none" w="sm" len="sm"/>
            <a:tailEnd type="none" w="sm" len="sm"/>
          </a:ln>
        </p:spPr>
      </p:pic>
      <p:sp>
        <p:nvSpPr>
          <p:cNvPr id="1941" name="Google Shape;1941;p47"/>
          <p:cNvSpPr/>
          <p:nvPr/>
        </p:nvSpPr>
        <p:spPr>
          <a:xfrm>
            <a:off x="6044988" y="4048780"/>
            <a:ext cx="6096000" cy="5232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Pisau dan </a:t>
            </a:r>
            <a:r>
              <a:rPr lang="en-US" sz="1400" i="1">
                <a:solidFill>
                  <a:srgbClr val="000000"/>
                </a:solidFill>
                <a:latin typeface="Times New Roman"/>
                <a:ea typeface="Times New Roman"/>
                <a:cs typeface="Times New Roman"/>
                <a:sym typeface="Times New Roman"/>
              </a:rPr>
              <a:t>Cutter</a:t>
            </a:r>
            <a:r>
              <a:rPr lang="en-US" sz="1400">
                <a:solidFill>
                  <a:srgbClr val="000000"/>
                </a:solidFill>
                <a:latin typeface="Times New Roman"/>
                <a:ea typeface="Times New Roman"/>
                <a:cs typeface="Times New Roman"/>
                <a:sym typeface="Times New Roman"/>
              </a:rPr>
              <a:t> digunakan untuk memotong Contoh Barang, misalnya kertas dan plastik.</a:t>
            </a:r>
            <a:endParaRPr/>
          </a:p>
        </p:txBody>
      </p:sp>
      <p:pic>
        <p:nvPicPr>
          <p:cNvPr id="1942" name="Google Shape;1942;p47" descr="http://www.omaxdental.com/products/cutting%20plier/312%20HARD%20WIRE%20CUTTER%28T.C%29.jpg"/>
          <p:cNvPicPr preferRelativeResize="0"/>
          <p:nvPr/>
        </p:nvPicPr>
        <p:blipFill rotWithShape="1">
          <a:blip r:embed="rId10">
            <a:alphaModFix/>
          </a:blip>
          <a:srcRect/>
          <a:stretch/>
        </p:blipFill>
        <p:spPr>
          <a:xfrm>
            <a:off x="3759200" y="5146598"/>
            <a:ext cx="1590675" cy="1084341"/>
          </a:xfrm>
          <a:prstGeom prst="rect">
            <a:avLst/>
          </a:prstGeom>
          <a:noFill/>
          <a:ln w="9525" cap="flat" cmpd="sng">
            <a:solidFill>
              <a:srgbClr val="000000"/>
            </a:solidFill>
            <a:prstDash val="solid"/>
            <a:miter lim="800000"/>
            <a:headEnd type="none" w="sm" len="sm"/>
            <a:tailEnd type="none" w="sm" len="sm"/>
          </a:ln>
        </p:spPr>
      </p:pic>
      <p:sp>
        <p:nvSpPr>
          <p:cNvPr id="1943" name="Google Shape;1943;p47"/>
          <p:cNvSpPr/>
          <p:nvPr/>
        </p:nvSpPr>
        <p:spPr>
          <a:xfrm>
            <a:off x="5994400" y="5410200"/>
            <a:ext cx="6096000" cy="5232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Tang(</a:t>
            </a:r>
            <a:r>
              <a:rPr lang="en-US" sz="1400" i="1">
                <a:solidFill>
                  <a:srgbClr val="000000"/>
                </a:solidFill>
                <a:latin typeface="Times New Roman"/>
                <a:ea typeface="Times New Roman"/>
                <a:cs typeface="Times New Roman"/>
                <a:sym typeface="Times New Roman"/>
              </a:rPr>
              <a:t>Wire Cutting</a:t>
            </a:r>
            <a:r>
              <a:rPr lang="en-US" sz="1400">
                <a:solidFill>
                  <a:srgbClr val="000000"/>
                </a:solidFill>
                <a:latin typeface="Times New Roman"/>
                <a:ea typeface="Times New Roman"/>
                <a:cs typeface="Times New Roman"/>
                <a:sym typeface="Times New Roman"/>
              </a:rPr>
              <a:t>) digunakan untuk memotong Contoh Barang dalam bentuk batang, misalnya kawat dan kabel.</a:t>
            </a:r>
            <a:endParaRPr/>
          </a:p>
        </p:txBody>
      </p:sp>
      <p:sp>
        <p:nvSpPr>
          <p:cNvPr id="1944" name="Google Shape;1944;p47"/>
          <p:cNvSpPr txBox="1"/>
          <p:nvPr/>
        </p:nvSpPr>
        <p:spPr>
          <a:xfrm>
            <a:off x="406400" y="2983468"/>
            <a:ext cx="3529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a.</a:t>
            </a:r>
            <a:endParaRPr sz="1800">
              <a:solidFill>
                <a:srgbClr val="000000"/>
              </a:solidFill>
              <a:latin typeface="Calibri"/>
              <a:ea typeface="Calibri"/>
              <a:cs typeface="Calibri"/>
              <a:sym typeface="Calibri"/>
            </a:endParaRPr>
          </a:p>
        </p:txBody>
      </p:sp>
      <p:sp>
        <p:nvSpPr>
          <p:cNvPr id="1945" name="Google Shape;1945;p47"/>
          <p:cNvSpPr txBox="1"/>
          <p:nvPr/>
        </p:nvSpPr>
        <p:spPr>
          <a:xfrm>
            <a:off x="3171997" y="3048000"/>
            <a:ext cx="3642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b.</a:t>
            </a:r>
            <a:endParaRPr sz="1800">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pic>
        <p:nvPicPr>
          <p:cNvPr id="1950" name="Google Shape;1950;p48"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1951" name="Google Shape;1951;p48"/>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sp>
        <p:nvSpPr>
          <p:cNvPr id="1952" name="Google Shape;1952;p48"/>
          <p:cNvSpPr/>
          <p:nvPr/>
        </p:nvSpPr>
        <p:spPr>
          <a:xfrm>
            <a:off x="1315719" y="914401"/>
            <a:ext cx="948901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00000"/>
                </a:solidFill>
                <a:latin typeface="Times New Roman"/>
                <a:ea typeface="Times New Roman"/>
                <a:cs typeface="Times New Roman"/>
                <a:sym typeface="Times New Roman"/>
              </a:rPr>
              <a:t>PERALATAN  PENGAMBILAN CONTOH BARANG DALAM BENTUK PADATAN</a:t>
            </a:r>
            <a:endParaRPr sz="1400">
              <a:solidFill>
                <a:srgbClr val="000000"/>
              </a:solidFill>
              <a:latin typeface="Times New Roman"/>
              <a:ea typeface="Times New Roman"/>
              <a:cs typeface="Times New Roman"/>
              <a:sym typeface="Times New Roman"/>
            </a:endParaRPr>
          </a:p>
        </p:txBody>
      </p:sp>
      <p:pic>
        <p:nvPicPr>
          <p:cNvPr id="1953" name="Google Shape;1953;p48" descr="https://encrypted-tbn0.gstatic.com/images?q=tbn:ANd9GcSb5vg0YMnp-H7K0bn7ExWEJfkv7TIQb4ILXqZXMRj5anxxJquQ"/>
          <p:cNvPicPr preferRelativeResize="0"/>
          <p:nvPr/>
        </p:nvPicPr>
        <p:blipFill rotWithShape="1">
          <a:blip r:embed="rId4">
            <a:alphaModFix/>
          </a:blip>
          <a:srcRect t="14070" b="15625"/>
          <a:stretch/>
        </p:blipFill>
        <p:spPr>
          <a:xfrm>
            <a:off x="2235200" y="1447800"/>
            <a:ext cx="2625621" cy="762000"/>
          </a:xfrm>
          <a:prstGeom prst="rect">
            <a:avLst/>
          </a:prstGeom>
          <a:noFill/>
          <a:ln w="9525" cap="flat" cmpd="sng">
            <a:solidFill>
              <a:schemeClr val="dk1"/>
            </a:solidFill>
            <a:prstDash val="solid"/>
            <a:round/>
            <a:headEnd type="none" w="sm" len="sm"/>
            <a:tailEnd type="none" w="sm" len="sm"/>
          </a:ln>
        </p:spPr>
      </p:pic>
      <p:pic>
        <p:nvPicPr>
          <p:cNvPr id="1954" name="Google Shape;1954;p48" descr="http://i.ehow.com/images/a07/d7/4t/tube-saw-guide-800x800.jpg"/>
          <p:cNvPicPr preferRelativeResize="0"/>
          <p:nvPr/>
        </p:nvPicPr>
        <p:blipFill rotWithShape="1">
          <a:blip r:embed="rId5">
            <a:alphaModFix/>
          </a:blip>
          <a:srcRect t="17764" b="32657"/>
          <a:stretch/>
        </p:blipFill>
        <p:spPr>
          <a:xfrm>
            <a:off x="2235200" y="2362201"/>
            <a:ext cx="2880629" cy="692535"/>
          </a:xfrm>
          <a:prstGeom prst="rect">
            <a:avLst/>
          </a:prstGeom>
          <a:noFill/>
          <a:ln w="9525" cap="flat" cmpd="sng">
            <a:solidFill>
              <a:schemeClr val="dk1"/>
            </a:solidFill>
            <a:prstDash val="solid"/>
            <a:round/>
            <a:headEnd type="none" w="sm" len="sm"/>
            <a:tailEnd type="none" w="sm" len="sm"/>
          </a:ln>
        </p:spPr>
      </p:pic>
      <p:sp>
        <p:nvSpPr>
          <p:cNvPr id="1955" name="Google Shape;1955;p48"/>
          <p:cNvSpPr/>
          <p:nvPr/>
        </p:nvSpPr>
        <p:spPr>
          <a:xfrm>
            <a:off x="5689600" y="1752601"/>
            <a:ext cx="6096000" cy="95410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Gergaji digunakan untuk memotong Contoh Barang dalam bentuk lempengan atau batangan, misalnya:</a:t>
            </a:r>
            <a:endParaRPr/>
          </a:p>
          <a:p>
            <a:pPr marL="342900" marR="0" lvl="0" indent="-342900" algn="l" rtl="0">
              <a:spcBef>
                <a:spcPts val="0"/>
              </a:spcBef>
              <a:spcAft>
                <a:spcPts val="0"/>
              </a:spcAft>
              <a:buClr>
                <a:srgbClr val="000000"/>
              </a:buClr>
              <a:buSzPts val="1400"/>
              <a:buFont typeface="Calibri"/>
              <a:buAutoNum type="alphaLcPeriod"/>
            </a:pPr>
            <a:r>
              <a:rPr lang="en-US" sz="1400">
                <a:solidFill>
                  <a:srgbClr val="000000"/>
                </a:solidFill>
                <a:latin typeface="Times New Roman"/>
                <a:ea typeface="Times New Roman"/>
                <a:cs typeface="Times New Roman"/>
                <a:sym typeface="Times New Roman"/>
              </a:rPr>
              <a:t>Kayu</a:t>
            </a:r>
            <a:endParaRPr sz="1400">
              <a:solidFill>
                <a:srgbClr val="000000"/>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1400"/>
              <a:buFont typeface="Calibri"/>
              <a:buAutoNum type="alphaLcPeriod"/>
            </a:pPr>
            <a:r>
              <a:rPr lang="en-US" sz="1400">
                <a:solidFill>
                  <a:srgbClr val="000000"/>
                </a:solidFill>
                <a:latin typeface="Times New Roman"/>
                <a:ea typeface="Times New Roman"/>
                <a:cs typeface="Times New Roman"/>
                <a:sym typeface="Times New Roman"/>
              </a:rPr>
              <a:t>Besi</a:t>
            </a:r>
            <a:endParaRPr sz="1400">
              <a:solidFill>
                <a:srgbClr val="000000"/>
              </a:solidFill>
              <a:latin typeface="Times New Roman"/>
              <a:ea typeface="Times New Roman"/>
              <a:cs typeface="Times New Roman"/>
              <a:sym typeface="Times New Roman"/>
            </a:endParaRPr>
          </a:p>
        </p:txBody>
      </p:sp>
      <p:pic>
        <p:nvPicPr>
          <p:cNvPr id="1956" name="Google Shape;1956;p48" descr="https://encrypted-tbn3.gstatic.com/images?q=tbn:ANd9GcQzbaNezjGz3cUxu9tNKEU-6oXjWDrffrrJhbG3KOrubkdtLfoW"/>
          <p:cNvPicPr preferRelativeResize="0"/>
          <p:nvPr/>
        </p:nvPicPr>
        <p:blipFill rotWithShape="1">
          <a:blip r:embed="rId6">
            <a:alphaModFix/>
          </a:blip>
          <a:srcRect/>
          <a:stretch/>
        </p:blipFill>
        <p:spPr>
          <a:xfrm>
            <a:off x="2260231" y="3279039"/>
            <a:ext cx="1825548" cy="1369161"/>
          </a:xfrm>
          <a:prstGeom prst="rect">
            <a:avLst/>
          </a:prstGeom>
          <a:noFill/>
          <a:ln w="9525" cap="flat" cmpd="sng">
            <a:solidFill>
              <a:schemeClr val="dk1"/>
            </a:solidFill>
            <a:prstDash val="solid"/>
            <a:round/>
            <a:headEnd type="none" w="sm" len="sm"/>
            <a:tailEnd type="none" w="sm" len="sm"/>
          </a:ln>
        </p:spPr>
      </p:pic>
      <p:sp>
        <p:nvSpPr>
          <p:cNvPr id="1957" name="Google Shape;1957;p48"/>
          <p:cNvSpPr/>
          <p:nvPr/>
        </p:nvSpPr>
        <p:spPr>
          <a:xfrm>
            <a:off x="5689600" y="3505200"/>
            <a:ext cx="6096000" cy="5232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Kapak digunakan untuk memecah Contoh Barang dalam bentuk bongkahan atau potongan, misalnya marmer dan produk mineral lainnya.</a:t>
            </a:r>
            <a:endParaRPr/>
          </a:p>
        </p:txBody>
      </p:sp>
      <p:pic>
        <p:nvPicPr>
          <p:cNvPr id="1958" name="Google Shape;1958;p48" descr="http://bagaimanacaramembuat.com/wp-content/uploads/2011/06/MAKITA-12.jpg"/>
          <p:cNvPicPr preferRelativeResize="0"/>
          <p:nvPr/>
        </p:nvPicPr>
        <p:blipFill rotWithShape="1">
          <a:blip r:embed="rId7">
            <a:alphaModFix/>
          </a:blip>
          <a:srcRect t="13683" b="15790"/>
          <a:stretch/>
        </p:blipFill>
        <p:spPr>
          <a:xfrm>
            <a:off x="2235200" y="4919840"/>
            <a:ext cx="2514775" cy="1328560"/>
          </a:xfrm>
          <a:prstGeom prst="rect">
            <a:avLst/>
          </a:prstGeom>
          <a:noFill/>
          <a:ln w="9525" cap="flat" cmpd="sng">
            <a:solidFill>
              <a:schemeClr val="dk1"/>
            </a:solidFill>
            <a:prstDash val="solid"/>
            <a:round/>
            <a:headEnd type="none" w="sm" len="sm"/>
            <a:tailEnd type="none" w="sm" len="sm"/>
          </a:ln>
        </p:spPr>
      </p:pic>
      <p:sp>
        <p:nvSpPr>
          <p:cNvPr id="1959" name="Google Shape;1959;p48"/>
          <p:cNvSpPr/>
          <p:nvPr/>
        </p:nvSpPr>
        <p:spPr>
          <a:xfrm>
            <a:off x="5689600" y="5267980"/>
            <a:ext cx="6096000" cy="5232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Gerinda digunakan untuk memotong Contoh Barang misalnya produk keramik dan produk mineral lainnya.</a:t>
            </a:r>
            <a:endParaRPr/>
          </a:p>
        </p:txBody>
      </p:sp>
      <p:sp>
        <p:nvSpPr>
          <p:cNvPr id="1960" name="Google Shape;1960;p48"/>
          <p:cNvSpPr txBox="1"/>
          <p:nvPr/>
        </p:nvSpPr>
        <p:spPr>
          <a:xfrm>
            <a:off x="1614645" y="1679882"/>
            <a:ext cx="3529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a.</a:t>
            </a:r>
            <a:endParaRPr sz="1800">
              <a:solidFill>
                <a:srgbClr val="000000"/>
              </a:solidFill>
              <a:latin typeface="Calibri"/>
              <a:ea typeface="Calibri"/>
              <a:cs typeface="Calibri"/>
              <a:sym typeface="Calibri"/>
            </a:endParaRPr>
          </a:p>
        </p:txBody>
      </p:sp>
      <p:sp>
        <p:nvSpPr>
          <p:cNvPr id="1961" name="Google Shape;1961;p48"/>
          <p:cNvSpPr txBox="1"/>
          <p:nvPr/>
        </p:nvSpPr>
        <p:spPr>
          <a:xfrm>
            <a:off x="1623164" y="2523801"/>
            <a:ext cx="3642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b.</a:t>
            </a:r>
            <a:endParaRPr sz="1800">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pic>
        <p:nvPicPr>
          <p:cNvPr id="1966" name="Google Shape;1966;p49"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1967" name="Google Shape;1967;p49"/>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sp>
        <p:nvSpPr>
          <p:cNvPr id="1968" name="Google Shape;1968;p49"/>
          <p:cNvSpPr/>
          <p:nvPr/>
        </p:nvSpPr>
        <p:spPr>
          <a:xfrm>
            <a:off x="1320800" y="914401"/>
            <a:ext cx="948901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000000"/>
                </a:solidFill>
                <a:latin typeface="Times New Roman"/>
                <a:ea typeface="Times New Roman"/>
                <a:cs typeface="Times New Roman"/>
                <a:sym typeface="Times New Roman"/>
              </a:rPr>
              <a:t>WADAH CONTOH BARANG</a:t>
            </a:r>
            <a:endParaRPr sz="1400">
              <a:solidFill>
                <a:srgbClr val="000000"/>
              </a:solidFill>
              <a:latin typeface="Times New Roman"/>
              <a:ea typeface="Times New Roman"/>
              <a:cs typeface="Times New Roman"/>
              <a:sym typeface="Times New Roman"/>
            </a:endParaRPr>
          </a:p>
        </p:txBody>
      </p:sp>
      <p:pic>
        <p:nvPicPr>
          <p:cNvPr id="1969" name="Google Shape;1969;p49" descr="IMG_20140815_132538"/>
          <p:cNvPicPr preferRelativeResize="0"/>
          <p:nvPr/>
        </p:nvPicPr>
        <p:blipFill rotWithShape="1">
          <a:blip r:embed="rId4">
            <a:alphaModFix/>
          </a:blip>
          <a:srcRect/>
          <a:stretch/>
        </p:blipFill>
        <p:spPr>
          <a:xfrm>
            <a:off x="732691" y="1219200"/>
            <a:ext cx="2721708" cy="2209801"/>
          </a:xfrm>
          <a:prstGeom prst="rect">
            <a:avLst/>
          </a:prstGeom>
          <a:noFill/>
          <a:ln w="9525" cap="flat" cmpd="sng">
            <a:solidFill>
              <a:schemeClr val="dk1"/>
            </a:solidFill>
            <a:prstDash val="solid"/>
            <a:round/>
            <a:headEnd type="none" w="sm" len="sm"/>
            <a:tailEnd type="none" w="sm" len="sm"/>
          </a:ln>
        </p:spPr>
      </p:pic>
      <p:pic>
        <p:nvPicPr>
          <p:cNvPr id="1970" name="Google Shape;1970;p49" descr="ZipperBagwithWriteStripe67624847"/>
          <p:cNvPicPr preferRelativeResize="0"/>
          <p:nvPr/>
        </p:nvPicPr>
        <p:blipFill rotWithShape="1">
          <a:blip r:embed="rId5">
            <a:alphaModFix/>
          </a:blip>
          <a:srcRect/>
          <a:stretch/>
        </p:blipFill>
        <p:spPr>
          <a:xfrm>
            <a:off x="732692" y="3733800"/>
            <a:ext cx="2836985" cy="2057400"/>
          </a:xfrm>
          <a:prstGeom prst="rect">
            <a:avLst/>
          </a:prstGeom>
          <a:noFill/>
          <a:ln w="9525" cap="flat" cmpd="sng">
            <a:solidFill>
              <a:schemeClr val="dk1"/>
            </a:solidFill>
            <a:prstDash val="solid"/>
            <a:round/>
            <a:headEnd type="none" w="sm" len="sm"/>
            <a:tailEnd type="none" w="sm" len="sm"/>
          </a:ln>
        </p:spPr>
      </p:pic>
      <p:sp>
        <p:nvSpPr>
          <p:cNvPr id="1971" name="Google Shape;1971;p49"/>
          <p:cNvSpPr/>
          <p:nvPr/>
        </p:nvSpPr>
        <p:spPr>
          <a:xfrm>
            <a:off x="5384800" y="1169076"/>
            <a:ext cx="6096000" cy="18158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Untuk Contoh barang berupa</a:t>
            </a:r>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Cairan</a:t>
            </a:r>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Semi padat</a:t>
            </a:r>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Padatan ( Bubuk, Serpihan, Butiran, dll. )</a:t>
            </a:r>
            <a:endParaRPr/>
          </a:p>
          <a:p>
            <a:pPr marL="285750" marR="0" lvl="0" indent="-196850" algn="l" rtl="0">
              <a:spcBef>
                <a:spcPts val="0"/>
              </a:spcBef>
              <a:spcAft>
                <a:spcPts val="0"/>
              </a:spcAft>
              <a:buClr>
                <a:schemeClr val="dk1"/>
              </a:buClr>
              <a:buSzPts val="1400"/>
              <a:buFont typeface="Noto Sans Symbols"/>
              <a:buNone/>
            </a:pPr>
            <a:endParaRPr sz="14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Botol dari bahan gelas gelap dengan mulut lebar dan tutup berulir dengan volume sekurang-kurangnya 250 mL, digunakan untuk Contoh Barang yang </a:t>
            </a:r>
            <a:r>
              <a:rPr lang="en-US" sz="1400" b="1">
                <a:solidFill>
                  <a:srgbClr val="000000"/>
                </a:solidFill>
                <a:latin typeface="Times New Roman"/>
                <a:ea typeface="Times New Roman"/>
                <a:cs typeface="Times New Roman"/>
                <a:sym typeface="Times New Roman"/>
              </a:rPr>
              <a:t>bersifat peka cahaya.</a:t>
            </a:r>
            <a:endParaRPr sz="1400" b="1">
              <a:solidFill>
                <a:srgbClr val="000000"/>
              </a:solidFill>
              <a:latin typeface="Times New Roman"/>
              <a:ea typeface="Times New Roman"/>
              <a:cs typeface="Times New Roman"/>
              <a:sym typeface="Times New Roman"/>
            </a:endParaRPr>
          </a:p>
        </p:txBody>
      </p:sp>
      <p:sp>
        <p:nvSpPr>
          <p:cNvPr id="1972" name="Google Shape;1972;p49"/>
          <p:cNvSpPr/>
          <p:nvPr/>
        </p:nvSpPr>
        <p:spPr>
          <a:xfrm>
            <a:off x="5181600" y="3859650"/>
            <a:ext cx="3860352" cy="116955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Untuk Contoh barang berupa</a:t>
            </a:r>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Padatan, Lembaran, Butiran, Serpihan, Batang,</a:t>
            </a:r>
            <a:endParaRPr sz="14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a:solidFill>
                  <a:srgbClr val="000000"/>
                </a:solidFill>
                <a:latin typeface="Times New Roman"/>
                <a:ea typeface="Times New Roman"/>
                <a:cs typeface="Times New Roman"/>
                <a:sym typeface="Times New Roman"/>
              </a:rPr>
              <a:t>Padatan lainnya</a:t>
            </a:r>
            <a:endParaRPr/>
          </a:p>
          <a:p>
            <a:pPr marL="0" marR="0" lvl="0" indent="0" algn="l" rtl="0">
              <a:spcBef>
                <a:spcPts val="0"/>
              </a:spcBef>
              <a:spcAft>
                <a:spcPts val="0"/>
              </a:spcAft>
              <a:buNone/>
            </a:pPr>
            <a:r>
              <a:rPr lang="en-US" sz="1400">
                <a:solidFill>
                  <a:srgbClr val="000000"/>
                </a:solidFill>
                <a:latin typeface="Times New Roman"/>
                <a:ea typeface="Times New Roman"/>
                <a:cs typeface="Times New Roman"/>
                <a:sym typeface="Times New Roman"/>
              </a:rPr>
              <a:t>.</a:t>
            </a:r>
            <a:endParaRPr sz="1400" i="1">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400"/>
              <a:buFont typeface="Noto Sans Symbols"/>
              <a:buChar char="❖"/>
            </a:pPr>
            <a:r>
              <a:rPr lang="en-US" sz="1400" i="1">
                <a:solidFill>
                  <a:srgbClr val="000000"/>
                </a:solidFill>
                <a:latin typeface="Times New Roman"/>
                <a:ea typeface="Times New Roman"/>
                <a:cs typeface="Times New Roman"/>
                <a:sym typeface="Times New Roman"/>
              </a:rPr>
              <a:t>Zipper Plastic Bag </a:t>
            </a:r>
            <a:r>
              <a:rPr lang="en-US" sz="1400">
                <a:solidFill>
                  <a:srgbClr val="000000"/>
                </a:solidFill>
                <a:latin typeface="Times New Roman"/>
                <a:ea typeface="Times New Roman"/>
                <a:cs typeface="Times New Roman"/>
                <a:sym typeface="Times New Roman"/>
              </a:rPr>
              <a:t>terbuat dari plastik.</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18070" y="635978"/>
            <a:ext cx="2446985" cy="13374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105401" y="179834"/>
            <a:ext cx="1665731" cy="5821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094117" y="597291"/>
            <a:ext cx="3718560" cy="582167"/>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965534" y="1639887"/>
            <a:ext cx="2200910" cy="2116670"/>
          </a:xfrm>
          <a:prstGeom prst="rect">
            <a:avLst/>
          </a:prstGeom>
        </p:spPr>
        <p:txBody>
          <a:bodyPr vert="horz" wrap="square" lIns="0" tIns="0" rIns="0" bIns="0" rtlCol="0">
            <a:spAutoFit/>
          </a:bodyPr>
          <a:lstStyle/>
          <a:p>
            <a:pPr marR="15875" algn="ctr"/>
            <a:r>
              <a:rPr sz="2000" b="1" spc="-15" dirty="0">
                <a:solidFill>
                  <a:srgbClr val="D54F41"/>
                </a:solidFill>
                <a:latin typeface="Arial"/>
                <a:cs typeface="Arial"/>
              </a:rPr>
              <a:t>Tanding/lot</a:t>
            </a:r>
            <a:endParaRPr sz="2000" dirty="0">
              <a:latin typeface="Arial"/>
              <a:cs typeface="Arial"/>
            </a:endParaRPr>
          </a:p>
          <a:p>
            <a:pPr marL="12700" marR="5080" indent="-10160" algn="ctr">
              <a:lnSpc>
                <a:spcPct val="325000"/>
              </a:lnSpc>
            </a:pPr>
            <a:r>
              <a:rPr sz="2000" b="1" dirty="0">
                <a:solidFill>
                  <a:srgbClr val="D54F41"/>
                </a:solidFill>
                <a:latin typeface="Arial"/>
                <a:cs typeface="Arial"/>
              </a:rPr>
              <a:t>Contoh </a:t>
            </a:r>
            <a:r>
              <a:rPr sz="2000" b="1" spc="-5" dirty="0">
                <a:solidFill>
                  <a:srgbClr val="D54F41"/>
                </a:solidFill>
                <a:latin typeface="Arial"/>
                <a:cs typeface="Arial"/>
              </a:rPr>
              <a:t>primer  </a:t>
            </a:r>
            <a:r>
              <a:rPr sz="2000" b="1" dirty="0">
                <a:solidFill>
                  <a:srgbClr val="D54F41"/>
                </a:solidFill>
                <a:latin typeface="Arial"/>
                <a:cs typeface="Arial"/>
              </a:rPr>
              <a:t>Contoh</a:t>
            </a:r>
            <a:r>
              <a:rPr sz="2000" b="1" spc="-105" dirty="0">
                <a:solidFill>
                  <a:srgbClr val="D54F41"/>
                </a:solidFill>
                <a:latin typeface="Arial"/>
                <a:cs typeface="Arial"/>
              </a:rPr>
              <a:t> </a:t>
            </a:r>
            <a:r>
              <a:rPr sz="2000" b="1" dirty="0">
                <a:solidFill>
                  <a:srgbClr val="D54F41"/>
                </a:solidFill>
                <a:latin typeface="Arial"/>
                <a:cs typeface="Arial"/>
              </a:rPr>
              <a:t>campuran</a:t>
            </a:r>
            <a:endParaRPr sz="2000" dirty="0">
              <a:latin typeface="Arial"/>
              <a:cs typeface="Arial"/>
            </a:endParaRPr>
          </a:p>
        </p:txBody>
      </p:sp>
      <p:sp>
        <p:nvSpPr>
          <p:cNvPr id="8" name="object 8"/>
          <p:cNvSpPr txBox="1"/>
          <p:nvPr/>
        </p:nvSpPr>
        <p:spPr>
          <a:xfrm>
            <a:off x="4808538" y="4668838"/>
            <a:ext cx="2539365" cy="1354217"/>
          </a:xfrm>
          <a:prstGeom prst="rect">
            <a:avLst/>
          </a:prstGeom>
        </p:spPr>
        <p:txBody>
          <a:bodyPr vert="horz" wrap="square" lIns="0" tIns="0" rIns="0" bIns="0" rtlCol="0">
            <a:spAutoFit/>
          </a:bodyPr>
          <a:lstStyle/>
          <a:p>
            <a:pPr marR="5080" algn="ctr"/>
            <a:r>
              <a:rPr sz="2000" b="1" dirty="0">
                <a:solidFill>
                  <a:srgbClr val="D54F41"/>
                </a:solidFill>
                <a:latin typeface="Arial"/>
                <a:cs typeface="Arial"/>
              </a:rPr>
              <a:t>Contoh</a:t>
            </a:r>
            <a:r>
              <a:rPr sz="2000" b="1" spc="-95" dirty="0">
                <a:solidFill>
                  <a:srgbClr val="D54F41"/>
                </a:solidFill>
                <a:latin typeface="Arial"/>
                <a:cs typeface="Arial"/>
              </a:rPr>
              <a:t> </a:t>
            </a:r>
            <a:r>
              <a:rPr sz="2000" b="1" dirty="0">
                <a:solidFill>
                  <a:srgbClr val="D54F41"/>
                </a:solidFill>
                <a:latin typeface="Arial"/>
                <a:cs typeface="Arial"/>
              </a:rPr>
              <a:t>sekunder</a:t>
            </a:r>
            <a:endParaRPr sz="2000" dirty="0">
              <a:latin typeface="Arial"/>
              <a:cs typeface="Arial"/>
            </a:endParaRPr>
          </a:p>
          <a:p>
            <a:pPr>
              <a:lnSpc>
                <a:spcPct val="100000"/>
              </a:lnSpc>
            </a:pPr>
            <a:endParaRPr sz="2000" dirty="0">
              <a:latin typeface="Times New Roman"/>
              <a:cs typeface="Times New Roman"/>
            </a:endParaRPr>
          </a:p>
          <a:p>
            <a:pPr>
              <a:spcBef>
                <a:spcPts val="30"/>
              </a:spcBef>
            </a:pPr>
            <a:endParaRPr sz="2800" dirty="0">
              <a:latin typeface="Times New Roman"/>
              <a:cs typeface="Times New Roman"/>
            </a:endParaRPr>
          </a:p>
          <a:p>
            <a:pPr algn="ctr">
              <a:lnSpc>
                <a:spcPct val="100000"/>
              </a:lnSpc>
            </a:pPr>
            <a:r>
              <a:rPr sz="2000" b="1" dirty="0">
                <a:solidFill>
                  <a:srgbClr val="D54F41"/>
                </a:solidFill>
                <a:latin typeface="Arial"/>
                <a:cs typeface="Arial"/>
              </a:rPr>
              <a:t>Contoh</a:t>
            </a:r>
            <a:r>
              <a:rPr sz="2000" b="1" spc="-110" dirty="0">
                <a:solidFill>
                  <a:srgbClr val="D54F41"/>
                </a:solidFill>
                <a:latin typeface="Arial"/>
                <a:cs typeface="Arial"/>
              </a:rPr>
              <a:t> </a:t>
            </a:r>
            <a:r>
              <a:rPr sz="2000" b="1" dirty="0">
                <a:solidFill>
                  <a:srgbClr val="D54F41"/>
                </a:solidFill>
                <a:latin typeface="Arial"/>
                <a:cs typeface="Arial"/>
              </a:rPr>
              <a:t>laboratorium</a:t>
            </a:r>
            <a:endParaRPr sz="2000" dirty="0">
              <a:latin typeface="Arial"/>
              <a:cs typeface="Arial"/>
            </a:endParaRPr>
          </a:p>
        </p:txBody>
      </p:sp>
      <p:sp>
        <p:nvSpPr>
          <p:cNvPr id="9" name="object 9"/>
          <p:cNvSpPr/>
          <p:nvPr/>
        </p:nvSpPr>
        <p:spPr>
          <a:xfrm>
            <a:off x="2057274" y="1135914"/>
            <a:ext cx="2676601" cy="511248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618070" y="1974774"/>
            <a:ext cx="2446985" cy="4136467"/>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39011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54"/>
          <p:cNvSpPr/>
          <p:nvPr/>
        </p:nvSpPr>
        <p:spPr>
          <a:xfrm>
            <a:off x="609600" y="4701521"/>
            <a:ext cx="3707685" cy="162307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2024" name="Google Shape;2024;p54"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2025" name="Google Shape;2025;p54"/>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t>Lampiran 3</a:t>
            </a:r>
            <a:br>
              <a:rPr lang="en-US" sz="2000"/>
            </a:br>
            <a:r>
              <a:rPr lang="en-US" sz="1400" b="1"/>
              <a:t>PETUNJUK TEKNIS DALAM PENGAMBILAN CONTOH BARANG</a:t>
            </a:r>
            <a:endParaRPr sz="1400" b="1"/>
          </a:p>
        </p:txBody>
      </p:sp>
      <p:sp>
        <p:nvSpPr>
          <p:cNvPr id="2026" name="Google Shape;2026;p54"/>
          <p:cNvSpPr/>
          <p:nvPr/>
        </p:nvSpPr>
        <p:spPr>
          <a:xfrm>
            <a:off x="1461319" y="914401"/>
            <a:ext cx="940904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Times New Roman"/>
                <a:ea typeface="Times New Roman"/>
                <a:cs typeface="Times New Roman"/>
                <a:sym typeface="Times New Roman"/>
              </a:rPr>
              <a:t>PROSES PENGAMBILAN CONTOH BARANG PADATAN</a:t>
            </a:r>
            <a:endParaRPr sz="1400" b="1">
              <a:solidFill>
                <a:schemeClr val="dk1"/>
              </a:solidFill>
              <a:latin typeface="Times New Roman"/>
              <a:ea typeface="Times New Roman"/>
              <a:cs typeface="Times New Roman"/>
              <a:sym typeface="Times New Roman"/>
            </a:endParaRPr>
          </a:p>
        </p:txBody>
      </p:sp>
      <p:sp>
        <p:nvSpPr>
          <p:cNvPr id="2027" name="Google Shape;2027;p54"/>
          <p:cNvSpPr/>
          <p:nvPr/>
        </p:nvSpPr>
        <p:spPr>
          <a:xfrm>
            <a:off x="1029271" y="1476116"/>
            <a:ext cx="3094968" cy="1731080"/>
          </a:xfrm>
          <a:prstGeom prst="rect">
            <a:avLst/>
          </a:prstGeom>
          <a:blipFill rotWithShape="1">
            <a:blip r:embed="rId4">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2028" name="Google Shape;2028;p54"/>
          <p:cNvGrpSpPr/>
          <p:nvPr/>
        </p:nvGrpSpPr>
        <p:grpSpPr>
          <a:xfrm>
            <a:off x="2462031" y="3347499"/>
            <a:ext cx="229447" cy="379780"/>
            <a:chOff x="2276348" y="3352800"/>
            <a:chExt cx="172085" cy="379780"/>
          </a:xfrm>
        </p:grpSpPr>
        <p:sp>
          <p:nvSpPr>
            <p:cNvPr id="2029" name="Google Shape;2029;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30" name="Google Shape;2030;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2031" name="Google Shape;2031;p54"/>
          <p:cNvGrpSpPr/>
          <p:nvPr/>
        </p:nvGrpSpPr>
        <p:grpSpPr>
          <a:xfrm>
            <a:off x="711200" y="4724400"/>
            <a:ext cx="3556000" cy="1600200"/>
            <a:chOff x="1600200" y="4648200"/>
            <a:chExt cx="2667000" cy="1600200"/>
          </a:xfrm>
        </p:grpSpPr>
        <p:sp>
          <p:nvSpPr>
            <p:cNvPr id="2032" name="Google Shape;2032;p54"/>
            <p:cNvSpPr/>
            <p:nvPr/>
          </p:nvSpPr>
          <p:spPr>
            <a:xfrm>
              <a:off x="1600200" y="4876801"/>
              <a:ext cx="2360930" cy="913130"/>
            </a:xfrm>
            <a:custGeom>
              <a:avLst/>
              <a:gdLst/>
              <a:ahLst/>
              <a:cxnLst/>
              <a:rect l="l" t="t" r="r" b="b"/>
              <a:pathLst>
                <a:path w="2360929" h="913129" extrusionOk="0">
                  <a:moveTo>
                    <a:pt x="2360612" y="0"/>
                  </a:moveTo>
                  <a:lnTo>
                    <a:pt x="590156" y="0"/>
                  </a:lnTo>
                  <a:lnTo>
                    <a:pt x="0" y="912812"/>
                  </a:lnTo>
                  <a:lnTo>
                    <a:pt x="1770456" y="912812"/>
                  </a:lnTo>
                  <a:lnTo>
                    <a:pt x="2360612" y="0"/>
                  </a:lnTo>
                  <a:close/>
                </a:path>
              </a:pathLst>
            </a:custGeom>
            <a:solidFill>
              <a:srgbClr val="33CC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33" name="Google Shape;2033;p54"/>
            <p:cNvSpPr/>
            <p:nvPr/>
          </p:nvSpPr>
          <p:spPr>
            <a:xfrm>
              <a:off x="1600200" y="4876801"/>
              <a:ext cx="2360930" cy="913130"/>
            </a:xfrm>
            <a:custGeom>
              <a:avLst/>
              <a:gdLst/>
              <a:ahLst/>
              <a:cxnLst/>
              <a:rect l="l" t="t" r="r" b="b"/>
              <a:pathLst>
                <a:path w="2360929" h="913129" extrusionOk="0">
                  <a:moveTo>
                    <a:pt x="0" y="912812"/>
                  </a:moveTo>
                  <a:lnTo>
                    <a:pt x="590156" y="0"/>
                  </a:lnTo>
                  <a:lnTo>
                    <a:pt x="2360612" y="0"/>
                  </a:lnTo>
                  <a:lnTo>
                    <a:pt x="1770456" y="912812"/>
                  </a:lnTo>
                  <a:lnTo>
                    <a:pt x="0" y="912812"/>
                  </a:lnTo>
                  <a:close/>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34" name="Google Shape;2034;p54"/>
            <p:cNvSpPr/>
            <p:nvPr/>
          </p:nvSpPr>
          <p:spPr>
            <a:xfrm>
              <a:off x="1676400" y="5334000"/>
              <a:ext cx="2590800" cy="1905"/>
            </a:xfrm>
            <a:custGeom>
              <a:avLst/>
              <a:gdLst/>
              <a:ahLst/>
              <a:cxnLst/>
              <a:rect l="l" t="t" r="r" b="b"/>
              <a:pathLst>
                <a:path w="2590800" h="1904" extrusionOk="0">
                  <a:moveTo>
                    <a:pt x="0" y="0"/>
                  </a:moveTo>
                  <a:lnTo>
                    <a:pt x="2590800" y="1587"/>
                  </a:lnTo>
                </a:path>
              </a:pathLst>
            </a:custGeom>
            <a:noFill/>
            <a:ln w="38150" cap="flat" cmpd="sng">
              <a:solidFill>
                <a:srgbClr val="CC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35" name="Google Shape;2035;p54"/>
            <p:cNvSpPr/>
            <p:nvPr/>
          </p:nvSpPr>
          <p:spPr>
            <a:xfrm>
              <a:off x="2208212" y="4648200"/>
              <a:ext cx="993775" cy="1600200"/>
            </a:xfrm>
            <a:custGeom>
              <a:avLst/>
              <a:gdLst/>
              <a:ahLst/>
              <a:cxnLst/>
              <a:rect l="l" t="t" r="r" b="b"/>
              <a:pathLst>
                <a:path w="993775" h="1600200" extrusionOk="0">
                  <a:moveTo>
                    <a:pt x="993775" y="0"/>
                  </a:moveTo>
                  <a:lnTo>
                    <a:pt x="0" y="1600200"/>
                  </a:lnTo>
                </a:path>
              </a:pathLst>
            </a:custGeom>
            <a:noFill/>
            <a:ln w="38150" cap="flat" cmpd="sng">
              <a:solidFill>
                <a:srgbClr val="CC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2036" name="Google Shape;2036;p54"/>
          <p:cNvGrpSpPr/>
          <p:nvPr/>
        </p:nvGrpSpPr>
        <p:grpSpPr>
          <a:xfrm>
            <a:off x="6680796" y="4580716"/>
            <a:ext cx="4570307" cy="1598930"/>
            <a:chOff x="5105400" y="1295400"/>
            <a:chExt cx="3427730" cy="1598930"/>
          </a:xfrm>
        </p:grpSpPr>
        <p:sp>
          <p:nvSpPr>
            <p:cNvPr id="2037" name="Google Shape;2037;p54"/>
            <p:cNvSpPr/>
            <p:nvPr/>
          </p:nvSpPr>
          <p:spPr>
            <a:xfrm>
              <a:off x="8029619" y="1981200"/>
              <a:ext cx="198755" cy="0"/>
            </a:xfrm>
            <a:custGeom>
              <a:avLst/>
              <a:gdLst/>
              <a:ahLst/>
              <a:cxnLst/>
              <a:rect l="l" t="t" r="r" b="b"/>
              <a:pathLst>
                <a:path w="198754" h="120000" extrusionOk="0">
                  <a:moveTo>
                    <a:pt x="0" y="0"/>
                  </a:moveTo>
                  <a:lnTo>
                    <a:pt x="198393" y="0"/>
                  </a:lnTo>
                </a:path>
              </a:pathLst>
            </a:custGeom>
            <a:noFill/>
            <a:ln w="38150" cap="flat" cmpd="sng">
              <a:solidFill>
                <a:srgbClr val="CC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38" name="Google Shape;2038;p54"/>
            <p:cNvSpPr/>
            <p:nvPr/>
          </p:nvSpPr>
          <p:spPr>
            <a:xfrm>
              <a:off x="5638800" y="1981200"/>
              <a:ext cx="2333625" cy="0"/>
            </a:xfrm>
            <a:custGeom>
              <a:avLst/>
              <a:gdLst/>
              <a:ahLst/>
              <a:cxnLst/>
              <a:rect l="l" t="t" r="r" b="b"/>
              <a:pathLst>
                <a:path w="2333625" h="120000" extrusionOk="0">
                  <a:moveTo>
                    <a:pt x="0" y="0"/>
                  </a:moveTo>
                  <a:lnTo>
                    <a:pt x="2333580" y="0"/>
                  </a:lnTo>
                </a:path>
              </a:pathLst>
            </a:custGeom>
            <a:noFill/>
            <a:ln w="38150" cap="flat" cmpd="sng">
              <a:solidFill>
                <a:srgbClr val="CC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39" name="Google Shape;2039;p54"/>
            <p:cNvSpPr/>
            <p:nvPr/>
          </p:nvSpPr>
          <p:spPr>
            <a:xfrm>
              <a:off x="6170612" y="1295400"/>
              <a:ext cx="992505" cy="1598930"/>
            </a:xfrm>
            <a:custGeom>
              <a:avLst/>
              <a:gdLst/>
              <a:ahLst/>
              <a:cxnLst/>
              <a:rect l="l" t="t" r="r" b="b"/>
              <a:pathLst>
                <a:path w="992504" h="1598930" extrusionOk="0">
                  <a:moveTo>
                    <a:pt x="992187" y="0"/>
                  </a:moveTo>
                  <a:lnTo>
                    <a:pt x="0" y="1598612"/>
                  </a:lnTo>
                </a:path>
              </a:pathLst>
            </a:custGeom>
            <a:noFill/>
            <a:ln w="38150" cap="flat" cmpd="sng">
              <a:solidFill>
                <a:srgbClr val="CC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40" name="Google Shape;2040;p54"/>
            <p:cNvSpPr/>
            <p:nvPr/>
          </p:nvSpPr>
          <p:spPr>
            <a:xfrm>
              <a:off x="6477000" y="1981200"/>
              <a:ext cx="1141730" cy="455930"/>
            </a:xfrm>
            <a:custGeom>
              <a:avLst/>
              <a:gdLst/>
              <a:ahLst/>
              <a:cxnLst/>
              <a:rect l="l" t="t" r="r" b="b"/>
              <a:pathLst>
                <a:path w="1141729" h="455930" extrusionOk="0">
                  <a:moveTo>
                    <a:pt x="1141412" y="0"/>
                  </a:moveTo>
                  <a:lnTo>
                    <a:pt x="285356" y="0"/>
                  </a:lnTo>
                  <a:lnTo>
                    <a:pt x="0" y="455612"/>
                  </a:lnTo>
                  <a:lnTo>
                    <a:pt x="856056" y="455612"/>
                  </a:lnTo>
                  <a:lnTo>
                    <a:pt x="1141412" y="0"/>
                  </a:lnTo>
                  <a:close/>
                </a:path>
              </a:pathLst>
            </a:custGeom>
            <a:solidFill>
              <a:srgbClr val="33CC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41" name="Google Shape;2041;p54"/>
            <p:cNvSpPr/>
            <p:nvPr/>
          </p:nvSpPr>
          <p:spPr>
            <a:xfrm>
              <a:off x="6477000" y="1981200"/>
              <a:ext cx="1141730" cy="455930"/>
            </a:xfrm>
            <a:custGeom>
              <a:avLst/>
              <a:gdLst/>
              <a:ahLst/>
              <a:cxnLst/>
              <a:rect l="l" t="t" r="r" b="b"/>
              <a:pathLst>
                <a:path w="1141729" h="455930" extrusionOk="0">
                  <a:moveTo>
                    <a:pt x="0" y="455612"/>
                  </a:moveTo>
                  <a:lnTo>
                    <a:pt x="285356" y="0"/>
                  </a:lnTo>
                  <a:lnTo>
                    <a:pt x="1141412" y="0"/>
                  </a:lnTo>
                  <a:lnTo>
                    <a:pt x="856056" y="455612"/>
                  </a:lnTo>
                  <a:lnTo>
                    <a:pt x="0" y="455612"/>
                  </a:lnTo>
                  <a:close/>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42" name="Google Shape;2042;p54"/>
            <p:cNvSpPr/>
            <p:nvPr/>
          </p:nvSpPr>
          <p:spPr>
            <a:xfrm>
              <a:off x="5867400" y="1524000"/>
              <a:ext cx="1141730" cy="455930"/>
            </a:xfrm>
            <a:custGeom>
              <a:avLst/>
              <a:gdLst/>
              <a:ahLst/>
              <a:cxnLst/>
              <a:rect l="l" t="t" r="r" b="b"/>
              <a:pathLst>
                <a:path w="1141729" h="455930" extrusionOk="0">
                  <a:moveTo>
                    <a:pt x="1141412" y="0"/>
                  </a:moveTo>
                  <a:lnTo>
                    <a:pt x="285356" y="0"/>
                  </a:lnTo>
                  <a:lnTo>
                    <a:pt x="0" y="455612"/>
                  </a:lnTo>
                  <a:lnTo>
                    <a:pt x="856056" y="455612"/>
                  </a:lnTo>
                  <a:lnTo>
                    <a:pt x="1141412" y="0"/>
                  </a:lnTo>
                  <a:close/>
                </a:path>
              </a:pathLst>
            </a:custGeom>
            <a:solidFill>
              <a:srgbClr val="33CC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43" name="Google Shape;2043;p54"/>
            <p:cNvSpPr/>
            <p:nvPr/>
          </p:nvSpPr>
          <p:spPr>
            <a:xfrm>
              <a:off x="5867400" y="1524000"/>
              <a:ext cx="1141730" cy="455930"/>
            </a:xfrm>
            <a:custGeom>
              <a:avLst/>
              <a:gdLst/>
              <a:ahLst/>
              <a:cxnLst/>
              <a:rect l="l" t="t" r="r" b="b"/>
              <a:pathLst>
                <a:path w="1141729" h="455930" extrusionOk="0">
                  <a:moveTo>
                    <a:pt x="0" y="455612"/>
                  </a:moveTo>
                  <a:lnTo>
                    <a:pt x="285356" y="0"/>
                  </a:lnTo>
                  <a:lnTo>
                    <a:pt x="1141412" y="0"/>
                  </a:lnTo>
                  <a:lnTo>
                    <a:pt x="856056" y="455612"/>
                  </a:lnTo>
                  <a:lnTo>
                    <a:pt x="0" y="455612"/>
                  </a:lnTo>
                  <a:close/>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44" name="Google Shape;2044;p54"/>
            <p:cNvSpPr/>
            <p:nvPr/>
          </p:nvSpPr>
          <p:spPr>
            <a:xfrm>
              <a:off x="7391400" y="1371600"/>
              <a:ext cx="1141730" cy="455930"/>
            </a:xfrm>
            <a:custGeom>
              <a:avLst/>
              <a:gdLst/>
              <a:ahLst/>
              <a:cxnLst/>
              <a:rect l="l" t="t" r="r" b="b"/>
              <a:pathLst>
                <a:path w="1141729" h="455930" extrusionOk="0">
                  <a:moveTo>
                    <a:pt x="1141412" y="0"/>
                  </a:moveTo>
                  <a:lnTo>
                    <a:pt x="285356" y="0"/>
                  </a:lnTo>
                  <a:lnTo>
                    <a:pt x="0" y="455612"/>
                  </a:lnTo>
                  <a:lnTo>
                    <a:pt x="856056" y="455612"/>
                  </a:lnTo>
                  <a:lnTo>
                    <a:pt x="1141412" y="0"/>
                  </a:lnTo>
                  <a:close/>
                </a:path>
              </a:pathLst>
            </a:custGeom>
            <a:solidFill>
              <a:srgbClr val="33CC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45" name="Google Shape;2045;p54"/>
            <p:cNvSpPr/>
            <p:nvPr/>
          </p:nvSpPr>
          <p:spPr>
            <a:xfrm>
              <a:off x="7391400" y="1371600"/>
              <a:ext cx="1141730" cy="455930"/>
            </a:xfrm>
            <a:custGeom>
              <a:avLst/>
              <a:gdLst/>
              <a:ahLst/>
              <a:cxnLst/>
              <a:rect l="l" t="t" r="r" b="b"/>
              <a:pathLst>
                <a:path w="1141729" h="455930" extrusionOk="0">
                  <a:moveTo>
                    <a:pt x="0" y="455612"/>
                  </a:moveTo>
                  <a:lnTo>
                    <a:pt x="285356" y="0"/>
                  </a:lnTo>
                  <a:lnTo>
                    <a:pt x="1141412" y="0"/>
                  </a:lnTo>
                  <a:lnTo>
                    <a:pt x="856056" y="455612"/>
                  </a:lnTo>
                  <a:lnTo>
                    <a:pt x="0" y="455612"/>
                  </a:lnTo>
                  <a:close/>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46" name="Google Shape;2046;p54"/>
            <p:cNvSpPr/>
            <p:nvPr/>
          </p:nvSpPr>
          <p:spPr>
            <a:xfrm>
              <a:off x="5105400" y="2209800"/>
              <a:ext cx="1141730" cy="455930"/>
            </a:xfrm>
            <a:custGeom>
              <a:avLst/>
              <a:gdLst/>
              <a:ahLst/>
              <a:cxnLst/>
              <a:rect l="l" t="t" r="r" b="b"/>
              <a:pathLst>
                <a:path w="1141729" h="455930" extrusionOk="0">
                  <a:moveTo>
                    <a:pt x="1141412" y="0"/>
                  </a:moveTo>
                  <a:lnTo>
                    <a:pt x="285356" y="0"/>
                  </a:lnTo>
                  <a:lnTo>
                    <a:pt x="0" y="455612"/>
                  </a:lnTo>
                  <a:lnTo>
                    <a:pt x="856056" y="455612"/>
                  </a:lnTo>
                  <a:lnTo>
                    <a:pt x="1141412" y="0"/>
                  </a:lnTo>
                  <a:close/>
                </a:path>
              </a:pathLst>
            </a:custGeom>
            <a:solidFill>
              <a:srgbClr val="33CC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47" name="Google Shape;2047;p54"/>
            <p:cNvSpPr/>
            <p:nvPr/>
          </p:nvSpPr>
          <p:spPr>
            <a:xfrm>
              <a:off x="5105400" y="2209800"/>
              <a:ext cx="1141730" cy="455930"/>
            </a:xfrm>
            <a:custGeom>
              <a:avLst/>
              <a:gdLst/>
              <a:ahLst/>
              <a:cxnLst/>
              <a:rect l="l" t="t" r="r" b="b"/>
              <a:pathLst>
                <a:path w="1141729" h="455930" extrusionOk="0">
                  <a:moveTo>
                    <a:pt x="0" y="455612"/>
                  </a:moveTo>
                  <a:lnTo>
                    <a:pt x="285356" y="0"/>
                  </a:lnTo>
                  <a:lnTo>
                    <a:pt x="1141412" y="0"/>
                  </a:lnTo>
                  <a:lnTo>
                    <a:pt x="856056" y="455612"/>
                  </a:lnTo>
                  <a:lnTo>
                    <a:pt x="0" y="455612"/>
                  </a:lnTo>
                  <a:close/>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2048" name="Google Shape;2048;p54"/>
          <p:cNvGrpSpPr/>
          <p:nvPr/>
        </p:nvGrpSpPr>
        <p:grpSpPr>
          <a:xfrm rot="-5400000" flipH="1">
            <a:off x="6079800" y="5090657"/>
            <a:ext cx="172085" cy="506373"/>
            <a:chOff x="2276348" y="3352800"/>
            <a:chExt cx="172085" cy="379780"/>
          </a:xfrm>
        </p:grpSpPr>
        <p:sp>
          <p:nvSpPr>
            <p:cNvPr id="2049" name="Google Shape;2049;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50" name="Google Shape;2050;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2051" name="Google Shape;2051;p54"/>
          <p:cNvGrpSpPr/>
          <p:nvPr/>
        </p:nvGrpSpPr>
        <p:grpSpPr>
          <a:xfrm>
            <a:off x="2462623" y="4321741"/>
            <a:ext cx="229447" cy="379780"/>
            <a:chOff x="2276348" y="3352800"/>
            <a:chExt cx="172085" cy="379780"/>
          </a:xfrm>
        </p:grpSpPr>
        <p:sp>
          <p:nvSpPr>
            <p:cNvPr id="2052" name="Google Shape;2052;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53" name="Google Shape;2053;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2054" name="Google Shape;2054;p54"/>
          <p:cNvSpPr/>
          <p:nvPr/>
        </p:nvSpPr>
        <p:spPr>
          <a:xfrm flipH="1">
            <a:off x="7173953" y="4321742"/>
            <a:ext cx="60959" cy="1095905"/>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55" name="Google Shape;2055;p54"/>
          <p:cNvSpPr/>
          <p:nvPr/>
        </p:nvSpPr>
        <p:spPr>
          <a:xfrm>
            <a:off x="10638757" y="4321741"/>
            <a:ext cx="60959" cy="255754"/>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56" name="Google Shape;2056;p54"/>
          <p:cNvSpPr/>
          <p:nvPr/>
        </p:nvSpPr>
        <p:spPr>
          <a:xfrm rot="5400000" flipH="1">
            <a:off x="8926145" y="2575772"/>
            <a:ext cx="45719" cy="3464804"/>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57" name="Google Shape;2057;p54"/>
          <p:cNvSpPr/>
          <p:nvPr/>
        </p:nvSpPr>
        <p:spPr>
          <a:xfrm rot="5400000" flipH="1">
            <a:off x="5103119" y="2965938"/>
            <a:ext cx="45719" cy="2127208"/>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2058" name="Google Shape;2058;p54"/>
          <p:cNvGrpSpPr/>
          <p:nvPr/>
        </p:nvGrpSpPr>
        <p:grpSpPr>
          <a:xfrm rot="5400000">
            <a:off x="3723146" y="3799216"/>
            <a:ext cx="172085" cy="506373"/>
            <a:chOff x="2276348" y="3352800"/>
            <a:chExt cx="172085" cy="379780"/>
          </a:xfrm>
        </p:grpSpPr>
        <p:sp>
          <p:nvSpPr>
            <p:cNvPr id="2059" name="Google Shape;2059;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60" name="Google Shape;2060;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2061" name="Google Shape;2061;p54"/>
          <p:cNvSpPr/>
          <p:nvPr/>
        </p:nvSpPr>
        <p:spPr>
          <a:xfrm>
            <a:off x="9012586" y="4052211"/>
            <a:ext cx="60959" cy="255754"/>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62" name="Google Shape;2062;p54"/>
          <p:cNvSpPr/>
          <p:nvPr/>
        </p:nvSpPr>
        <p:spPr>
          <a:xfrm rot="5400000" flipH="1">
            <a:off x="7578225" y="2621419"/>
            <a:ext cx="45719" cy="2823003"/>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2063" name="Google Shape;2063;p54"/>
          <p:cNvGrpSpPr/>
          <p:nvPr/>
        </p:nvGrpSpPr>
        <p:grpSpPr>
          <a:xfrm rot="10800000">
            <a:off x="8920538" y="3165153"/>
            <a:ext cx="229447" cy="379780"/>
            <a:chOff x="2276348" y="3352800"/>
            <a:chExt cx="172085" cy="379780"/>
          </a:xfrm>
        </p:grpSpPr>
        <p:sp>
          <p:nvSpPr>
            <p:cNvPr id="2064" name="Google Shape;2064;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65" name="Google Shape;2065;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2066" name="Google Shape;2066;p54"/>
          <p:cNvSpPr/>
          <p:nvPr/>
        </p:nvSpPr>
        <p:spPr>
          <a:xfrm>
            <a:off x="9035855" y="3513359"/>
            <a:ext cx="121932" cy="817674"/>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67" name="Google Shape;2067;p54"/>
          <p:cNvSpPr/>
          <p:nvPr/>
        </p:nvSpPr>
        <p:spPr>
          <a:xfrm>
            <a:off x="8685275" y="1320898"/>
            <a:ext cx="1016332" cy="823496"/>
          </a:xfrm>
          <a:prstGeom prst="rect">
            <a:avLst/>
          </a:prstGeom>
          <a:blipFill rotWithShape="1">
            <a:blip r:embed="rId5">
              <a:alphaModFix/>
            </a:blip>
            <a:stretch>
              <a:fillRect l="-154857" t="-169149" r="-144630" b="-85989"/>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68" name="Google Shape;2068;p54"/>
          <p:cNvSpPr txBox="1"/>
          <p:nvPr/>
        </p:nvSpPr>
        <p:spPr>
          <a:xfrm>
            <a:off x="5080622" y="1600201"/>
            <a:ext cx="1421777" cy="27699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lot</a:t>
            </a:r>
            <a:endParaRPr sz="1200">
              <a:solidFill>
                <a:schemeClr val="dk1"/>
              </a:solidFill>
              <a:latin typeface="Times New Roman"/>
              <a:ea typeface="Times New Roman"/>
              <a:cs typeface="Times New Roman"/>
              <a:sym typeface="Times New Roman"/>
            </a:endParaRPr>
          </a:p>
        </p:txBody>
      </p:sp>
      <p:sp>
        <p:nvSpPr>
          <p:cNvPr id="2069" name="Google Shape;2069;p54"/>
          <p:cNvSpPr txBox="1"/>
          <p:nvPr/>
        </p:nvSpPr>
        <p:spPr>
          <a:xfrm>
            <a:off x="5080000" y="2325173"/>
            <a:ext cx="1440152" cy="27699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Contoh primer</a:t>
            </a:r>
            <a:endParaRPr sz="1200">
              <a:solidFill>
                <a:schemeClr val="dk1"/>
              </a:solidFill>
              <a:latin typeface="Times New Roman"/>
              <a:ea typeface="Times New Roman"/>
              <a:cs typeface="Times New Roman"/>
              <a:sym typeface="Times New Roman"/>
            </a:endParaRPr>
          </a:p>
        </p:txBody>
      </p:sp>
      <p:sp>
        <p:nvSpPr>
          <p:cNvPr id="2070" name="Google Shape;2070;p54"/>
          <p:cNvSpPr txBox="1"/>
          <p:nvPr/>
        </p:nvSpPr>
        <p:spPr>
          <a:xfrm>
            <a:off x="5150532" y="2915251"/>
            <a:ext cx="1319592" cy="27699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Contoh Campuran</a:t>
            </a:r>
            <a:endParaRPr sz="1200">
              <a:solidFill>
                <a:schemeClr val="dk1"/>
              </a:solidFill>
              <a:latin typeface="Times New Roman"/>
              <a:ea typeface="Times New Roman"/>
              <a:cs typeface="Times New Roman"/>
              <a:sym typeface="Times New Roman"/>
            </a:endParaRPr>
          </a:p>
        </p:txBody>
      </p:sp>
      <p:sp>
        <p:nvSpPr>
          <p:cNvPr id="2071" name="Google Shape;2071;p54"/>
          <p:cNvSpPr/>
          <p:nvPr/>
        </p:nvSpPr>
        <p:spPr>
          <a:xfrm>
            <a:off x="8081667" y="2820670"/>
            <a:ext cx="2030307" cy="303530"/>
          </a:xfrm>
          <a:custGeom>
            <a:avLst/>
            <a:gdLst/>
            <a:ahLst/>
            <a:cxnLst/>
            <a:rect l="l" t="t" r="r" b="b"/>
            <a:pathLst>
              <a:path w="1522730" h="303529" extrusionOk="0">
                <a:moveTo>
                  <a:pt x="1522412" y="0"/>
                </a:moveTo>
                <a:lnTo>
                  <a:pt x="380606" y="0"/>
                </a:lnTo>
                <a:lnTo>
                  <a:pt x="0" y="303212"/>
                </a:lnTo>
                <a:lnTo>
                  <a:pt x="1141806" y="303212"/>
                </a:lnTo>
                <a:lnTo>
                  <a:pt x="1522412" y="0"/>
                </a:lnTo>
                <a:close/>
              </a:path>
            </a:pathLst>
          </a:custGeom>
          <a:solidFill>
            <a:srgbClr val="33CC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2072" name="Google Shape;2072;p54"/>
          <p:cNvGrpSpPr/>
          <p:nvPr/>
        </p:nvGrpSpPr>
        <p:grpSpPr>
          <a:xfrm rot="10800000">
            <a:off x="9016154" y="2286000"/>
            <a:ext cx="229447" cy="379780"/>
            <a:chOff x="2276348" y="3352800"/>
            <a:chExt cx="172085" cy="379780"/>
          </a:xfrm>
        </p:grpSpPr>
        <p:sp>
          <p:nvSpPr>
            <p:cNvPr id="2073" name="Google Shape;2073;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74" name="Google Shape;2074;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2075" name="Google Shape;2075;p54"/>
          <p:cNvGrpSpPr/>
          <p:nvPr/>
        </p:nvGrpSpPr>
        <p:grpSpPr>
          <a:xfrm rot="5400000">
            <a:off x="4513724" y="1479459"/>
            <a:ext cx="172085" cy="506373"/>
            <a:chOff x="2276348" y="3352800"/>
            <a:chExt cx="172085" cy="379780"/>
          </a:xfrm>
        </p:grpSpPr>
        <p:sp>
          <p:nvSpPr>
            <p:cNvPr id="2076" name="Google Shape;2076;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77" name="Google Shape;2077;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2078" name="Google Shape;2078;p54"/>
          <p:cNvGrpSpPr/>
          <p:nvPr/>
        </p:nvGrpSpPr>
        <p:grpSpPr>
          <a:xfrm rot="5400000">
            <a:off x="4484430" y="2195058"/>
            <a:ext cx="172085" cy="506373"/>
            <a:chOff x="2276348" y="3352800"/>
            <a:chExt cx="172085" cy="379780"/>
          </a:xfrm>
        </p:grpSpPr>
        <p:sp>
          <p:nvSpPr>
            <p:cNvPr id="2079" name="Google Shape;2079;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80" name="Google Shape;2080;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2081" name="Google Shape;2081;p54"/>
          <p:cNvGrpSpPr/>
          <p:nvPr/>
        </p:nvGrpSpPr>
        <p:grpSpPr>
          <a:xfrm rot="5400000">
            <a:off x="4489984" y="2790637"/>
            <a:ext cx="172085" cy="506373"/>
            <a:chOff x="2276348" y="3352800"/>
            <a:chExt cx="172085" cy="379780"/>
          </a:xfrm>
        </p:grpSpPr>
        <p:sp>
          <p:nvSpPr>
            <p:cNvPr id="2082" name="Google Shape;2082;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83" name="Google Shape;2083;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2084" name="Google Shape;2084;p54"/>
          <p:cNvSpPr/>
          <p:nvPr/>
        </p:nvSpPr>
        <p:spPr>
          <a:xfrm>
            <a:off x="1940508" y="3905082"/>
            <a:ext cx="1271984" cy="203200"/>
          </a:xfrm>
          <a:custGeom>
            <a:avLst/>
            <a:gdLst/>
            <a:ahLst/>
            <a:cxnLst/>
            <a:rect l="l" t="t" r="r" b="b"/>
            <a:pathLst>
              <a:path w="2338705" h="541390" extrusionOk="0">
                <a:moveTo>
                  <a:pt x="0" y="541390"/>
                </a:moveTo>
                <a:lnTo>
                  <a:pt x="348190" y="0"/>
                </a:lnTo>
                <a:lnTo>
                  <a:pt x="1990515" y="0"/>
                </a:lnTo>
                <a:lnTo>
                  <a:pt x="2338705" y="541390"/>
                </a:lnTo>
                <a:lnTo>
                  <a:pt x="0" y="541390"/>
                </a:lnTo>
                <a:close/>
              </a:path>
            </a:pathLst>
          </a:custGeom>
          <a:blipFill rotWithShape="1">
            <a:blip r:embed="rId6">
              <a:alphaModFix/>
            </a:blip>
            <a:tile tx="0" ty="0" sx="100000" sy="100000" flip="none" algn="tl"/>
          </a:blip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85" name="Google Shape;2085;p54"/>
          <p:cNvSpPr txBox="1"/>
          <p:nvPr/>
        </p:nvSpPr>
        <p:spPr>
          <a:xfrm>
            <a:off x="314297" y="3502737"/>
            <a:ext cx="793807" cy="27699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Diratakan</a:t>
            </a:r>
            <a:endParaRPr sz="1200">
              <a:solidFill>
                <a:schemeClr val="dk1"/>
              </a:solidFill>
              <a:latin typeface="Times New Roman"/>
              <a:ea typeface="Times New Roman"/>
              <a:cs typeface="Times New Roman"/>
              <a:sym typeface="Times New Roman"/>
            </a:endParaRPr>
          </a:p>
        </p:txBody>
      </p:sp>
      <p:sp>
        <p:nvSpPr>
          <p:cNvPr id="2086" name="Google Shape;2086;p54"/>
          <p:cNvSpPr txBox="1"/>
          <p:nvPr/>
        </p:nvSpPr>
        <p:spPr>
          <a:xfrm>
            <a:off x="4641624" y="5895202"/>
            <a:ext cx="1257074" cy="27699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Dibagi menjadi 4</a:t>
            </a:r>
            <a:endParaRPr sz="1200">
              <a:solidFill>
                <a:schemeClr val="dk1"/>
              </a:solidFill>
              <a:latin typeface="Times New Roman"/>
              <a:ea typeface="Times New Roman"/>
              <a:cs typeface="Times New Roman"/>
              <a:sym typeface="Times New Roman"/>
            </a:endParaRPr>
          </a:p>
        </p:txBody>
      </p:sp>
      <p:sp>
        <p:nvSpPr>
          <p:cNvPr id="2087" name="Google Shape;2087;p54"/>
          <p:cNvSpPr/>
          <p:nvPr/>
        </p:nvSpPr>
        <p:spPr>
          <a:xfrm>
            <a:off x="6540657" y="4529436"/>
            <a:ext cx="4960251" cy="175712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088" name="Google Shape;2088;p54"/>
          <p:cNvSpPr txBox="1"/>
          <p:nvPr/>
        </p:nvSpPr>
        <p:spPr>
          <a:xfrm>
            <a:off x="3860800" y="3709755"/>
            <a:ext cx="31032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Dapat dibagi kembali sampai </a:t>
            </a:r>
            <a:endParaRPr/>
          </a:p>
        </p:txBody>
      </p:sp>
      <p:sp>
        <p:nvSpPr>
          <p:cNvPr id="2089" name="Google Shape;2089;p54"/>
          <p:cNvSpPr txBox="1"/>
          <p:nvPr/>
        </p:nvSpPr>
        <p:spPr>
          <a:xfrm>
            <a:off x="4064000" y="4071166"/>
            <a:ext cx="31032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Mendapatkan jumlah yang cukup</a:t>
            </a:r>
            <a:endParaRPr/>
          </a:p>
        </p:txBody>
      </p:sp>
      <p:sp>
        <p:nvSpPr>
          <p:cNvPr id="2090" name="Google Shape;2090;p54"/>
          <p:cNvSpPr txBox="1"/>
          <p:nvPr/>
        </p:nvSpPr>
        <p:spPr>
          <a:xfrm>
            <a:off x="10478861" y="3337239"/>
            <a:ext cx="1233030" cy="27699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Contoh sekunder</a:t>
            </a:r>
            <a:endParaRPr sz="1200">
              <a:solidFill>
                <a:schemeClr val="dk1"/>
              </a:solidFill>
              <a:latin typeface="Times New Roman"/>
              <a:ea typeface="Times New Roman"/>
              <a:cs typeface="Times New Roman"/>
              <a:sym typeface="Times New Roman"/>
            </a:endParaRPr>
          </a:p>
        </p:txBody>
      </p:sp>
      <p:cxnSp>
        <p:nvCxnSpPr>
          <p:cNvPr id="2091" name="Google Shape;2091;p54"/>
          <p:cNvCxnSpPr>
            <a:stCxn id="2085" idx="2"/>
          </p:cNvCxnSpPr>
          <p:nvPr/>
        </p:nvCxnSpPr>
        <p:spPr>
          <a:xfrm rot="-5400000" flipH="1">
            <a:off x="1105851" y="3385086"/>
            <a:ext cx="226800" cy="1016100"/>
          </a:xfrm>
          <a:prstGeom prst="bentConnector2">
            <a:avLst/>
          </a:prstGeom>
          <a:noFill/>
          <a:ln w="19050" cap="flat" cmpd="sng">
            <a:solidFill>
              <a:schemeClr val="dk1"/>
            </a:solidFill>
            <a:prstDash val="solid"/>
            <a:round/>
            <a:headEnd type="none" w="sm" len="sm"/>
            <a:tailEnd type="none" w="sm" len="sm"/>
          </a:ln>
        </p:spPr>
      </p:cxnSp>
      <p:cxnSp>
        <p:nvCxnSpPr>
          <p:cNvPr id="2092" name="Google Shape;2092;p54"/>
          <p:cNvCxnSpPr>
            <a:stCxn id="2023" idx="3"/>
            <a:endCxn id="2086" idx="0"/>
          </p:cNvCxnSpPr>
          <p:nvPr/>
        </p:nvCxnSpPr>
        <p:spPr>
          <a:xfrm>
            <a:off x="4317285" y="5513061"/>
            <a:ext cx="952800" cy="382200"/>
          </a:xfrm>
          <a:prstGeom prst="bentConnector2">
            <a:avLst/>
          </a:prstGeom>
          <a:noFill/>
          <a:ln w="19050" cap="flat" cmpd="sng">
            <a:solidFill>
              <a:schemeClr val="dk1"/>
            </a:solidFill>
            <a:prstDash val="solid"/>
            <a:round/>
            <a:headEnd type="none" w="sm" len="sm"/>
            <a:tailEnd type="none" w="sm" len="sm"/>
          </a:ln>
        </p:spPr>
      </p:cxnSp>
      <p:sp>
        <p:nvSpPr>
          <p:cNvPr id="2093" name="Google Shape;2093;p54"/>
          <p:cNvSpPr/>
          <p:nvPr/>
        </p:nvSpPr>
        <p:spPr>
          <a:xfrm>
            <a:off x="1719485" y="3743706"/>
            <a:ext cx="1633316" cy="52595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094" name="Google Shape;2094;p54"/>
          <p:cNvSpPr/>
          <p:nvPr/>
        </p:nvSpPr>
        <p:spPr>
          <a:xfrm>
            <a:off x="7946090" y="2705856"/>
            <a:ext cx="2315511" cy="48639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095" name="Google Shape;2095;p54"/>
          <p:cNvSpPr txBox="1"/>
          <p:nvPr/>
        </p:nvSpPr>
        <p:spPr>
          <a:xfrm>
            <a:off x="10461483" y="2052936"/>
            <a:ext cx="1184940" cy="46166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Contoh untuk </a:t>
            </a:r>
            <a:endParaRPr/>
          </a:p>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uji laboratorium</a:t>
            </a:r>
            <a:endParaRPr sz="1200">
              <a:solidFill>
                <a:schemeClr val="dk1"/>
              </a:solidFill>
              <a:latin typeface="Times New Roman"/>
              <a:ea typeface="Times New Roman"/>
              <a:cs typeface="Times New Roman"/>
              <a:sym typeface="Times New Roman"/>
            </a:endParaRPr>
          </a:p>
        </p:txBody>
      </p:sp>
      <p:sp>
        <p:nvSpPr>
          <p:cNvPr id="2096" name="Google Shape;2096;p54"/>
          <p:cNvSpPr/>
          <p:nvPr/>
        </p:nvSpPr>
        <p:spPr>
          <a:xfrm>
            <a:off x="8509596" y="1241949"/>
            <a:ext cx="1219201" cy="99788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nvGrpSpPr>
          <p:cNvPr id="2097" name="Google Shape;2097;p54"/>
          <p:cNvGrpSpPr/>
          <p:nvPr/>
        </p:nvGrpSpPr>
        <p:grpSpPr>
          <a:xfrm>
            <a:off x="11074401" y="2895600"/>
            <a:ext cx="229447" cy="379780"/>
            <a:chOff x="2276348" y="3352800"/>
            <a:chExt cx="172085" cy="379780"/>
          </a:xfrm>
        </p:grpSpPr>
        <p:sp>
          <p:nvSpPr>
            <p:cNvPr id="2098" name="Google Shape;2098;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99" name="Google Shape;2099;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2100" name="Google Shape;2100;p54"/>
          <p:cNvSpPr/>
          <p:nvPr/>
        </p:nvSpPr>
        <p:spPr>
          <a:xfrm rot="5400000" flipH="1">
            <a:off x="10661025" y="2421246"/>
            <a:ext cx="94579" cy="893427"/>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2101" name="Google Shape;2101;p54"/>
          <p:cNvGrpSpPr/>
          <p:nvPr/>
        </p:nvGrpSpPr>
        <p:grpSpPr>
          <a:xfrm>
            <a:off x="10925582" y="1633055"/>
            <a:ext cx="229447" cy="379780"/>
            <a:chOff x="2276348" y="3352800"/>
            <a:chExt cx="172085" cy="379780"/>
          </a:xfrm>
        </p:grpSpPr>
        <p:sp>
          <p:nvSpPr>
            <p:cNvPr id="2102" name="Google Shape;2102;p54"/>
            <p:cNvSpPr/>
            <p:nvPr/>
          </p:nvSpPr>
          <p:spPr>
            <a:xfrm>
              <a:off x="2362200" y="3352800"/>
              <a:ext cx="635" cy="236854"/>
            </a:xfrm>
            <a:custGeom>
              <a:avLst/>
              <a:gdLst/>
              <a:ahLst/>
              <a:cxnLst/>
              <a:rect l="l" t="t" r="r" b="b"/>
              <a:pathLst>
                <a:path w="635" h="236854" extrusionOk="0">
                  <a:moveTo>
                    <a:pt x="0" y="0"/>
                  </a:moveTo>
                  <a:lnTo>
                    <a:pt x="12" y="236308"/>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103" name="Google Shape;2103;p54"/>
            <p:cNvSpPr/>
            <p:nvPr/>
          </p:nvSpPr>
          <p:spPr>
            <a:xfrm>
              <a:off x="2276348" y="3560495"/>
              <a:ext cx="172085" cy="172085"/>
            </a:xfrm>
            <a:custGeom>
              <a:avLst/>
              <a:gdLst/>
              <a:ahLst/>
              <a:cxnLst/>
              <a:rect l="l" t="t" r="r" b="b"/>
              <a:pathLst>
                <a:path w="172085" h="172085" extrusionOk="0">
                  <a:moveTo>
                    <a:pt x="171716" y="0"/>
                  </a:moveTo>
                  <a:lnTo>
                    <a:pt x="0" y="0"/>
                  </a:lnTo>
                  <a:lnTo>
                    <a:pt x="85851" y="171716"/>
                  </a:lnTo>
                  <a:lnTo>
                    <a:pt x="17171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2104" name="Google Shape;2104;p54"/>
          <p:cNvSpPr/>
          <p:nvPr/>
        </p:nvSpPr>
        <p:spPr>
          <a:xfrm rot="5400000" flipH="1">
            <a:off x="10352284" y="924488"/>
            <a:ext cx="98626" cy="1345604"/>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105" name="Google Shape;2105;p54"/>
          <p:cNvSpPr/>
          <p:nvPr/>
        </p:nvSpPr>
        <p:spPr>
          <a:xfrm rot="5400000" flipH="1">
            <a:off x="5220846" y="4620769"/>
            <a:ext cx="98626" cy="1345604"/>
          </a:xfrm>
          <a:custGeom>
            <a:avLst/>
            <a:gdLst/>
            <a:ahLst/>
            <a:cxnLst/>
            <a:rect l="l" t="t" r="r" b="b"/>
            <a:pathLst>
              <a:path w="120000" h="836929" extrusionOk="0">
                <a:moveTo>
                  <a:pt x="0" y="0"/>
                </a:moveTo>
                <a:lnTo>
                  <a:pt x="0" y="836612"/>
                </a:lnTo>
              </a:path>
            </a:pathLst>
          </a:custGeom>
          <a:noFill/>
          <a:ln w="57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92"/>
        <p:cNvGrpSpPr/>
        <p:nvPr/>
      </p:nvGrpSpPr>
      <p:grpSpPr>
        <a:xfrm>
          <a:off x="0" y="0"/>
          <a:ext cx="0" cy="0"/>
          <a:chOff x="0" y="0"/>
          <a:chExt cx="0" cy="0"/>
        </a:xfrm>
      </p:grpSpPr>
      <p:pic>
        <p:nvPicPr>
          <p:cNvPr id="1993" name="Google Shape;1993;p52" descr="\\192.168.1.53\Data Center\5.SHARE DOC\BREVET DAN PIN BPIB\BREVET BPIB FINISH.jpg"/>
          <p:cNvPicPr preferRelativeResize="0"/>
          <p:nvPr/>
        </p:nvPicPr>
        <p:blipFill rotWithShape="1">
          <a:blip r:embed="rId3">
            <a:alphaModFix/>
          </a:blip>
          <a:srcRect/>
          <a:stretch/>
        </p:blipFill>
        <p:spPr>
          <a:xfrm>
            <a:off x="10809816" y="0"/>
            <a:ext cx="1382184" cy="1036638"/>
          </a:xfrm>
          <a:prstGeom prst="rect">
            <a:avLst/>
          </a:prstGeom>
          <a:noFill/>
          <a:ln>
            <a:noFill/>
          </a:ln>
        </p:spPr>
      </p:pic>
      <p:sp>
        <p:nvSpPr>
          <p:cNvPr id="1994" name="Google Shape;1994;p52"/>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sp>
        <p:nvSpPr>
          <p:cNvPr id="1995" name="Google Shape;1995;p52"/>
          <p:cNvSpPr/>
          <p:nvPr/>
        </p:nvSpPr>
        <p:spPr>
          <a:xfrm>
            <a:off x="678294" y="1521024"/>
            <a:ext cx="7968885" cy="30777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Times New Roman"/>
                <a:ea typeface="Times New Roman"/>
                <a:cs typeface="Times New Roman"/>
                <a:sym typeface="Times New Roman"/>
              </a:rPr>
              <a:t>Dalam tumpukan / di gudang</a:t>
            </a:r>
            <a:endParaRPr/>
          </a:p>
        </p:txBody>
      </p:sp>
      <p:grpSp>
        <p:nvGrpSpPr>
          <p:cNvPr id="1996" name="Google Shape;1996;p52"/>
          <p:cNvGrpSpPr/>
          <p:nvPr/>
        </p:nvGrpSpPr>
        <p:grpSpPr>
          <a:xfrm>
            <a:off x="1117600" y="2746117"/>
            <a:ext cx="8554144" cy="444983"/>
            <a:chOff x="395536" y="2276871"/>
            <a:chExt cx="6415608" cy="444983"/>
          </a:xfrm>
        </p:grpSpPr>
        <p:sp>
          <p:nvSpPr>
            <p:cNvPr id="1997" name="Google Shape;1997;p52"/>
            <p:cNvSpPr/>
            <p:nvPr/>
          </p:nvSpPr>
          <p:spPr>
            <a:xfrm>
              <a:off x="2627784" y="2276871"/>
              <a:ext cx="1791816" cy="444983"/>
            </a:xfrm>
            <a:prstGeom prst="rect">
              <a:avLst/>
            </a:prstGeom>
            <a:blipFill rotWithShape="1">
              <a:blip r:embed="rId4">
                <a:alphaModFix/>
              </a:blip>
              <a:stretch>
                <a:fillRect/>
              </a:stretch>
            </a:blip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998" name="Google Shape;1998;p52"/>
            <p:cNvSpPr/>
            <p:nvPr/>
          </p:nvSpPr>
          <p:spPr>
            <a:xfrm>
              <a:off x="395536" y="2276872"/>
              <a:ext cx="1584174" cy="30777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&gt; 1000 peti/karung</a:t>
              </a:r>
              <a:endParaRPr/>
            </a:p>
          </p:txBody>
        </p:sp>
        <p:sp>
          <p:nvSpPr>
            <p:cNvPr id="1999" name="Google Shape;1999;p52"/>
            <p:cNvSpPr/>
            <p:nvPr/>
          </p:nvSpPr>
          <p:spPr>
            <a:xfrm rot="10800000">
              <a:off x="2158752" y="2276872"/>
              <a:ext cx="432048" cy="307777"/>
            </a:xfrm>
            <a:prstGeom prst="leftArrow">
              <a:avLst>
                <a:gd name="adj1" fmla="val 50000"/>
                <a:gd name="adj2" fmla="val 50000"/>
              </a:avLst>
            </a:prstGeom>
            <a:solidFill>
              <a:srgbClr val="92D05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000" name="Google Shape;2000;p52"/>
            <p:cNvSpPr/>
            <p:nvPr/>
          </p:nvSpPr>
          <p:spPr>
            <a:xfrm>
              <a:off x="3022848" y="2399794"/>
              <a:ext cx="139675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Jumlah kemasan</a:t>
              </a:r>
              <a:endParaRPr/>
            </a:p>
          </p:txBody>
        </p:sp>
        <p:sp>
          <p:nvSpPr>
            <p:cNvPr id="2001" name="Google Shape;2001;p52"/>
            <p:cNvSpPr/>
            <p:nvPr/>
          </p:nvSpPr>
          <p:spPr>
            <a:xfrm>
              <a:off x="5029200" y="2323594"/>
              <a:ext cx="1781944" cy="30777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Maks. 30 peti/ karung</a:t>
              </a:r>
              <a:endParaRPr/>
            </a:p>
          </p:txBody>
        </p:sp>
      </p:grpSp>
      <p:sp>
        <p:nvSpPr>
          <p:cNvPr id="2002" name="Google Shape;2002;p52"/>
          <p:cNvSpPr/>
          <p:nvPr/>
        </p:nvSpPr>
        <p:spPr>
          <a:xfrm>
            <a:off x="527381" y="4149081"/>
            <a:ext cx="2112232" cy="30777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&lt; 1000 peti/karung</a:t>
            </a:r>
            <a:endParaRPr/>
          </a:p>
        </p:txBody>
      </p:sp>
      <p:sp>
        <p:nvSpPr>
          <p:cNvPr id="2003" name="Google Shape;2003;p52"/>
          <p:cNvSpPr/>
          <p:nvPr/>
        </p:nvSpPr>
        <p:spPr>
          <a:xfrm rot="10800000">
            <a:off x="2886351" y="4149079"/>
            <a:ext cx="576064" cy="307777"/>
          </a:xfrm>
          <a:prstGeom prst="leftArrow">
            <a:avLst>
              <a:gd name="adj1" fmla="val 50000"/>
              <a:gd name="adj2" fmla="val 50000"/>
            </a:avLst>
          </a:prstGeom>
          <a:solidFill>
            <a:srgbClr val="92D050"/>
          </a:solidFill>
          <a:ln w="9525"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aphicFrame>
        <p:nvGraphicFramePr>
          <p:cNvPr id="2004" name="Google Shape;2004;p52"/>
          <p:cNvGraphicFramePr/>
          <p:nvPr/>
        </p:nvGraphicFramePr>
        <p:xfrm>
          <a:off x="3709151" y="3882831"/>
          <a:ext cx="6769050" cy="1565250"/>
        </p:xfrm>
        <a:graphic>
          <a:graphicData uri="http://schemas.openxmlformats.org/drawingml/2006/table">
            <a:tbl>
              <a:tblPr firstRow="1" firstCol="1" bandRow="1">
                <a:noFill/>
              </a:tblPr>
              <a:tblGrid>
                <a:gridCol w="3384525">
                  <a:extLst>
                    <a:ext uri="{9D8B030D-6E8A-4147-A177-3AD203B41FA5}">
                      <a16:colId xmlns:a16="http://schemas.microsoft.com/office/drawing/2014/main" val="20000"/>
                    </a:ext>
                  </a:extLst>
                </a:gridCol>
                <a:gridCol w="3384525">
                  <a:extLst>
                    <a:ext uri="{9D8B030D-6E8A-4147-A177-3AD203B41FA5}">
                      <a16:colId xmlns:a16="http://schemas.microsoft.com/office/drawing/2014/main" val="20001"/>
                    </a:ext>
                  </a:extLst>
                </a:gridCol>
              </a:tblGrid>
              <a:tr h="317700">
                <a:tc>
                  <a:txBody>
                    <a:bodyPr/>
                    <a:lstStyle/>
                    <a:p>
                      <a:pPr marL="0" marR="0" lvl="0" indent="0" algn="ctr" rtl="0">
                        <a:lnSpc>
                          <a:spcPct val="115000"/>
                        </a:lnSpc>
                        <a:spcBef>
                          <a:spcPts val="0"/>
                        </a:spcBef>
                        <a:spcAft>
                          <a:spcPts val="0"/>
                        </a:spcAft>
                        <a:buNone/>
                      </a:pPr>
                      <a:r>
                        <a:rPr lang="en-US" sz="1100" u="none" strike="noStrike" cap="none"/>
                        <a:t>Jumlah lot peti / karung</a:t>
                      </a:r>
                      <a:endParaRPr sz="1100" u="none" strike="noStrike" cap="none">
                        <a:latin typeface="Calibri"/>
                        <a:ea typeface="Calibri"/>
                        <a:cs typeface="Calibri"/>
                        <a:sym typeface="Calibri"/>
                      </a:endParaRPr>
                    </a:p>
                  </a:txBody>
                  <a:tcPr marL="91450" marR="91450" marT="0"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lnSpc>
                          <a:spcPct val="115000"/>
                        </a:lnSpc>
                        <a:spcBef>
                          <a:spcPts val="0"/>
                        </a:spcBef>
                        <a:spcAft>
                          <a:spcPts val="0"/>
                        </a:spcAft>
                        <a:buNone/>
                      </a:pPr>
                      <a:r>
                        <a:rPr lang="en-US" sz="1100" u="none" strike="noStrike" cap="none"/>
                        <a:t>Jumlah contoh yang diambil</a:t>
                      </a:r>
                      <a:endParaRPr sz="1100" u="none" strike="noStrike" cap="none"/>
                    </a:p>
                  </a:txBody>
                  <a:tcPr marL="91450" marR="91450" marT="0"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0"/>
                  </a:ext>
                </a:extLst>
              </a:tr>
              <a:tr h="1247550">
                <a:tc>
                  <a:txBody>
                    <a:bodyPr/>
                    <a:lstStyle/>
                    <a:p>
                      <a:pPr marL="0" marR="0" lvl="0" indent="0" algn="ctr" rtl="0">
                        <a:lnSpc>
                          <a:spcPct val="115000"/>
                        </a:lnSpc>
                        <a:spcBef>
                          <a:spcPts val="0"/>
                        </a:spcBef>
                        <a:spcAft>
                          <a:spcPts val="0"/>
                        </a:spcAft>
                        <a:buNone/>
                      </a:pPr>
                      <a:r>
                        <a:rPr lang="en-US" sz="1100" u="none" strike="noStrike" cap="none"/>
                        <a:t>s/d 10</a:t>
                      </a:r>
                      <a:endParaRPr sz="1100" u="none" strike="noStrike" cap="none"/>
                    </a:p>
                    <a:p>
                      <a:pPr marL="0" marR="0" lvl="0" indent="0" algn="ctr" rtl="0">
                        <a:lnSpc>
                          <a:spcPct val="115000"/>
                        </a:lnSpc>
                        <a:spcBef>
                          <a:spcPts val="0"/>
                        </a:spcBef>
                        <a:spcAft>
                          <a:spcPts val="0"/>
                        </a:spcAft>
                        <a:buNone/>
                      </a:pPr>
                      <a:r>
                        <a:rPr lang="en-US" sz="1100" u="none" strike="noStrike" cap="none"/>
                        <a:t>11-25</a:t>
                      </a:r>
                      <a:endParaRPr sz="1100" u="none" strike="noStrike" cap="none"/>
                    </a:p>
                    <a:p>
                      <a:pPr marL="0" marR="0" lvl="0" indent="0" algn="ctr" rtl="0">
                        <a:lnSpc>
                          <a:spcPct val="115000"/>
                        </a:lnSpc>
                        <a:spcBef>
                          <a:spcPts val="0"/>
                        </a:spcBef>
                        <a:spcAft>
                          <a:spcPts val="0"/>
                        </a:spcAft>
                        <a:buNone/>
                      </a:pPr>
                      <a:r>
                        <a:rPr lang="en-US" sz="1100" u="none" strike="noStrike" cap="none"/>
                        <a:t>26-50</a:t>
                      </a:r>
                      <a:endParaRPr sz="1100" u="none" strike="noStrike" cap="none"/>
                    </a:p>
                    <a:p>
                      <a:pPr marL="0" marR="0" lvl="0" indent="0" algn="ctr" rtl="0">
                        <a:lnSpc>
                          <a:spcPct val="115000"/>
                        </a:lnSpc>
                        <a:spcBef>
                          <a:spcPts val="0"/>
                        </a:spcBef>
                        <a:spcAft>
                          <a:spcPts val="0"/>
                        </a:spcAft>
                        <a:buNone/>
                      </a:pPr>
                      <a:r>
                        <a:rPr lang="en-US" sz="1100" u="none" strike="noStrike" cap="none"/>
                        <a:t>51-100</a:t>
                      </a:r>
                      <a:endParaRPr sz="1100" u="none" strike="noStrike" cap="none"/>
                    </a:p>
                    <a:p>
                      <a:pPr marL="0" marR="0" lvl="0" indent="0" algn="ctr" rtl="0">
                        <a:lnSpc>
                          <a:spcPct val="115000"/>
                        </a:lnSpc>
                        <a:spcBef>
                          <a:spcPts val="0"/>
                        </a:spcBef>
                        <a:spcAft>
                          <a:spcPts val="0"/>
                        </a:spcAft>
                        <a:buNone/>
                      </a:pPr>
                      <a:r>
                        <a:rPr lang="en-US" sz="1100" u="none" strike="noStrike" cap="none"/>
                        <a:t>&gt;100</a:t>
                      </a:r>
                      <a:endParaRPr sz="1100" u="none" strike="noStrike" cap="none">
                        <a:latin typeface="Calibri"/>
                        <a:ea typeface="Calibri"/>
                        <a:cs typeface="Calibri"/>
                        <a:sym typeface="Calibri"/>
                      </a:endParaRPr>
                    </a:p>
                  </a:txBody>
                  <a:tcPr marL="91450" marR="91450" marT="0" marB="0">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100" u="none" strike="noStrike" cap="none"/>
                        <a:t>Semua contoh</a:t>
                      </a:r>
                      <a:endParaRPr sz="1100" u="none" strike="noStrike" cap="none"/>
                    </a:p>
                    <a:p>
                      <a:pPr marL="0" marR="0" lvl="0" indent="0" algn="ctr" rtl="0">
                        <a:lnSpc>
                          <a:spcPct val="115000"/>
                        </a:lnSpc>
                        <a:spcBef>
                          <a:spcPts val="0"/>
                        </a:spcBef>
                        <a:spcAft>
                          <a:spcPts val="0"/>
                        </a:spcAft>
                        <a:buNone/>
                      </a:pPr>
                      <a:r>
                        <a:rPr lang="en-US" sz="1100" u="none" strike="noStrike" cap="none"/>
                        <a:t>5</a:t>
                      </a:r>
                      <a:endParaRPr sz="1100" u="none" strike="noStrike" cap="none"/>
                    </a:p>
                    <a:p>
                      <a:pPr marL="0" marR="0" lvl="0" indent="0" algn="ctr" rtl="0">
                        <a:lnSpc>
                          <a:spcPct val="115000"/>
                        </a:lnSpc>
                        <a:spcBef>
                          <a:spcPts val="0"/>
                        </a:spcBef>
                        <a:spcAft>
                          <a:spcPts val="0"/>
                        </a:spcAft>
                        <a:buNone/>
                      </a:pPr>
                      <a:r>
                        <a:rPr lang="en-US" sz="1100" u="none" strike="noStrike" cap="none"/>
                        <a:t>7</a:t>
                      </a:r>
                      <a:endParaRPr sz="1100" u="none" strike="noStrike" cap="none"/>
                    </a:p>
                    <a:p>
                      <a:pPr marL="0" marR="0" lvl="0" indent="0" algn="ctr" rtl="0">
                        <a:lnSpc>
                          <a:spcPct val="115000"/>
                        </a:lnSpc>
                        <a:spcBef>
                          <a:spcPts val="0"/>
                        </a:spcBef>
                        <a:spcAft>
                          <a:spcPts val="0"/>
                        </a:spcAft>
                        <a:buNone/>
                      </a:pPr>
                      <a:r>
                        <a:rPr lang="en-US" sz="1100" u="none" strike="noStrike" cap="none"/>
                        <a:t>10</a:t>
                      </a:r>
                      <a:endParaRPr sz="1100" u="none" strike="noStrike" cap="none"/>
                    </a:p>
                    <a:p>
                      <a:pPr marL="0" marR="0" lvl="0" indent="0" algn="ctr" rtl="0">
                        <a:lnSpc>
                          <a:spcPct val="115000"/>
                        </a:lnSpc>
                        <a:spcBef>
                          <a:spcPts val="0"/>
                        </a:spcBef>
                        <a:spcAft>
                          <a:spcPts val="0"/>
                        </a:spcAft>
                        <a:buNone/>
                      </a:pPr>
                      <a:r>
                        <a:rPr lang="en-US" sz="1100" u="none" strike="noStrike" cap="none"/>
                        <a:t>Akar pangkat dua dari jumlah contoh</a:t>
                      </a:r>
                      <a:endParaRPr sz="1100" u="none" strike="noStrike" cap="none">
                        <a:latin typeface="Calibri"/>
                        <a:ea typeface="Calibri"/>
                        <a:cs typeface="Calibri"/>
                        <a:sym typeface="Calibri"/>
                      </a:endParaRPr>
                    </a:p>
                  </a:txBody>
                  <a:tcPr marL="91450" marR="91450" marT="0" marB="0">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05" name="Google Shape;2005;p52"/>
          <p:cNvSpPr/>
          <p:nvPr/>
        </p:nvSpPr>
        <p:spPr>
          <a:xfrm>
            <a:off x="2859054" y="2015870"/>
            <a:ext cx="38651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Dalam karung atau kemasan karton/peti</a:t>
            </a:r>
            <a:endParaRPr sz="1800">
              <a:solidFill>
                <a:schemeClr val="dk1"/>
              </a:solidFill>
              <a:latin typeface="Times New Roman"/>
              <a:ea typeface="Times New Roman"/>
              <a:cs typeface="Times New Roman"/>
              <a:sym typeface="Times New Roman"/>
            </a:endParaRPr>
          </a:p>
        </p:txBody>
      </p:sp>
      <p:sp>
        <p:nvSpPr>
          <p:cNvPr id="2006" name="Google Shape;2006;p52"/>
          <p:cNvSpPr/>
          <p:nvPr/>
        </p:nvSpPr>
        <p:spPr>
          <a:xfrm>
            <a:off x="1563755" y="1063824"/>
            <a:ext cx="940904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Times New Roman"/>
                <a:ea typeface="Times New Roman"/>
                <a:cs typeface="Times New Roman"/>
                <a:sym typeface="Times New Roman"/>
              </a:rPr>
              <a:t>TATA CARA PENGAMBILAN CONTOH BARANG DALAM BENTUK PADATAN</a:t>
            </a:r>
            <a:endParaRPr sz="1400" b="1">
              <a:solidFill>
                <a:schemeClr val="dk1"/>
              </a:solidFill>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10"/>
        <p:cNvGrpSpPr/>
        <p:nvPr/>
      </p:nvGrpSpPr>
      <p:grpSpPr>
        <a:xfrm>
          <a:off x="0" y="0"/>
          <a:ext cx="0" cy="0"/>
          <a:chOff x="0" y="0"/>
          <a:chExt cx="0" cy="0"/>
        </a:xfrm>
      </p:grpSpPr>
      <p:pic>
        <p:nvPicPr>
          <p:cNvPr id="2011" name="Google Shape;2011;p53" descr="\\192.168.1.53\Data Center\5.SHARE DOC\BREVET DAN PIN BPIB\BREVET BPIB FINISH.jpg"/>
          <p:cNvPicPr preferRelativeResize="0"/>
          <p:nvPr/>
        </p:nvPicPr>
        <p:blipFill rotWithShape="1">
          <a:blip r:embed="rId3">
            <a:alphaModFix/>
          </a:blip>
          <a:srcRect/>
          <a:stretch/>
        </p:blipFill>
        <p:spPr>
          <a:xfrm>
            <a:off x="10809816" y="164332"/>
            <a:ext cx="1382184" cy="1036638"/>
          </a:xfrm>
          <a:prstGeom prst="rect">
            <a:avLst/>
          </a:prstGeom>
          <a:noFill/>
          <a:ln>
            <a:noFill/>
          </a:ln>
        </p:spPr>
      </p:pic>
      <p:sp>
        <p:nvSpPr>
          <p:cNvPr id="2012" name="Google Shape;2012;p53"/>
          <p:cNvSpPr txBox="1">
            <a:spLocks noGrp="1"/>
          </p:cNvSpPr>
          <p:nvPr>
            <p:ph type="title"/>
          </p:nvPr>
        </p:nvSpPr>
        <p:spPr>
          <a:xfrm>
            <a:off x="1363893" y="164332"/>
            <a:ext cx="9445923" cy="61555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r>
              <a:rPr lang="en-US" sz="2000">
                <a:latin typeface="Times New Roman"/>
                <a:ea typeface="Times New Roman"/>
                <a:cs typeface="Times New Roman"/>
                <a:sym typeface="Times New Roman"/>
              </a:rPr>
              <a:t>Lampiran 3</a:t>
            </a:r>
            <a:br>
              <a:rPr lang="en-US" sz="2000">
                <a:latin typeface="Times New Roman"/>
                <a:ea typeface="Times New Roman"/>
                <a:cs typeface="Times New Roman"/>
                <a:sym typeface="Times New Roman"/>
              </a:rPr>
            </a:br>
            <a:r>
              <a:rPr lang="en-US" sz="1400" b="1">
                <a:latin typeface="Times New Roman"/>
                <a:ea typeface="Times New Roman"/>
                <a:cs typeface="Times New Roman"/>
                <a:sym typeface="Times New Roman"/>
              </a:rPr>
              <a:t>PETUNJUK TEKNIS DALAM PENGAMBILAN CONTOH BARANG</a:t>
            </a:r>
            <a:endParaRPr sz="1400" b="1">
              <a:latin typeface="Times New Roman"/>
              <a:ea typeface="Times New Roman"/>
              <a:cs typeface="Times New Roman"/>
              <a:sym typeface="Times New Roman"/>
            </a:endParaRPr>
          </a:p>
        </p:txBody>
      </p:sp>
      <p:sp>
        <p:nvSpPr>
          <p:cNvPr id="2013" name="Google Shape;2013;p53"/>
          <p:cNvSpPr/>
          <p:nvPr/>
        </p:nvSpPr>
        <p:spPr>
          <a:xfrm>
            <a:off x="678294" y="1447801"/>
            <a:ext cx="7968885" cy="30777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Times New Roman"/>
                <a:ea typeface="Times New Roman"/>
                <a:cs typeface="Times New Roman"/>
                <a:sym typeface="Times New Roman"/>
              </a:rPr>
              <a:t>Dalam tumpukan / di gudang</a:t>
            </a:r>
            <a:endParaRPr/>
          </a:p>
        </p:txBody>
      </p:sp>
      <p:sp>
        <p:nvSpPr>
          <p:cNvPr id="2014" name="Google Shape;2014;p53"/>
          <p:cNvSpPr/>
          <p:nvPr/>
        </p:nvSpPr>
        <p:spPr>
          <a:xfrm>
            <a:off x="4527533" y="1889999"/>
            <a:ext cx="21723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Dalam kemasan kecil</a:t>
            </a:r>
            <a:endParaRPr sz="1800">
              <a:solidFill>
                <a:schemeClr val="dk1"/>
              </a:solidFill>
              <a:latin typeface="Times New Roman"/>
              <a:ea typeface="Times New Roman"/>
              <a:cs typeface="Times New Roman"/>
              <a:sym typeface="Times New Roman"/>
            </a:endParaRPr>
          </a:p>
        </p:txBody>
      </p:sp>
      <p:graphicFrame>
        <p:nvGraphicFramePr>
          <p:cNvPr id="2015" name="Google Shape;2015;p53"/>
          <p:cNvGraphicFramePr/>
          <p:nvPr/>
        </p:nvGraphicFramePr>
        <p:xfrm>
          <a:off x="2362200" y="2438401"/>
          <a:ext cx="7467600" cy="1236990"/>
        </p:xfrm>
        <a:graphic>
          <a:graphicData uri="http://schemas.openxmlformats.org/drawingml/2006/table">
            <a:tbl>
              <a:tblPr firstRow="1" firstCol="1" bandRow="1">
                <a:noFill/>
              </a:tblPr>
              <a:tblGrid>
                <a:gridCol w="3733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285125">
                <a:tc>
                  <a:txBody>
                    <a:bodyPr/>
                    <a:lstStyle/>
                    <a:p>
                      <a:pPr marL="0" marR="0" lvl="0" indent="0" algn="ctr" rtl="0">
                        <a:lnSpc>
                          <a:spcPct val="115000"/>
                        </a:lnSpc>
                        <a:spcBef>
                          <a:spcPts val="0"/>
                        </a:spcBef>
                        <a:spcAft>
                          <a:spcPts val="0"/>
                        </a:spcAft>
                        <a:buNone/>
                      </a:pPr>
                      <a:r>
                        <a:rPr lang="en-US" sz="1100" u="none" strike="noStrike" cap="none"/>
                        <a:t>Jumlah kemasan kecil</a:t>
                      </a:r>
                      <a:endParaRPr sz="1100" u="none" strike="noStrike" cap="none">
                        <a:latin typeface="Calibri"/>
                        <a:ea typeface="Calibri"/>
                        <a:cs typeface="Calibri"/>
                        <a:sym typeface="Calibri"/>
                      </a:endParaRPr>
                    </a:p>
                  </a:txBody>
                  <a:tcPr marL="91450" marR="91450" marT="0"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lnSpc>
                          <a:spcPct val="115000"/>
                        </a:lnSpc>
                        <a:spcBef>
                          <a:spcPts val="0"/>
                        </a:spcBef>
                        <a:spcAft>
                          <a:spcPts val="0"/>
                        </a:spcAft>
                        <a:buNone/>
                      </a:pPr>
                      <a:r>
                        <a:rPr lang="en-US" sz="1100" u="none" strike="noStrike" cap="none"/>
                        <a:t>Jumlah kemasan kecil untuk contoh</a:t>
                      </a:r>
                      <a:endParaRPr sz="1100" u="none" strike="noStrike" cap="none">
                        <a:latin typeface="Calibri"/>
                        <a:ea typeface="Calibri"/>
                        <a:cs typeface="Calibri"/>
                        <a:sym typeface="Calibri"/>
                      </a:endParaRPr>
                    </a:p>
                  </a:txBody>
                  <a:tcPr marL="91450" marR="91450" marT="0"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0"/>
                  </a:ext>
                </a:extLst>
              </a:tr>
              <a:tr h="139700">
                <a:tc>
                  <a:txBody>
                    <a:bodyPr/>
                    <a:lstStyle/>
                    <a:p>
                      <a:pPr marL="0" marR="0" lvl="0" indent="0" algn="ctr" rtl="0">
                        <a:lnSpc>
                          <a:spcPct val="115000"/>
                        </a:lnSpc>
                        <a:spcBef>
                          <a:spcPts val="0"/>
                        </a:spcBef>
                        <a:spcAft>
                          <a:spcPts val="0"/>
                        </a:spcAft>
                        <a:buNone/>
                      </a:pPr>
                      <a:r>
                        <a:rPr lang="en-US" sz="1100" u="none" strike="noStrike" cap="none"/>
                        <a:t>&lt; 10.000</a:t>
                      </a:r>
                      <a:endParaRPr sz="1100" u="none" strike="noStrike" cap="none"/>
                    </a:p>
                    <a:p>
                      <a:pPr marL="0" marR="0" lvl="0" indent="0" algn="ctr" rtl="0">
                        <a:lnSpc>
                          <a:spcPct val="115000"/>
                        </a:lnSpc>
                        <a:spcBef>
                          <a:spcPts val="0"/>
                        </a:spcBef>
                        <a:spcAft>
                          <a:spcPts val="0"/>
                        </a:spcAft>
                        <a:buNone/>
                      </a:pPr>
                      <a:r>
                        <a:rPr lang="en-US" sz="1100" u="none" strike="noStrike" cap="none"/>
                        <a:t>20.000</a:t>
                      </a:r>
                      <a:endParaRPr sz="1100" u="none" strike="noStrike" cap="none"/>
                    </a:p>
                    <a:p>
                      <a:pPr marL="0" marR="0" lvl="0" indent="0" algn="ctr" rtl="0">
                        <a:lnSpc>
                          <a:spcPct val="115000"/>
                        </a:lnSpc>
                        <a:spcBef>
                          <a:spcPts val="0"/>
                        </a:spcBef>
                        <a:spcAft>
                          <a:spcPts val="0"/>
                        </a:spcAft>
                        <a:buNone/>
                      </a:pPr>
                      <a:r>
                        <a:rPr lang="en-US" sz="1100" u="none" strike="noStrike" cap="none"/>
                        <a:t>40.000</a:t>
                      </a:r>
                      <a:endParaRPr sz="1100" u="none" strike="noStrike" cap="none"/>
                    </a:p>
                    <a:p>
                      <a:pPr marL="0" marR="0" lvl="0" indent="0" algn="ctr" rtl="0">
                        <a:lnSpc>
                          <a:spcPct val="115000"/>
                        </a:lnSpc>
                        <a:spcBef>
                          <a:spcPts val="0"/>
                        </a:spcBef>
                        <a:spcAft>
                          <a:spcPts val="0"/>
                        </a:spcAft>
                        <a:buNone/>
                      </a:pPr>
                      <a:r>
                        <a:rPr lang="en-US" sz="1100" u="none" strike="noStrike" cap="none"/>
                        <a:t>60.000</a:t>
                      </a:r>
                      <a:endParaRPr sz="1100" u="none" strike="noStrike" cap="none"/>
                    </a:p>
                    <a:p>
                      <a:pPr marL="0" marR="0" lvl="0" indent="0" algn="ctr" rtl="0">
                        <a:lnSpc>
                          <a:spcPct val="115000"/>
                        </a:lnSpc>
                        <a:spcBef>
                          <a:spcPts val="0"/>
                        </a:spcBef>
                        <a:spcAft>
                          <a:spcPts val="0"/>
                        </a:spcAft>
                        <a:buNone/>
                      </a:pPr>
                      <a:r>
                        <a:rPr lang="en-US" sz="1100" u="none" strike="noStrike" cap="none"/>
                        <a:t>&gt;100.000</a:t>
                      </a:r>
                      <a:endParaRPr sz="1100" u="none" strike="noStrike" cap="none">
                        <a:latin typeface="Calibri"/>
                        <a:ea typeface="Calibri"/>
                        <a:cs typeface="Calibri"/>
                        <a:sym typeface="Calibri"/>
                      </a:endParaRPr>
                    </a:p>
                  </a:txBody>
                  <a:tcPr marL="91450" marR="91450" marT="0" marB="0">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100" u="none" strike="noStrike" cap="none"/>
                        <a:t>200</a:t>
                      </a:r>
                      <a:endParaRPr sz="1100" u="none" strike="noStrike" cap="none"/>
                    </a:p>
                    <a:p>
                      <a:pPr marL="0" marR="0" lvl="0" indent="0" algn="ctr" rtl="0">
                        <a:lnSpc>
                          <a:spcPct val="115000"/>
                        </a:lnSpc>
                        <a:spcBef>
                          <a:spcPts val="0"/>
                        </a:spcBef>
                        <a:spcAft>
                          <a:spcPts val="0"/>
                        </a:spcAft>
                        <a:buNone/>
                      </a:pPr>
                      <a:r>
                        <a:rPr lang="en-US" sz="1100" u="none" strike="noStrike" cap="none"/>
                        <a:t>250</a:t>
                      </a:r>
                      <a:endParaRPr sz="1100" u="none" strike="noStrike" cap="none"/>
                    </a:p>
                    <a:p>
                      <a:pPr marL="0" marR="0" lvl="0" indent="0" algn="ctr" rtl="0">
                        <a:lnSpc>
                          <a:spcPct val="115000"/>
                        </a:lnSpc>
                        <a:spcBef>
                          <a:spcPts val="0"/>
                        </a:spcBef>
                        <a:spcAft>
                          <a:spcPts val="0"/>
                        </a:spcAft>
                        <a:buNone/>
                      </a:pPr>
                      <a:r>
                        <a:rPr lang="en-US" sz="1100" u="none" strike="noStrike" cap="none"/>
                        <a:t>300</a:t>
                      </a:r>
                      <a:endParaRPr sz="1100" u="none" strike="noStrike" cap="none"/>
                    </a:p>
                    <a:p>
                      <a:pPr marL="0" marR="0" lvl="0" indent="0" algn="ctr" rtl="0">
                        <a:lnSpc>
                          <a:spcPct val="115000"/>
                        </a:lnSpc>
                        <a:spcBef>
                          <a:spcPts val="0"/>
                        </a:spcBef>
                        <a:spcAft>
                          <a:spcPts val="0"/>
                        </a:spcAft>
                        <a:buNone/>
                      </a:pPr>
                      <a:r>
                        <a:rPr lang="en-US" sz="1100" u="none" strike="noStrike" cap="none"/>
                        <a:t>350</a:t>
                      </a:r>
                      <a:endParaRPr sz="1100" u="none" strike="noStrike" cap="none"/>
                    </a:p>
                    <a:p>
                      <a:pPr marL="0" marR="0" lvl="0" indent="0" algn="ctr" rtl="0">
                        <a:lnSpc>
                          <a:spcPct val="115000"/>
                        </a:lnSpc>
                        <a:spcBef>
                          <a:spcPts val="0"/>
                        </a:spcBef>
                        <a:spcAft>
                          <a:spcPts val="0"/>
                        </a:spcAft>
                        <a:buNone/>
                      </a:pPr>
                      <a:r>
                        <a:rPr lang="en-US" sz="1100" u="none" strike="noStrike" cap="none"/>
                        <a:t>400</a:t>
                      </a:r>
                      <a:endParaRPr sz="1100" u="none" strike="noStrike" cap="none">
                        <a:latin typeface="Calibri"/>
                        <a:ea typeface="Calibri"/>
                        <a:cs typeface="Calibri"/>
                        <a:sym typeface="Calibri"/>
                      </a:endParaRPr>
                    </a:p>
                  </a:txBody>
                  <a:tcPr marL="91450" marR="91450" marT="0" marB="0">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2016" name="Google Shape;2016;p53"/>
          <p:cNvGraphicFramePr/>
          <p:nvPr/>
        </p:nvGraphicFramePr>
        <p:xfrm>
          <a:off x="2362200" y="4166592"/>
          <a:ext cx="7467600" cy="939800"/>
        </p:xfrm>
        <a:graphic>
          <a:graphicData uri="http://schemas.openxmlformats.org/drawingml/2006/table">
            <a:tbl>
              <a:tblPr firstRow="1" firstCol="1" bandRow="1">
                <a:noFill/>
              </a:tblPr>
              <a:tblGrid>
                <a:gridCol w="3733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313700">
                <a:tc>
                  <a:txBody>
                    <a:bodyPr/>
                    <a:lstStyle/>
                    <a:p>
                      <a:pPr marL="0" marR="0" lvl="0" indent="0" algn="ctr" rtl="0">
                        <a:lnSpc>
                          <a:spcPct val="115000"/>
                        </a:lnSpc>
                        <a:spcBef>
                          <a:spcPts val="0"/>
                        </a:spcBef>
                        <a:spcAft>
                          <a:spcPts val="0"/>
                        </a:spcAft>
                        <a:buNone/>
                      </a:pPr>
                      <a:r>
                        <a:rPr lang="en-US" sz="1100" u="none" strike="noStrike" cap="none"/>
                        <a:t>Jumlah kemasan kecil dalam karton</a:t>
                      </a:r>
                      <a:endParaRPr sz="1100" u="none" strike="noStrike" cap="none">
                        <a:latin typeface="Calibri"/>
                        <a:ea typeface="Calibri"/>
                        <a:cs typeface="Calibri"/>
                        <a:sym typeface="Calibri"/>
                      </a:endParaRPr>
                    </a:p>
                  </a:txBody>
                  <a:tcPr marL="91450" marR="91450" marT="0"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lnSpc>
                          <a:spcPct val="115000"/>
                        </a:lnSpc>
                        <a:spcBef>
                          <a:spcPts val="0"/>
                        </a:spcBef>
                        <a:spcAft>
                          <a:spcPts val="0"/>
                        </a:spcAft>
                        <a:buNone/>
                      </a:pPr>
                      <a:r>
                        <a:rPr lang="en-US" sz="1100" u="none" strike="noStrike" cap="none"/>
                        <a:t>Maksimum jumlah kemasan kecil yang diambil dari masing-masing karton</a:t>
                      </a:r>
                      <a:endParaRPr sz="1100" u="none" strike="noStrike" cap="none">
                        <a:latin typeface="Calibri"/>
                        <a:ea typeface="Calibri"/>
                        <a:cs typeface="Calibri"/>
                        <a:sym typeface="Calibri"/>
                      </a:endParaRPr>
                    </a:p>
                  </a:txBody>
                  <a:tcPr marL="91450" marR="91450" marT="0"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0"/>
                  </a:ext>
                </a:extLst>
              </a:tr>
              <a:tr h="139700">
                <a:tc>
                  <a:txBody>
                    <a:bodyPr/>
                    <a:lstStyle/>
                    <a:p>
                      <a:pPr marL="0" marR="0" lvl="0" indent="0" algn="ctr" rtl="0">
                        <a:lnSpc>
                          <a:spcPct val="115000"/>
                        </a:lnSpc>
                        <a:spcBef>
                          <a:spcPts val="0"/>
                        </a:spcBef>
                        <a:spcAft>
                          <a:spcPts val="0"/>
                        </a:spcAft>
                        <a:buNone/>
                      </a:pPr>
                      <a:r>
                        <a:rPr lang="en-US" sz="1100" u="none" strike="noStrike" cap="none"/>
                        <a:t>&gt;24</a:t>
                      </a:r>
                      <a:endParaRPr sz="1100" u="none" strike="noStrike" cap="none"/>
                    </a:p>
                    <a:p>
                      <a:pPr marL="0" marR="0" lvl="0" indent="0" algn="ctr" rtl="0">
                        <a:lnSpc>
                          <a:spcPct val="115000"/>
                        </a:lnSpc>
                        <a:spcBef>
                          <a:spcPts val="0"/>
                        </a:spcBef>
                        <a:spcAft>
                          <a:spcPts val="0"/>
                        </a:spcAft>
                        <a:buNone/>
                      </a:pPr>
                      <a:r>
                        <a:rPr lang="en-US" sz="1100" u="none" strike="noStrike" cap="none"/>
                        <a:t>12 -24</a:t>
                      </a:r>
                      <a:endParaRPr sz="1100" u="none" strike="noStrike" cap="none"/>
                    </a:p>
                    <a:p>
                      <a:pPr marL="0" marR="0" lvl="0" indent="0" algn="ctr" rtl="0">
                        <a:lnSpc>
                          <a:spcPct val="115000"/>
                        </a:lnSpc>
                        <a:spcBef>
                          <a:spcPts val="0"/>
                        </a:spcBef>
                        <a:spcAft>
                          <a:spcPts val="0"/>
                        </a:spcAft>
                        <a:buNone/>
                      </a:pPr>
                      <a:r>
                        <a:rPr lang="en-US" sz="1100" u="none" strike="noStrike" cap="none"/>
                        <a:t>&lt;12</a:t>
                      </a:r>
                      <a:endParaRPr sz="1100" u="none" strike="noStrike" cap="none">
                        <a:latin typeface="Calibri"/>
                        <a:ea typeface="Calibri"/>
                        <a:cs typeface="Calibri"/>
                        <a:sym typeface="Calibri"/>
                      </a:endParaRPr>
                    </a:p>
                  </a:txBody>
                  <a:tcPr marL="91450" marR="91450" marT="0" marB="0">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100" u="none" strike="noStrike" cap="none"/>
                        <a:t>16</a:t>
                      </a:r>
                      <a:endParaRPr sz="1100" u="none" strike="noStrike" cap="none"/>
                    </a:p>
                    <a:p>
                      <a:pPr marL="0" marR="0" lvl="0" indent="0" algn="ctr" rtl="0">
                        <a:lnSpc>
                          <a:spcPct val="115000"/>
                        </a:lnSpc>
                        <a:spcBef>
                          <a:spcPts val="0"/>
                        </a:spcBef>
                        <a:spcAft>
                          <a:spcPts val="0"/>
                        </a:spcAft>
                        <a:buNone/>
                      </a:pPr>
                      <a:r>
                        <a:rPr lang="en-US" sz="1100" u="none" strike="noStrike" cap="none"/>
                        <a:t>10</a:t>
                      </a:r>
                      <a:endParaRPr sz="1100" u="none" strike="noStrike" cap="none"/>
                    </a:p>
                    <a:p>
                      <a:pPr marL="0" marR="0" lvl="0" indent="0" algn="ctr" rtl="0">
                        <a:lnSpc>
                          <a:spcPct val="115000"/>
                        </a:lnSpc>
                        <a:spcBef>
                          <a:spcPts val="0"/>
                        </a:spcBef>
                        <a:spcAft>
                          <a:spcPts val="0"/>
                        </a:spcAft>
                        <a:buNone/>
                      </a:pPr>
                      <a:r>
                        <a:rPr lang="en-US" sz="1100" u="none" strike="noStrike" cap="none"/>
                        <a:t>Semua kemasan kecil dalam karton</a:t>
                      </a:r>
                      <a:endParaRPr sz="1100" u="none" strike="noStrike" cap="none">
                        <a:latin typeface="Calibri"/>
                        <a:ea typeface="Calibri"/>
                        <a:cs typeface="Calibri"/>
                        <a:sym typeface="Calibri"/>
                      </a:endParaRPr>
                    </a:p>
                  </a:txBody>
                  <a:tcPr marL="91450" marR="91450" marT="0" marB="0">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17" name="Google Shape;2017;p53"/>
          <p:cNvSpPr/>
          <p:nvPr/>
        </p:nvSpPr>
        <p:spPr>
          <a:xfrm>
            <a:off x="2133600" y="5360229"/>
            <a:ext cx="7924800" cy="73866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Times New Roman"/>
                <a:ea typeface="Times New Roman"/>
                <a:cs typeface="Times New Roman"/>
                <a:sym typeface="Times New Roman"/>
              </a:rPr>
              <a:t>Penentuan jumlah karton yang dibuka dengan rumus x / y (x dibagi y), dimana:</a:t>
            </a:r>
            <a:endParaRPr sz="14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400">
                <a:solidFill>
                  <a:schemeClr val="dk1"/>
                </a:solidFill>
                <a:latin typeface="Times New Roman"/>
                <a:ea typeface="Times New Roman"/>
                <a:cs typeface="Times New Roman"/>
                <a:sym typeface="Times New Roman"/>
              </a:rPr>
              <a:t>X adalah angka dari tabel 3</a:t>
            </a:r>
            <a:endParaRPr sz="14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400">
                <a:solidFill>
                  <a:schemeClr val="dk1"/>
                </a:solidFill>
                <a:latin typeface="Times New Roman"/>
                <a:ea typeface="Times New Roman"/>
                <a:cs typeface="Times New Roman"/>
                <a:sym typeface="Times New Roman"/>
              </a:rPr>
              <a:t>Y adalah angka dari tabel 4</a:t>
            </a:r>
            <a:endParaRPr sz="1400">
              <a:solidFill>
                <a:schemeClr val="dk1"/>
              </a:solidFill>
              <a:latin typeface="Times New Roman"/>
              <a:ea typeface="Times New Roman"/>
              <a:cs typeface="Times New Roman"/>
              <a:sym typeface="Times New Roman"/>
            </a:endParaRPr>
          </a:p>
        </p:txBody>
      </p:sp>
      <p:sp>
        <p:nvSpPr>
          <p:cNvPr id="2018" name="Google Shape;2018;p53"/>
          <p:cNvSpPr/>
          <p:nvPr/>
        </p:nvSpPr>
        <p:spPr>
          <a:xfrm>
            <a:off x="1563755" y="1063824"/>
            <a:ext cx="940904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Times New Roman"/>
                <a:ea typeface="Times New Roman"/>
                <a:cs typeface="Times New Roman"/>
                <a:sym typeface="Times New Roman"/>
              </a:rPr>
              <a:t>TATA CARA PENGAMBILAN CONTOH BARANG DALAM BENTUK PADATAN</a:t>
            </a:r>
            <a:endParaRPr sz="1400" b="1">
              <a:solidFill>
                <a:schemeClr val="dk1"/>
              </a:solidFill>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Google Shape;2110;p55"/>
          <p:cNvSpPr txBox="1">
            <a:spLocks noGrp="1"/>
          </p:cNvSpPr>
          <p:nvPr>
            <p:ph type="title"/>
          </p:nvPr>
        </p:nvSpPr>
        <p:spPr>
          <a:xfrm>
            <a:off x="1524000" y="208990"/>
            <a:ext cx="5413587" cy="492443"/>
          </a:xfrm>
          <a:prstGeom prst="rect">
            <a:avLst/>
          </a:prstGeom>
          <a:noFill/>
          <a:ln>
            <a:noFill/>
          </a:ln>
        </p:spPr>
        <p:txBody>
          <a:bodyPr spcFirstLastPara="1" wrap="square" lIns="0" tIns="0" rIns="0" bIns="0" anchor="ctr" anchorCtr="0">
            <a:spAutoFit/>
          </a:bodyPr>
          <a:lstStyle/>
          <a:p>
            <a:pPr marL="12700" lvl="0" indent="0" algn="l" rtl="0">
              <a:lnSpc>
                <a:spcPct val="100000"/>
              </a:lnSpc>
              <a:spcBef>
                <a:spcPts val="0"/>
              </a:spcBef>
              <a:spcAft>
                <a:spcPts val="0"/>
              </a:spcAft>
              <a:buNone/>
            </a:pPr>
            <a:r>
              <a:rPr lang="en-US" b="1"/>
              <a:t>STUDI KASUS 1</a:t>
            </a:r>
            <a:endParaRPr/>
          </a:p>
        </p:txBody>
      </p:sp>
      <p:sp>
        <p:nvSpPr>
          <p:cNvPr id="2111" name="Google Shape;2111;p55"/>
          <p:cNvSpPr txBox="1">
            <a:spLocks noGrp="1"/>
          </p:cNvSpPr>
          <p:nvPr>
            <p:ph type="body" idx="1"/>
          </p:nvPr>
        </p:nvSpPr>
        <p:spPr>
          <a:xfrm>
            <a:off x="128668" y="1028717"/>
            <a:ext cx="11196320" cy="3877985"/>
          </a:xfrm>
          <a:prstGeom prst="rect">
            <a:avLst/>
          </a:prstGeom>
          <a:noFill/>
          <a:ln>
            <a:noFill/>
          </a:ln>
        </p:spPr>
        <p:txBody>
          <a:bodyPr spcFirstLastPara="1" wrap="square" lIns="0" tIns="0" rIns="0" bIns="0" anchor="t" anchorCtr="0">
            <a:spAutoFit/>
          </a:bodyPr>
          <a:lstStyle/>
          <a:p>
            <a:pPr marL="875664" marR="5080" lvl="0" indent="0" algn="just" rtl="0">
              <a:lnSpc>
                <a:spcPct val="150000"/>
              </a:lnSpc>
              <a:spcBef>
                <a:spcPts val="0"/>
              </a:spcBef>
              <a:spcAft>
                <a:spcPts val="0"/>
              </a:spcAft>
              <a:buClr>
                <a:schemeClr val="dk1"/>
              </a:buClr>
              <a:buSzPts val="2800"/>
              <a:buNone/>
            </a:pPr>
            <a:r>
              <a:rPr lang="en-US" sz="2800" dirty="0"/>
              <a:t>Anda </a:t>
            </a:r>
            <a:r>
              <a:rPr lang="en-US" sz="2800" dirty="0" err="1"/>
              <a:t>adalah</a:t>
            </a:r>
            <a:r>
              <a:rPr lang="en-US" sz="2800" dirty="0"/>
              <a:t> </a:t>
            </a:r>
            <a:r>
              <a:rPr lang="en-US" sz="2800" dirty="0" err="1"/>
              <a:t>seorang</a:t>
            </a:r>
            <a:r>
              <a:rPr lang="en-US" sz="2800" dirty="0"/>
              <a:t> PPC yang </a:t>
            </a:r>
            <a:r>
              <a:rPr lang="en-US" sz="2800" dirty="0" err="1"/>
              <a:t>ditugaskan</a:t>
            </a:r>
            <a:r>
              <a:rPr lang="en-US" sz="2800" dirty="0"/>
              <a:t> </a:t>
            </a:r>
            <a:r>
              <a:rPr lang="en-US" sz="2800" dirty="0" err="1"/>
              <a:t>untuk</a:t>
            </a:r>
            <a:r>
              <a:rPr lang="en-US" sz="2800" dirty="0"/>
              <a:t>  </a:t>
            </a:r>
            <a:r>
              <a:rPr lang="en-US" sz="2800" dirty="0" err="1"/>
              <a:t>mengambil</a:t>
            </a:r>
            <a:r>
              <a:rPr lang="en-US" sz="2800" dirty="0"/>
              <a:t> </a:t>
            </a:r>
            <a:r>
              <a:rPr lang="en-US" sz="2800" dirty="0" err="1"/>
              <a:t>contoh</a:t>
            </a:r>
            <a:r>
              <a:rPr lang="en-US" sz="2800" dirty="0"/>
              <a:t> di </a:t>
            </a:r>
            <a:r>
              <a:rPr lang="en-US" sz="2800" dirty="0" err="1"/>
              <a:t>lapangan</a:t>
            </a:r>
            <a:r>
              <a:rPr lang="en-US" sz="2800" dirty="0"/>
              <a:t>. </a:t>
            </a:r>
            <a:r>
              <a:rPr lang="en-US" sz="2800" dirty="0" err="1"/>
              <a:t>Contoh</a:t>
            </a:r>
            <a:r>
              <a:rPr lang="en-US" sz="2800" dirty="0"/>
              <a:t> yang  </a:t>
            </a:r>
            <a:r>
              <a:rPr lang="en-US" sz="2800" dirty="0" err="1"/>
              <a:t>diambil</a:t>
            </a:r>
            <a:r>
              <a:rPr lang="en-US" sz="2800" dirty="0"/>
              <a:t> </a:t>
            </a:r>
            <a:r>
              <a:rPr lang="en-US" sz="2800" dirty="0" err="1"/>
              <a:t>berupa</a:t>
            </a:r>
            <a:r>
              <a:rPr lang="en-US" sz="2800" dirty="0"/>
              <a:t> </a:t>
            </a:r>
            <a:r>
              <a:rPr lang="en-US" sz="2800" dirty="0" err="1"/>
              <a:t>padatan</a:t>
            </a:r>
            <a:r>
              <a:rPr lang="en-US" sz="2800" dirty="0"/>
              <a:t> Mineral. </a:t>
            </a:r>
            <a:r>
              <a:rPr lang="en-US" sz="2800" dirty="0" err="1"/>
              <a:t>Informasi</a:t>
            </a:r>
            <a:r>
              <a:rPr lang="en-US" sz="2800" dirty="0"/>
              <a:t> yang </a:t>
            </a:r>
            <a:r>
              <a:rPr lang="en-US" sz="2800" dirty="0" err="1"/>
              <a:t>didapatkan</a:t>
            </a:r>
            <a:r>
              <a:rPr lang="en-US" sz="2800" dirty="0"/>
              <a:t>  </a:t>
            </a:r>
            <a:r>
              <a:rPr lang="en-US" sz="2800" dirty="0" err="1"/>
              <a:t>dilapangan</a:t>
            </a:r>
            <a:r>
              <a:rPr lang="en-US" sz="2800" dirty="0"/>
              <a:t>, </a:t>
            </a:r>
            <a:r>
              <a:rPr lang="en-US" sz="2800" dirty="0" err="1"/>
              <a:t>terdapat</a:t>
            </a:r>
            <a:r>
              <a:rPr lang="en-US" sz="2800" dirty="0"/>
              <a:t> 10 lot container yang </a:t>
            </a:r>
            <a:r>
              <a:rPr lang="en-US" sz="2800" dirty="0" err="1"/>
              <a:t>berisi</a:t>
            </a:r>
            <a:r>
              <a:rPr lang="en-US" sz="2800" dirty="0"/>
              <a:t> @ 500 </a:t>
            </a:r>
            <a:r>
              <a:rPr lang="en-US" sz="2800" dirty="0" err="1"/>
              <a:t>karung</a:t>
            </a:r>
            <a:r>
              <a:rPr lang="en-US" sz="2800" dirty="0"/>
              <a:t>/container. </a:t>
            </a:r>
            <a:r>
              <a:rPr lang="en-US" sz="2800" dirty="0" err="1"/>
              <a:t>Buatlah</a:t>
            </a:r>
            <a:r>
              <a:rPr lang="en-US" sz="2800" dirty="0"/>
              <a:t> </a:t>
            </a:r>
            <a:r>
              <a:rPr lang="en-US" sz="2800" dirty="0" err="1"/>
              <a:t>rencana</a:t>
            </a:r>
            <a:r>
              <a:rPr lang="en-US" sz="2800" dirty="0"/>
              <a:t>  </a:t>
            </a:r>
            <a:r>
              <a:rPr lang="en-US" sz="2800" dirty="0" err="1"/>
              <a:t>pengambilan</a:t>
            </a:r>
            <a:r>
              <a:rPr lang="en-US" sz="2800" dirty="0"/>
              <a:t> </a:t>
            </a:r>
            <a:r>
              <a:rPr lang="en-US" sz="2800" dirty="0" err="1"/>
              <a:t>contohnya</a:t>
            </a:r>
            <a:r>
              <a:rPr lang="en-US" sz="2800" dirty="0"/>
              <a:t> </a:t>
            </a:r>
            <a:r>
              <a:rPr lang="en-US" sz="2800" dirty="0" err="1"/>
              <a:t>sehingga</a:t>
            </a:r>
            <a:r>
              <a:rPr lang="en-US" sz="2800" dirty="0"/>
              <a:t> </a:t>
            </a:r>
            <a:r>
              <a:rPr lang="en-US" sz="2800" dirty="0" err="1"/>
              <a:t>contoh</a:t>
            </a:r>
            <a:r>
              <a:rPr lang="en-US" sz="2800" dirty="0"/>
              <a:t> yang di  </a:t>
            </a:r>
            <a:r>
              <a:rPr lang="en-US" sz="2800" dirty="0" err="1"/>
              <a:t>ambil</a:t>
            </a:r>
            <a:r>
              <a:rPr lang="en-US" sz="2800" dirty="0"/>
              <a:t> </a:t>
            </a:r>
            <a:r>
              <a:rPr lang="en-US" sz="2800" dirty="0" err="1"/>
              <a:t>dapat</a:t>
            </a:r>
            <a:r>
              <a:rPr lang="en-US" sz="2800" dirty="0"/>
              <a:t> </a:t>
            </a:r>
            <a:r>
              <a:rPr lang="en-US" sz="2800" dirty="0" err="1"/>
              <a:t>mewakili</a:t>
            </a:r>
            <a:r>
              <a:rPr lang="en-US" sz="2800" dirty="0"/>
              <a:t> lot yang </a:t>
            </a:r>
            <a:r>
              <a:rPr lang="en-US" sz="2800" dirty="0" err="1"/>
              <a:t>diuji</a:t>
            </a:r>
            <a:r>
              <a:rPr lang="en-US" sz="2800" dirty="0"/>
              <a:t> !</a:t>
            </a:r>
            <a:endParaRPr dirty="0"/>
          </a:p>
        </p:txBody>
      </p:sp>
      <p:pic>
        <p:nvPicPr>
          <p:cNvPr id="2113" name="Google Shape;2113;p55" descr="\\192.168.88.50\data centre\5.SHARE DOC\LAIN-LAIN\BREVET &amp; PIN BPIB &amp; MASKOT\BREVET DAN PIN BPIB\brevet BPIB 2 edit.jpg"/>
          <p:cNvPicPr preferRelativeResize="0"/>
          <p:nvPr/>
        </p:nvPicPr>
        <p:blipFill rotWithShape="1">
          <a:blip r:embed="rId3">
            <a:alphaModFix/>
          </a:blip>
          <a:srcRect/>
          <a:stretch/>
        </p:blipFill>
        <p:spPr>
          <a:xfrm>
            <a:off x="10871202" y="22311"/>
            <a:ext cx="1320799" cy="990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sp>
        <p:nvSpPr>
          <p:cNvPr id="2118" name="Google Shape;2118;p56"/>
          <p:cNvSpPr txBox="1">
            <a:spLocks noGrp="1"/>
          </p:cNvSpPr>
          <p:nvPr>
            <p:ph type="title"/>
          </p:nvPr>
        </p:nvSpPr>
        <p:spPr>
          <a:xfrm>
            <a:off x="1524000" y="191930"/>
            <a:ext cx="5413587" cy="492443"/>
          </a:xfrm>
          <a:prstGeom prst="rect">
            <a:avLst/>
          </a:prstGeom>
          <a:noFill/>
          <a:ln>
            <a:noFill/>
          </a:ln>
        </p:spPr>
        <p:txBody>
          <a:bodyPr spcFirstLastPara="1" wrap="square" lIns="0" tIns="0" rIns="0" bIns="0" anchor="ctr" anchorCtr="0">
            <a:spAutoFit/>
          </a:bodyPr>
          <a:lstStyle/>
          <a:p>
            <a:pPr marL="12700" lvl="0" indent="0" algn="l" rtl="0">
              <a:lnSpc>
                <a:spcPct val="100000"/>
              </a:lnSpc>
              <a:spcBef>
                <a:spcPts val="0"/>
              </a:spcBef>
              <a:spcAft>
                <a:spcPts val="0"/>
              </a:spcAft>
              <a:buNone/>
            </a:pPr>
            <a:r>
              <a:rPr lang="en-US" b="1" dirty="0"/>
              <a:t>NTM 1</a:t>
            </a:r>
            <a:endParaRPr dirty="0"/>
          </a:p>
        </p:txBody>
      </p:sp>
      <p:sp>
        <p:nvSpPr>
          <p:cNvPr id="2119" name="Google Shape;2119;p56"/>
          <p:cNvSpPr txBox="1">
            <a:spLocks noGrp="1"/>
          </p:cNvSpPr>
          <p:nvPr>
            <p:ph type="body" idx="1"/>
          </p:nvPr>
        </p:nvSpPr>
        <p:spPr>
          <a:xfrm>
            <a:off x="-589280" y="929640"/>
            <a:ext cx="10972800" cy="3877985"/>
          </a:xfrm>
          <a:prstGeom prst="rect">
            <a:avLst/>
          </a:prstGeom>
          <a:noFill/>
          <a:ln>
            <a:noFill/>
          </a:ln>
        </p:spPr>
        <p:txBody>
          <a:bodyPr spcFirstLastPara="1" wrap="square" lIns="0" tIns="0" rIns="0" bIns="0" anchor="t" anchorCtr="0">
            <a:spAutoFit/>
          </a:bodyPr>
          <a:lstStyle/>
          <a:p>
            <a:pPr marL="951864" marR="5080" lvl="0" indent="0" algn="just" rtl="0">
              <a:lnSpc>
                <a:spcPct val="150000"/>
              </a:lnSpc>
              <a:spcBef>
                <a:spcPts val="0"/>
              </a:spcBef>
              <a:spcAft>
                <a:spcPts val="0"/>
              </a:spcAft>
              <a:buClr>
                <a:schemeClr val="dk1"/>
              </a:buClr>
              <a:buSzPts val="2800"/>
              <a:buNone/>
            </a:pPr>
            <a:r>
              <a:rPr lang="en-US" sz="2800" dirty="0"/>
              <a:t>Anda </a:t>
            </a:r>
            <a:r>
              <a:rPr lang="en-US" sz="2800" dirty="0" err="1"/>
              <a:t>ditugaskan</a:t>
            </a:r>
            <a:r>
              <a:rPr lang="en-US" sz="2800" dirty="0"/>
              <a:t> </a:t>
            </a:r>
            <a:r>
              <a:rPr lang="en-US" sz="2800" dirty="0" err="1"/>
              <a:t>untuk</a:t>
            </a:r>
            <a:r>
              <a:rPr lang="en-US" sz="2800" dirty="0"/>
              <a:t> </a:t>
            </a:r>
            <a:r>
              <a:rPr lang="en-US" sz="2800" dirty="0" err="1"/>
              <a:t>mengambil</a:t>
            </a:r>
            <a:r>
              <a:rPr lang="en-US" sz="2800" dirty="0"/>
              <a:t> </a:t>
            </a:r>
            <a:r>
              <a:rPr lang="en-US" sz="2800" dirty="0" err="1"/>
              <a:t>contoh</a:t>
            </a:r>
            <a:r>
              <a:rPr lang="en-US" sz="2800" dirty="0"/>
              <a:t> di  </a:t>
            </a:r>
            <a:r>
              <a:rPr lang="en-US" sz="2800" dirty="0" err="1"/>
              <a:t>pelabuhan</a:t>
            </a:r>
            <a:r>
              <a:rPr lang="en-US" sz="2800" dirty="0"/>
              <a:t>. </a:t>
            </a:r>
            <a:r>
              <a:rPr lang="en-US" sz="2800" dirty="0" err="1"/>
              <a:t>Contoh</a:t>
            </a:r>
            <a:r>
              <a:rPr lang="en-US" sz="2800" dirty="0"/>
              <a:t> yang </a:t>
            </a:r>
            <a:r>
              <a:rPr lang="en-US" sz="2800" dirty="0" err="1"/>
              <a:t>diambil</a:t>
            </a:r>
            <a:r>
              <a:rPr lang="en-US" sz="2800" dirty="0"/>
              <a:t> </a:t>
            </a:r>
            <a:r>
              <a:rPr lang="en-US" sz="2800" dirty="0" err="1"/>
              <a:t>berupa</a:t>
            </a:r>
            <a:r>
              <a:rPr lang="en-US" sz="2800" dirty="0"/>
              <a:t> </a:t>
            </a:r>
            <a:r>
              <a:rPr lang="en-US" sz="2800" dirty="0" err="1"/>
              <a:t>padatan</a:t>
            </a:r>
            <a:r>
              <a:rPr lang="en-US" sz="2800" dirty="0"/>
              <a:t>. </a:t>
            </a:r>
            <a:r>
              <a:rPr lang="en-US" sz="2800" dirty="0" err="1"/>
              <a:t>Informasi</a:t>
            </a:r>
            <a:r>
              <a:rPr lang="en-US" sz="2800" dirty="0"/>
              <a:t> yang </a:t>
            </a:r>
            <a:r>
              <a:rPr lang="en-US" sz="2800" dirty="0" err="1"/>
              <a:t>didapatkan</a:t>
            </a:r>
            <a:r>
              <a:rPr lang="en-US" sz="2800" dirty="0"/>
              <a:t> </a:t>
            </a:r>
            <a:r>
              <a:rPr lang="en-US" sz="2800" dirty="0" err="1"/>
              <a:t>dilapangan</a:t>
            </a:r>
            <a:r>
              <a:rPr lang="en-US" sz="2800" dirty="0"/>
              <a:t>, </a:t>
            </a:r>
            <a:r>
              <a:rPr lang="en-US" sz="2800" dirty="0" err="1"/>
              <a:t>terdapat</a:t>
            </a:r>
            <a:r>
              <a:rPr lang="en-US" sz="2800" dirty="0"/>
              <a:t> 1  lot </a:t>
            </a:r>
            <a:r>
              <a:rPr lang="en-US" sz="2800" dirty="0" err="1"/>
              <a:t>sampel</a:t>
            </a:r>
            <a:r>
              <a:rPr lang="en-US" sz="2800" dirty="0"/>
              <a:t> yang </a:t>
            </a:r>
            <a:r>
              <a:rPr lang="en-US" sz="2800" dirty="0" err="1"/>
              <a:t>berisi</a:t>
            </a:r>
            <a:r>
              <a:rPr lang="en-US" sz="2800" dirty="0"/>
              <a:t> 200 </a:t>
            </a:r>
            <a:r>
              <a:rPr lang="en-US" sz="2800" dirty="0" err="1"/>
              <a:t>peti</a:t>
            </a:r>
            <a:r>
              <a:rPr lang="en-US" sz="2800" dirty="0"/>
              <a:t> @ 3000 </a:t>
            </a:r>
            <a:r>
              <a:rPr lang="en-US" sz="2800" dirty="0" err="1"/>
              <a:t>karton</a:t>
            </a:r>
            <a:r>
              <a:rPr lang="en-US" sz="2800" dirty="0"/>
              <a:t>. Dan  1 </a:t>
            </a:r>
            <a:r>
              <a:rPr lang="en-US" sz="2800" dirty="0" err="1"/>
              <a:t>karton</a:t>
            </a:r>
            <a:r>
              <a:rPr lang="en-US" sz="2800" dirty="0"/>
              <a:t> @ 26 </a:t>
            </a:r>
            <a:r>
              <a:rPr lang="en-US" sz="2800" dirty="0" err="1"/>
              <a:t>kemasan</a:t>
            </a:r>
            <a:r>
              <a:rPr lang="en-US" sz="2800" dirty="0"/>
              <a:t> </a:t>
            </a:r>
            <a:r>
              <a:rPr lang="en-US" sz="2800" dirty="0" err="1"/>
              <a:t>kecil</a:t>
            </a:r>
            <a:r>
              <a:rPr lang="en-US" sz="2800" dirty="0"/>
              <a:t>. </a:t>
            </a:r>
            <a:r>
              <a:rPr lang="en-US" sz="2800" dirty="0" err="1"/>
              <a:t>Buatlah</a:t>
            </a:r>
            <a:r>
              <a:rPr lang="en-US" sz="2800" dirty="0"/>
              <a:t> </a:t>
            </a:r>
            <a:r>
              <a:rPr lang="en-US" sz="2800" dirty="0" err="1"/>
              <a:t>rencana</a:t>
            </a:r>
            <a:r>
              <a:rPr lang="en-US" sz="2800" dirty="0"/>
              <a:t>  </a:t>
            </a:r>
            <a:r>
              <a:rPr lang="en-US" sz="2800" dirty="0" err="1"/>
              <a:t>pengambilan</a:t>
            </a:r>
            <a:r>
              <a:rPr lang="en-US" sz="2800" dirty="0"/>
              <a:t> </a:t>
            </a:r>
            <a:r>
              <a:rPr lang="en-US" sz="2800" dirty="0" err="1"/>
              <a:t>contohnya</a:t>
            </a:r>
            <a:r>
              <a:rPr lang="en-US" sz="2800" dirty="0"/>
              <a:t> </a:t>
            </a:r>
            <a:r>
              <a:rPr lang="en-US" sz="2800" dirty="0" err="1"/>
              <a:t>sehingga</a:t>
            </a:r>
            <a:r>
              <a:rPr lang="en-US" sz="2800" dirty="0"/>
              <a:t> </a:t>
            </a:r>
            <a:r>
              <a:rPr lang="en-US" sz="2800" dirty="0" err="1"/>
              <a:t>contoh</a:t>
            </a:r>
            <a:r>
              <a:rPr lang="en-US" sz="2800" dirty="0"/>
              <a:t> yang di  </a:t>
            </a:r>
            <a:r>
              <a:rPr lang="en-US" sz="2800" dirty="0" err="1"/>
              <a:t>ambil</a:t>
            </a:r>
            <a:r>
              <a:rPr lang="en-US" sz="2800" dirty="0"/>
              <a:t> </a:t>
            </a:r>
            <a:r>
              <a:rPr lang="en-US" sz="2800" dirty="0" err="1"/>
              <a:t>dapat</a:t>
            </a:r>
            <a:r>
              <a:rPr lang="en-US" sz="2800" dirty="0"/>
              <a:t> </a:t>
            </a:r>
            <a:r>
              <a:rPr lang="en-US" sz="2800" dirty="0" err="1"/>
              <a:t>mewakili</a:t>
            </a:r>
            <a:r>
              <a:rPr lang="en-US" sz="2800" dirty="0"/>
              <a:t> lot yang </a:t>
            </a:r>
            <a:r>
              <a:rPr lang="en-US" sz="2800" dirty="0" err="1"/>
              <a:t>diuji</a:t>
            </a:r>
            <a:r>
              <a:rPr lang="en-US" sz="2800" dirty="0"/>
              <a:t> !</a:t>
            </a:r>
            <a:endParaRPr dirty="0"/>
          </a:p>
        </p:txBody>
      </p:sp>
      <p:pic>
        <p:nvPicPr>
          <p:cNvPr id="2121" name="Google Shape;2121;p56" descr="\\192.168.88.50\data centre\5.SHARE DOC\LAIN-LAIN\BREVET &amp; PIN BPIB &amp; MASKOT\BREVET DAN PIN BPIB\brevet BPIB 2 edit.jpg"/>
          <p:cNvPicPr preferRelativeResize="0"/>
          <p:nvPr/>
        </p:nvPicPr>
        <p:blipFill rotWithShape="1">
          <a:blip r:embed="rId3">
            <a:alphaModFix/>
          </a:blip>
          <a:srcRect/>
          <a:stretch/>
        </p:blipFill>
        <p:spPr>
          <a:xfrm>
            <a:off x="10871202" y="22311"/>
            <a:ext cx="1320799" cy="990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746373" y="223271"/>
            <a:ext cx="5791200" cy="1143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d-ID" sz="3600" dirty="0"/>
              <a:t>Perdirjen Bea dan Cukai Nomor : PER-22/BC/2016</a:t>
            </a:r>
          </a:p>
        </p:txBody>
      </p:sp>
      <p:sp>
        <p:nvSpPr>
          <p:cNvPr id="5" name="Down Arrow 4"/>
          <p:cNvSpPr/>
          <p:nvPr/>
        </p:nvSpPr>
        <p:spPr>
          <a:xfrm>
            <a:off x="8082228" y="1430958"/>
            <a:ext cx="990600" cy="144780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id-ID"/>
          </a:p>
        </p:txBody>
      </p:sp>
      <p:sp>
        <p:nvSpPr>
          <p:cNvPr id="6" name="Rounded Rectangle 5"/>
          <p:cNvSpPr/>
          <p:nvPr/>
        </p:nvSpPr>
        <p:spPr>
          <a:xfrm>
            <a:off x="5567628" y="3006274"/>
            <a:ext cx="6019800" cy="1371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182880" algn="ctr"/>
            <a:r>
              <a:rPr lang="en-US" sz="2000" dirty="0" err="1"/>
              <a:t>Petunjuk</a:t>
            </a:r>
            <a:r>
              <a:rPr lang="en-US" sz="2000" dirty="0"/>
              <a:t> </a:t>
            </a:r>
            <a:r>
              <a:rPr lang="en-US" sz="2000" dirty="0" err="1"/>
              <a:t>Teknis</a:t>
            </a:r>
            <a:r>
              <a:rPr lang="en-US" sz="2000" dirty="0"/>
              <a:t> </a:t>
            </a:r>
            <a:r>
              <a:rPr lang="en-US" sz="2000" b="1" dirty="0" err="1"/>
              <a:t>Pengambilan</a:t>
            </a:r>
            <a:r>
              <a:rPr lang="en-US" sz="2000" b="1" dirty="0"/>
              <a:t> </a:t>
            </a:r>
            <a:r>
              <a:rPr lang="en-US" sz="2000" b="1" dirty="0" err="1"/>
              <a:t>Contoh</a:t>
            </a:r>
            <a:r>
              <a:rPr lang="en-US" sz="2000" b="1" dirty="0"/>
              <a:t> </a:t>
            </a:r>
            <a:r>
              <a:rPr lang="en-US" sz="2000" b="1" dirty="0" err="1"/>
              <a:t>Barang</a:t>
            </a:r>
            <a:r>
              <a:rPr lang="en-US" sz="2000" dirty="0"/>
              <a:t> </a:t>
            </a:r>
            <a:r>
              <a:rPr lang="id-ID" sz="2000" dirty="0"/>
              <a:t>d</a:t>
            </a:r>
            <a:r>
              <a:rPr lang="en-US" sz="2000" dirty="0"/>
              <a:t>an </a:t>
            </a:r>
            <a:r>
              <a:rPr lang="en-US" sz="2000" dirty="0" err="1"/>
              <a:t>Pelaksanaan</a:t>
            </a:r>
            <a:r>
              <a:rPr lang="en-US" sz="2000" dirty="0"/>
              <a:t> </a:t>
            </a:r>
            <a:r>
              <a:rPr lang="en-US" sz="2000" dirty="0" err="1"/>
              <a:t>Pengujian</a:t>
            </a:r>
            <a:r>
              <a:rPr lang="en-US" sz="2000" dirty="0"/>
              <a:t> </a:t>
            </a:r>
            <a:r>
              <a:rPr lang="en-US" sz="2000" dirty="0" err="1"/>
              <a:t>Laboratoris</a:t>
            </a:r>
            <a:endParaRPr lang="id-ID" sz="2000" dirty="0"/>
          </a:p>
          <a:p>
            <a:pPr marL="182880" algn="ctr"/>
            <a:r>
              <a:rPr lang="id-ID" sz="2000" dirty="0"/>
              <a:t>s</a:t>
            </a:r>
            <a:r>
              <a:rPr lang="en-US" sz="2000" dirty="0" err="1"/>
              <a:t>erta</a:t>
            </a:r>
            <a:r>
              <a:rPr lang="en-US" sz="2000" dirty="0"/>
              <a:t> </a:t>
            </a:r>
            <a:r>
              <a:rPr lang="en-US" sz="2000" dirty="0" err="1"/>
              <a:t>Identifikasi</a:t>
            </a:r>
            <a:r>
              <a:rPr lang="en-US" sz="2000" dirty="0"/>
              <a:t> </a:t>
            </a:r>
            <a:r>
              <a:rPr lang="en-US" sz="2000" dirty="0" err="1"/>
              <a:t>Barang</a:t>
            </a:r>
            <a:r>
              <a:rPr lang="id-ID" sz="2000" dirty="0"/>
              <a:t> d</a:t>
            </a:r>
            <a:r>
              <a:rPr lang="en-US" sz="2000" dirty="0" err="1"/>
              <a:t>i</a:t>
            </a:r>
            <a:r>
              <a:rPr lang="en-US" sz="2000" dirty="0"/>
              <a:t> </a:t>
            </a:r>
            <a:endParaRPr lang="id-ID" sz="2000" dirty="0"/>
          </a:p>
          <a:p>
            <a:pPr marL="182880" algn="ctr"/>
            <a:r>
              <a:rPr lang="en-US" sz="2000" dirty="0" err="1"/>
              <a:t>Balai</a:t>
            </a:r>
            <a:r>
              <a:rPr lang="en-US" sz="2000" dirty="0"/>
              <a:t> </a:t>
            </a:r>
            <a:r>
              <a:rPr lang="en-US" sz="2000" dirty="0" err="1"/>
              <a:t>Pengujian</a:t>
            </a:r>
            <a:r>
              <a:rPr lang="en-US" sz="2000" dirty="0"/>
              <a:t> </a:t>
            </a:r>
            <a:r>
              <a:rPr lang="id-ID" sz="2000" dirty="0"/>
              <a:t>d</a:t>
            </a:r>
            <a:r>
              <a:rPr lang="en-US" sz="2000" dirty="0"/>
              <a:t>an </a:t>
            </a:r>
            <a:r>
              <a:rPr lang="en-US" sz="2000" dirty="0" err="1"/>
              <a:t>Identifikasi</a:t>
            </a:r>
            <a:r>
              <a:rPr lang="en-US" sz="2000" dirty="0"/>
              <a:t> </a:t>
            </a:r>
            <a:r>
              <a:rPr lang="en-US" sz="2000" dirty="0" err="1"/>
              <a:t>Barang</a:t>
            </a:r>
            <a:endParaRPr lang="id-ID" sz="2000" dirty="0"/>
          </a:p>
        </p:txBody>
      </p:sp>
      <p:sp>
        <p:nvSpPr>
          <p:cNvPr id="7" name="object 11"/>
          <p:cNvSpPr txBox="1"/>
          <p:nvPr/>
        </p:nvSpPr>
        <p:spPr>
          <a:xfrm>
            <a:off x="9207693" y="1493787"/>
            <a:ext cx="2286000" cy="1231106"/>
          </a:xfrm>
          <a:prstGeom prst="rect">
            <a:avLst/>
          </a:prstGeom>
        </p:spPr>
        <p:txBody>
          <a:bodyPr vert="horz" wrap="square" lIns="0" tIns="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err="1"/>
              <a:t>menjamin</a:t>
            </a:r>
            <a:r>
              <a:rPr lang="en-US" sz="1600" dirty="0"/>
              <a:t> </a:t>
            </a:r>
            <a:r>
              <a:rPr lang="en-US" sz="1600" dirty="0" err="1"/>
              <a:t>kepastian</a:t>
            </a:r>
            <a:r>
              <a:rPr lang="en-US" sz="1600" dirty="0"/>
              <a:t> </a:t>
            </a:r>
            <a:r>
              <a:rPr lang="en-US" sz="1600" dirty="0" err="1"/>
              <a:t>hukum</a:t>
            </a:r>
            <a:r>
              <a:rPr lang="en-US" sz="1600" dirty="0"/>
              <a:t>, </a:t>
            </a:r>
            <a:r>
              <a:rPr lang="en-US" sz="1600" dirty="0" err="1"/>
              <a:t>tertib</a:t>
            </a:r>
            <a:r>
              <a:rPr lang="en-US" sz="1600" dirty="0"/>
              <a:t> </a:t>
            </a:r>
            <a:r>
              <a:rPr lang="en-US" sz="1600" dirty="0" err="1"/>
              <a:t>administrasi</a:t>
            </a:r>
            <a:r>
              <a:rPr lang="en-US" sz="1600" dirty="0"/>
              <a:t> </a:t>
            </a:r>
            <a:r>
              <a:rPr lang="en-US" sz="1600" dirty="0" err="1"/>
              <a:t>dan</a:t>
            </a:r>
            <a:r>
              <a:rPr lang="en-US" sz="1600" dirty="0"/>
              <a:t> </a:t>
            </a:r>
            <a:r>
              <a:rPr lang="en-US" sz="1600" dirty="0" err="1"/>
              <a:t>peningkatan</a:t>
            </a:r>
            <a:r>
              <a:rPr lang="en-US" sz="1600" dirty="0"/>
              <a:t> </a:t>
            </a:r>
            <a:r>
              <a:rPr lang="en-US" sz="1600" dirty="0" err="1"/>
              <a:t>pelayanan</a:t>
            </a:r>
            <a:r>
              <a:rPr lang="en-US" sz="1600" dirty="0"/>
              <a:t> </a:t>
            </a:r>
            <a:r>
              <a:rPr lang="en-US" sz="1600" dirty="0" err="1"/>
              <a:t>publik</a:t>
            </a:r>
            <a:r>
              <a:rPr lang="en-US" sz="1600" dirty="0"/>
              <a:t> </a:t>
            </a:r>
            <a:r>
              <a:rPr lang="en-US" sz="1600" dirty="0" err="1"/>
              <a:t>serta</a:t>
            </a:r>
            <a:r>
              <a:rPr lang="en-US" sz="1600" dirty="0"/>
              <a:t> </a:t>
            </a:r>
            <a:r>
              <a:rPr lang="en-US" sz="1600" dirty="0" err="1"/>
              <a:t>untuk</a:t>
            </a:r>
            <a:r>
              <a:rPr lang="en-US" sz="1600" dirty="0"/>
              <a:t> </a:t>
            </a:r>
            <a:r>
              <a:rPr lang="en-US" sz="1600" dirty="0" err="1"/>
              <a:t>memberikan</a:t>
            </a:r>
            <a:r>
              <a:rPr lang="en-US" sz="1600" dirty="0"/>
              <a:t> </a:t>
            </a:r>
            <a:r>
              <a:rPr lang="en-US" sz="1600" dirty="0" err="1"/>
              <a:t>pedoman</a:t>
            </a:r>
            <a:endParaRPr lang="id-ID" sz="16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882F23D6-B49C-4EB7-884E-BC22A3ADB28B}"/>
              </a:ext>
            </a:extLst>
          </p:cNvPr>
          <p:cNvSpPr>
            <a:spLocks noGrp="1"/>
          </p:cNvSpPr>
          <p:nvPr>
            <p:ph idx="1"/>
          </p:nvPr>
        </p:nvSpPr>
        <p:spPr>
          <a:xfrm>
            <a:off x="838200" y="4760745"/>
            <a:ext cx="10515600" cy="1865429"/>
          </a:xfrm>
        </p:spPr>
        <p:txBody>
          <a:bodyPr/>
          <a:lstStyle/>
          <a:p>
            <a:pPr marL="0" indent="0">
              <a:buNone/>
            </a:pPr>
            <a:r>
              <a:rPr lang="en-US" dirty="0"/>
              <a:t>Dasar PER-22/BC/2016</a:t>
            </a:r>
            <a:r>
              <a:rPr lang="id-ID" dirty="0"/>
              <a:t>:</a:t>
            </a:r>
          </a:p>
          <a:p>
            <a:pPr>
              <a:buFont typeface="Arial" panose="020B0604020202020204" pitchFamily="34" charset="0"/>
              <a:buChar char="•"/>
            </a:pPr>
            <a:r>
              <a:rPr lang="id-ID" b="1" spc="-5" dirty="0">
                <a:solidFill>
                  <a:srgbClr val="000000"/>
                </a:solidFill>
                <a:cs typeface="Arial" panose="020B0604020202020204"/>
              </a:rPr>
              <a:t>SNI –</a:t>
            </a:r>
            <a:r>
              <a:rPr lang="id-ID" b="1" spc="-95" dirty="0">
                <a:solidFill>
                  <a:srgbClr val="000000"/>
                </a:solidFill>
                <a:cs typeface="Arial" panose="020B0604020202020204"/>
              </a:rPr>
              <a:t> </a:t>
            </a:r>
            <a:r>
              <a:rPr lang="id-ID" b="1" spc="-5" dirty="0">
                <a:solidFill>
                  <a:srgbClr val="000000"/>
                </a:solidFill>
                <a:cs typeface="Arial" panose="020B0604020202020204"/>
              </a:rPr>
              <a:t>19-0428-1998</a:t>
            </a:r>
            <a:r>
              <a:rPr lang="en-ID" b="1" dirty="0">
                <a:solidFill>
                  <a:schemeClr val="lt1"/>
                </a:solidFill>
                <a:cs typeface="Arial" panose="020B0604020202020204"/>
              </a:rPr>
              <a:t> </a:t>
            </a:r>
            <a:r>
              <a:rPr lang="id-ID" spc="-5" dirty="0">
                <a:solidFill>
                  <a:srgbClr val="000000"/>
                </a:solidFill>
                <a:cs typeface="Arial" panose="020B0604020202020204"/>
              </a:rPr>
              <a:t>Petunjuk</a:t>
            </a:r>
            <a:r>
              <a:rPr lang="id-ID" spc="-80" dirty="0">
                <a:solidFill>
                  <a:srgbClr val="000000"/>
                </a:solidFill>
                <a:cs typeface="Arial" panose="020B0604020202020204"/>
              </a:rPr>
              <a:t> </a:t>
            </a:r>
            <a:r>
              <a:rPr lang="id-ID" spc="-5" dirty="0">
                <a:solidFill>
                  <a:srgbClr val="000000"/>
                </a:solidFill>
                <a:cs typeface="Arial" panose="020B0604020202020204"/>
              </a:rPr>
              <a:t>Pengambilan Contoh</a:t>
            </a:r>
            <a:r>
              <a:rPr lang="id-ID" spc="-90" dirty="0">
                <a:solidFill>
                  <a:srgbClr val="000000"/>
                </a:solidFill>
                <a:cs typeface="Arial" panose="020B0604020202020204"/>
              </a:rPr>
              <a:t> </a:t>
            </a:r>
            <a:r>
              <a:rPr lang="id-ID" spc="-5" dirty="0">
                <a:solidFill>
                  <a:srgbClr val="000000"/>
                </a:solidFill>
                <a:cs typeface="Arial" panose="020B0604020202020204"/>
              </a:rPr>
              <a:t>Padat</a:t>
            </a:r>
          </a:p>
          <a:p>
            <a:pPr marR="5080">
              <a:spcBef>
                <a:spcPts val="0"/>
              </a:spcBef>
              <a:defRPr/>
            </a:pPr>
            <a:r>
              <a:rPr lang="id-ID" b="1" spc="-5" dirty="0">
                <a:cs typeface="Arial" panose="020B0604020202020204"/>
              </a:rPr>
              <a:t>SNI</a:t>
            </a:r>
            <a:r>
              <a:rPr lang="id-ID" b="1" spc="445" dirty="0">
                <a:cs typeface="Arial" panose="020B0604020202020204"/>
              </a:rPr>
              <a:t> </a:t>
            </a:r>
            <a:r>
              <a:rPr lang="id-ID" b="1" spc="-10" dirty="0">
                <a:cs typeface="Arial" panose="020B0604020202020204"/>
              </a:rPr>
              <a:t>0429-1989-A</a:t>
            </a:r>
            <a:r>
              <a:rPr lang="en-ID" b="1" dirty="0">
                <a:cs typeface="Arial" panose="020B0604020202020204"/>
              </a:rPr>
              <a:t> </a:t>
            </a:r>
            <a:r>
              <a:rPr lang="id-ID" spc="-5" dirty="0">
                <a:solidFill>
                  <a:srgbClr val="000000"/>
                </a:solidFill>
                <a:cs typeface="Arial" panose="020B0604020202020204"/>
              </a:rPr>
              <a:t>Petunjuk</a:t>
            </a:r>
            <a:r>
              <a:rPr lang="id-ID" spc="-80" dirty="0">
                <a:solidFill>
                  <a:srgbClr val="000000"/>
                </a:solidFill>
                <a:cs typeface="Arial" panose="020B0604020202020204"/>
              </a:rPr>
              <a:t> </a:t>
            </a:r>
            <a:r>
              <a:rPr lang="id-ID" spc="-5" dirty="0">
                <a:solidFill>
                  <a:srgbClr val="000000"/>
                </a:solidFill>
                <a:cs typeface="Arial" panose="020B0604020202020204"/>
              </a:rPr>
              <a:t>Pengambilan Contoh Cairan dan Semi</a:t>
            </a:r>
            <a:r>
              <a:rPr lang="id-ID" spc="-90" dirty="0">
                <a:solidFill>
                  <a:srgbClr val="000000"/>
                </a:solidFill>
                <a:cs typeface="Arial" panose="020B0604020202020204"/>
              </a:rPr>
              <a:t> </a:t>
            </a:r>
            <a:r>
              <a:rPr lang="id-ID" spc="-5" dirty="0">
                <a:solidFill>
                  <a:srgbClr val="000000"/>
                </a:solidFill>
                <a:cs typeface="Arial" panose="020B0604020202020204"/>
              </a:rPr>
              <a:t>Padat</a:t>
            </a:r>
          </a:p>
          <a:p>
            <a:endParaRPr lang="en-US" dirty="0"/>
          </a:p>
        </p:txBody>
      </p:sp>
      <p:sp>
        <p:nvSpPr>
          <p:cNvPr id="9" name="Google Shape;1255;p2">
            <a:extLst>
              <a:ext uri="{FF2B5EF4-FFF2-40B4-BE49-F238E27FC236}">
                <a16:creationId xmlns:a16="http://schemas.microsoft.com/office/drawing/2014/main" id="{CB27D05E-7AB7-4154-BD43-3DBB77FC0F24}"/>
              </a:ext>
            </a:extLst>
          </p:cNvPr>
          <p:cNvSpPr/>
          <p:nvPr/>
        </p:nvSpPr>
        <p:spPr>
          <a:xfrm>
            <a:off x="1" y="93225"/>
            <a:ext cx="4034118" cy="1403092"/>
          </a:xfrm>
          <a:prstGeom prst="roundRect">
            <a:avLst>
              <a:gd name="adj" fmla="val 16667"/>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dirty="0" err="1">
                <a:solidFill>
                  <a:srgbClr val="000000"/>
                </a:solidFill>
                <a:latin typeface="Calibri"/>
                <a:ea typeface="Calibri"/>
                <a:cs typeface="Calibri"/>
                <a:sym typeface="Calibri"/>
              </a:rPr>
              <a:t>Perdirjen</a:t>
            </a:r>
            <a:r>
              <a:rPr lang="en-US" sz="2800" b="0" i="0" u="none" strike="noStrike" cap="none" dirty="0">
                <a:solidFill>
                  <a:srgbClr val="000000"/>
                </a:solidFill>
                <a:latin typeface="Calibri"/>
                <a:ea typeface="Calibri"/>
                <a:cs typeface="Calibri"/>
                <a:sym typeface="Calibri"/>
              </a:rPr>
              <a:t> Bea dan </a:t>
            </a:r>
            <a:r>
              <a:rPr lang="en-US" sz="2800" b="0" i="0" u="none" strike="noStrike" cap="none" dirty="0" err="1">
                <a:solidFill>
                  <a:srgbClr val="000000"/>
                </a:solidFill>
                <a:latin typeface="Calibri"/>
                <a:ea typeface="Calibri"/>
                <a:cs typeface="Calibri"/>
                <a:sym typeface="Calibri"/>
              </a:rPr>
              <a:t>Cukai</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Nomor</a:t>
            </a:r>
            <a:r>
              <a:rPr lang="en-US" sz="2800" b="0" i="0" u="none" strike="noStrike" cap="none" dirty="0">
                <a:solidFill>
                  <a:srgbClr val="000000"/>
                </a:solidFill>
                <a:latin typeface="Calibri"/>
                <a:ea typeface="Calibri"/>
                <a:cs typeface="Calibri"/>
                <a:sym typeface="Calibri"/>
              </a:rPr>
              <a:t> : PER-25/BC/2013</a:t>
            </a:r>
            <a:endParaRPr sz="2800" b="0" i="0" u="none" strike="noStrike" cap="none" dirty="0">
              <a:solidFill>
                <a:srgbClr val="000000"/>
              </a:solidFill>
              <a:latin typeface="Calibri"/>
              <a:ea typeface="Calibri"/>
              <a:cs typeface="Calibri"/>
              <a:sym typeface="Calibri"/>
            </a:endParaRPr>
          </a:p>
        </p:txBody>
      </p:sp>
      <p:sp>
        <p:nvSpPr>
          <p:cNvPr id="10" name="Google Shape;1251;p2">
            <a:extLst>
              <a:ext uri="{FF2B5EF4-FFF2-40B4-BE49-F238E27FC236}">
                <a16:creationId xmlns:a16="http://schemas.microsoft.com/office/drawing/2014/main" id="{D0ED078C-1792-41B8-B8E8-EB193DCEB61F}"/>
              </a:ext>
            </a:extLst>
          </p:cNvPr>
          <p:cNvSpPr/>
          <p:nvPr/>
        </p:nvSpPr>
        <p:spPr>
          <a:xfrm rot="-5400000">
            <a:off x="4394946" y="70871"/>
            <a:ext cx="990600" cy="1447800"/>
          </a:xfrm>
          <a:prstGeom prst="downArrow">
            <a:avLst>
              <a:gd name="adj1" fmla="val 50000"/>
              <a:gd name="adj2" fmla="val 50000"/>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600FA4-F9A4-4CF4-9758-721B87101CC5}"/>
              </a:ext>
            </a:extLst>
          </p:cNvPr>
          <p:cNvSpPr>
            <a:spLocks noGrp="1"/>
          </p:cNvSpPr>
          <p:nvPr>
            <p:ph type="sldNum" sz="quarter" idx="12"/>
          </p:nvPr>
        </p:nvSpPr>
        <p:spPr/>
        <p:txBody>
          <a:bodyPr/>
          <a:lstStyle/>
          <a:p>
            <a:fld id="{79820BF0-4CA9-436F-87F0-8323D4B621FC}" type="slidenum">
              <a:rPr lang="en-ID" smtClean="0"/>
              <a:pPr/>
              <a:t>40</a:t>
            </a:fld>
            <a:endParaRPr lang="en-ID" sz="1400" dirty="0"/>
          </a:p>
        </p:txBody>
      </p:sp>
      <p:sp>
        <p:nvSpPr>
          <p:cNvPr id="4" name="Text Placeholder 3">
            <a:extLst>
              <a:ext uri="{FF2B5EF4-FFF2-40B4-BE49-F238E27FC236}">
                <a16:creationId xmlns:a16="http://schemas.microsoft.com/office/drawing/2014/main" id="{EB541A37-2155-4566-B830-51FB04F66BD4}"/>
              </a:ext>
            </a:extLst>
          </p:cNvPr>
          <p:cNvSpPr>
            <a:spLocks noGrp="1"/>
          </p:cNvSpPr>
          <p:nvPr>
            <p:ph type="body" sz="quarter" idx="14"/>
          </p:nvPr>
        </p:nvSpPr>
        <p:spPr>
          <a:xfrm>
            <a:off x="3541606" y="3210856"/>
            <a:ext cx="8544903" cy="996170"/>
          </a:xfrm>
        </p:spPr>
        <p:txBody>
          <a:bodyPr/>
          <a:lstStyle/>
          <a:p>
            <a:r>
              <a:rPr lang="sv-SE" sz="2800" b="1" dirty="0">
                <a:solidFill>
                  <a:schemeClr val="tx1"/>
                </a:solidFill>
                <a:latin typeface="Arial"/>
                <a:ea typeface="Arial"/>
                <a:cs typeface="Arial"/>
                <a:sym typeface="Arial"/>
              </a:rPr>
              <a:t>Teknik Pengambilan Contoh Cair dan Semi padat</a:t>
            </a:r>
          </a:p>
          <a:p>
            <a:endParaRPr lang="en-ID" sz="2800" dirty="0"/>
          </a:p>
        </p:txBody>
      </p:sp>
      <p:sp>
        <p:nvSpPr>
          <p:cNvPr id="5" name="Text Placeholder 2">
            <a:extLst>
              <a:ext uri="{FF2B5EF4-FFF2-40B4-BE49-F238E27FC236}">
                <a16:creationId xmlns:a16="http://schemas.microsoft.com/office/drawing/2014/main" id="{B48C7CC5-B3E3-41CC-AA8A-7EA6280A18AA}"/>
              </a:ext>
            </a:extLst>
          </p:cNvPr>
          <p:cNvSpPr>
            <a:spLocks noGrp="1"/>
          </p:cNvSpPr>
          <p:nvPr>
            <p:ph type="body" sz="quarter" idx="13"/>
          </p:nvPr>
        </p:nvSpPr>
        <p:spPr>
          <a:xfrm>
            <a:off x="3036460" y="2925784"/>
            <a:ext cx="612668" cy="1006429"/>
          </a:xfrm>
        </p:spPr>
        <p:txBody>
          <a:bodyPr/>
          <a:lstStyle/>
          <a:p>
            <a:r>
              <a:rPr lang="en-US" dirty="0"/>
              <a:t>3</a:t>
            </a:r>
            <a:endParaRPr lang="en-ID" dirty="0"/>
          </a:p>
        </p:txBody>
      </p:sp>
    </p:spTree>
    <p:extLst>
      <p:ext uri="{BB962C8B-B14F-4D97-AF65-F5344CB8AC3E}">
        <p14:creationId xmlns:p14="http://schemas.microsoft.com/office/powerpoint/2010/main" val="825753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Google Shape;2207;p65"/>
          <p:cNvSpPr txBox="1">
            <a:spLocks noGrp="1"/>
          </p:cNvSpPr>
          <p:nvPr>
            <p:ph type="title"/>
          </p:nvPr>
        </p:nvSpPr>
        <p:spPr>
          <a:xfrm>
            <a:off x="1422400" y="228600"/>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b="1">
                <a:solidFill>
                  <a:schemeClr val="dk1"/>
                </a:solidFill>
              </a:rPr>
              <a:t>Jumlah Minimal Contoh Barang :</a:t>
            </a:r>
            <a:br>
              <a:rPr lang="en-US" sz="3600" b="1">
                <a:solidFill>
                  <a:srgbClr val="0033CC"/>
                </a:solidFill>
              </a:rPr>
            </a:br>
            <a:endParaRPr sz="3600"/>
          </a:p>
        </p:txBody>
      </p:sp>
      <p:sp>
        <p:nvSpPr>
          <p:cNvPr id="2208" name="Google Shape;2208;p65"/>
          <p:cNvSpPr txBox="1">
            <a:spLocks noGrp="1"/>
          </p:cNvSpPr>
          <p:nvPr>
            <p:ph type="body" idx="1"/>
          </p:nvPr>
        </p:nvSpPr>
        <p:spPr>
          <a:xfrm>
            <a:off x="609600" y="1268761"/>
            <a:ext cx="109728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F0000"/>
              </a:buClr>
              <a:buSzPts val="3200"/>
              <a:buChar char="•"/>
            </a:pPr>
            <a:r>
              <a:rPr lang="en-US" b="1" dirty="0" err="1">
                <a:solidFill>
                  <a:srgbClr val="FF0000"/>
                </a:solidFill>
              </a:rPr>
              <a:t>Cair</a:t>
            </a:r>
            <a:r>
              <a:rPr lang="en-US" b="1" dirty="0">
                <a:solidFill>
                  <a:srgbClr val="FF0000"/>
                </a:solidFill>
              </a:rPr>
              <a:t> </a:t>
            </a:r>
            <a:r>
              <a:rPr lang="en-US" b="1" dirty="0" err="1">
                <a:solidFill>
                  <a:srgbClr val="FF0000"/>
                </a:solidFill>
              </a:rPr>
              <a:t>atau</a:t>
            </a:r>
            <a:r>
              <a:rPr lang="en-US" b="1" dirty="0">
                <a:solidFill>
                  <a:srgbClr val="FF0000"/>
                </a:solidFill>
              </a:rPr>
              <a:t> Semi </a:t>
            </a:r>
            <a:r>
              <a:rPr lang="en-US" b="1" dirty="0" err="1">
                <a:solidFill>
                  <a:srgbClr val="FF0000"/>
                </a:solidFill>
              </a:rPr>
              <a:t>Padat</a:t>
            </a:r>
            <a:r>
              <a:rPr lang="en-US" b="1" dirty="0">
                <a:solidFill>
                  <a:srgbClr val="FF0000"/>
                </a:solidFill>
              </a:rPr>
              <a:t> :</a:t>
            </a:r>
            <a:endParaRPr dirty="0"/>
          </a:p>
          <a:p>
            <a:pPr marL="514350" lvl="0" indent="-514350" algn="l" rtl="0">
              <a:spcBef>
                <a:spcPts val="640"/>
              </a:spcBef>
              <a:spcAft>
                <a:spcPts val="0"/>
              </a:spcAft>
              <a:buClr>
                <a:schemeClr val="dk1"/>
              </a:buClr>
              <a:buSzPts val="3200"/>
              <a:buFont typeface="Calibri"/>
              <a:buAutoNum type="arabicPeriod"/>
            </a:pPr>
            <a:r>
              <a:rPr lang="en-US" dirty="0"/>
              <a:t>Minimal 250 mL – 1000 mL</a:t>
            </a:r>
            <a:endParaRPr dirty="0"/>
          </a:p>
          <a:p>
            <a:pPr marL="514350" lvl="0" indent="-514350" algn="l" rtl="0">
              <a:spcBef>
                <a:spcPts val="640"/>
              </a:spcBef>
              <a:spcAft>
                <a:spcPts val="0"/>
              </a:spcAft>
              <a:buClr>
                <a:schemeClr val="dk1"/>
              </a:buClr>
              <a:buSzPts val="3200"/>
              <a:buFont typeface="Calibri"/>
              <a:buAutoNum type="arabicPeriod"/>
            </a:pPr>
            <a:r>
              <a:rPr lang="en-US" dirty="0" err="1"/>
              <a:t>Untuk</a:t>
            </a:r>
            <a:r>
              <a:rPr lang="en-US" dirty="0"/>
              <a:t> </a:t>
            </a:r>
            <a:r>
              <a:rPr lang="en-US" dirty="0" err="1"/>
              <a:t>Pelumas</a:t>
            </a:r>
            <a:r>
              <a:rPr lang="en-US" dirty="0"/>
              <a:t> dan </a:t>
            </a:r>
            <a:r>
              <a:rPr lang="en-US" dirty="0" err="1"/>
              <a:t>Etil</a:t>
            </a:r>
            <a:r>
              <a:rPr lang="en-US" dirty="0"/>
              <a:t> </a:t>
            </a:r>
            <a:r>
              <a:rPr lang="en-US" dirty="0" err="1"/>
              <a:t>Alkohol</a:t>
            </a:r>
            <a:r>
              <a:rPr lang="en-US" dirty="0"/>
              <a:t> minimal 1000 mL</a:t>
            </a:r>
            <a:endParaRPr dirty="0"/>
          </a:p>
          <a:p>
            <a:pPr marL="0" lvl="0" indent="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a:p>
            <a:pPr marL="0" lvl="0" indent="0" algn="l" rtl="0">
              <a:spcBef>
                <a:spcPts val="640"/>
              </a:spcBef>
              <a:spcAft>
                <a:spcPts val="0"/>
              </a:spcAft>
              <a:buClr>
                <a:schemeClr val="dk1"/>
              </a:buClr>
              <a:buSzPts val="3200"/>
              <a:buNone/>
            </a:pPr>
            <a:endParaRPr dirty="0"/>
          </a:p>
        </p:txBody>
      </p:sp>
      <p:pic>
        <p:nvPicPr>
          <p:cNvPr id="2209" name="Google Shape;2209;p65"/>
          <p:cNvPicPr preferRelativeResize="0"/>
          <p:nvPr/>
        </p:nvPicPr>
        <p:blipFill rotWithShape="1">
          <a:blip r:embed="rId3">
            <a:alphaModFix/>
          </a:blip>
          <a:srcRect/>
          <a:stretch/>
        </p:blipFill>
        <p:spPr>
          <a:xfrm>
            <a:off x="6908801" y="2971801"/>
            <a:ext cx="2580828" cy="1454429"/>
          </a:xfrm>
          <a:prstGeom prst="rect">
            <a:avLst/>
          </a:prstGeom>
          <a:noFill/>
          <a:ln>
            <a:noFill/>
          </a:ln>
        </p:spPr>
      </p:pic>
      <p:pic>
        <p:nvPicPr>
          <p:cNvPr id="2210" name="Google Shape;2210;p65"/>
          <p:cNvPicPr preferRelativeResize="0"/>
          <p:nvPr/>
        </p:nvPicPr>
        <p:blipFill rotWithShape="1">
          <a:blip r:embed="rId4">
            <a:alphaModFix/>
          </a:blip>
          <a:srcRect/>
          <a:stretch/>
        </p:blipFill>
        <p:spPr>
          <a:xfrm>
            <a:off x="3962400" y="3041789"/>
            <a:ext cx="2336800" cy="1314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14"/>
        <p:cNvGrpSpPr/>
        <p:nvPr/>
      </p:nvGrpSpPr>
      <p:grpSpPr>
        <a:xfrm>
          <a:off x="0" y="0"/>
          <a:ext cx="0" cy="0"/>
          <a:chOff x="0" y="0"/>
          <a:chExt cx="0" cy="0"/>
        </a:xfrm>
      </p:grpSpPr>
      <p:sp>
        <p:nvSpPr>
          <p:cNvPr id="2215" name="Google Shape;2215;p66"/>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Peralatan Sampling</a:t>
            </a:r>
            <a:endParaRPr/>
          </a:p>
        </p:txBody>
      </p:sp>
      <p:sp>
        <p:nvSpPr>
          <p:cNvPr id="2216" name="Google Shape;2216;p66"/>
          <p:cNvSpPr txBox="1"/>
          <p:nvPr/>
        </p:nvSpPr>
        <p:spPr>
          <a:xfrm>
            <a:off x="4271484" y="2950029"/>
            <a:ext cx="2686473" cy="620395"/>
          </a:xfrm>
          <a:prstGeom prst="rect">
            <a:avLst/>
          </a:prstGeom>
          <a:noFill/>
          <a:ln>
            <a:noFill/>
          </a:ln>
        </p:spPr>
        <p:txBody>
          <a:bodyPr spcFirstLastPara="1" wrap="square" lIns="0" tIns="0" rIns="0" bIns="0" anchor="t" anchorCtr="0">
            <a:spAutoFit/>
          </a:bodyPr>
          <a:lstStyle/>
          <a:p>
            <a:pPr marL="12700" marR="5080" lvl="0" indent="104775" algn="l" rtl="0">
              <a:spcBef>
                <a:spcPts val="0"/>
              </a:spcBef>
              <a:spcAft>
                <a:spcPts val="0"/>
              </a:spcAft>
              <a:buNone/>
            </a:pPr>
            <a:r>
              <a:rPr lang="en-US" sz="2000" b="1">
                <a:solidFill>
                  <a:srgbClr val="0000FF"/>
                </a:solidFill>
                <a:latin typeface="Arial"/>
                <a:ea typeface="Arial"/>
                <a:cs typeface="Arial"/>
                <a:sym typeface="Arial"/>
              </a:rPr>
              <a:t>Contoh cairan  dari drum/tangki</a:t>
            </a:r>
            <a:endParaRPr sz="2000">
              <a:solidFill>
                <a:srgbClr val="000000"/>
              </a:solidFill>
              <a:latin typeface="Arial"/>
              <a:ea typeface="Arial"/>
              <a:cs typeface="Arial"/>
              <a:sym typeface="Arial"/>
            </a:endParaRPr>
          </a:p>
        </p:txBody>
      </p:sp>
      <p:sp>
        <p:nvSpPr>
          <p:cNvPr id="2217" name="Google Shape;2217;p66"/>
          <p:cNvSpPr txBox="1"/>
          <p:nvPr/>
        </p:nvSpPr>
        <p:spPr>
          <a:xfrm>
            <a:off x="7950200" y="5388429"/>
            <a:ext cx="3429000" cy="615553"/>
          </a:xfrm>
          <a:prstGeom prst="rect">
            <a:avLst/>
          </a:prstGeom>
          <a:noFill/>
          <a:ln>
            <a:noFill/>
          </a:ln>
        </p:spPr>
        <p:txBody>
          <a:bodyPr spcFirstLastPara="1" wrap="square" lIns="0" tIns="0" rIns="0" bIns="0" anchor="t" anchorCtr="0">
            <a:spAutoFit/>
          </a:bodyPr>
          <a:lstStyle/>
          <a:p>
            <a:pPr marL="147955" marR="5080" lvl="0" indent="-135890" algn="l" rtl="0">
              <a:spcBef>
                <a:spcPts val="0"/>
              </a:spcBef>
              <a:spcAft>
                <a:spcPts val="0"/>
              </a:spcAft>
              <a:buNone/>
            </a:pPr>
            <a:r>
              <a:rPr lang="en-US" sz="2000" b="1">
                <a:solidFill>
                  <a:srgbClr val="000000"/>
                </a:solidFill>
                <a:latin typeface="Arial"/>
                <a:ea typeface="Arial"/>
                <a:cs typeface="Arial"/>
                <a:sym typeface="Arial"/>
              </a:rPr>
              <a:t>Dipping bottle</a:t>
            </a:r>
            <a:endParaRPr/>
          </a:p>
          <a:p>
            <a:pPr marL="147955" marR="5080" lvl="0" indent="-135890" algn="l" rtl="0">
              <a:spcBef>
                <a:spcPts val="0"/>
              </a:spcBef>
              <a:spcAft>
                <a:spcPts val="0"/>
              </a:spcAft>
              <a:buNone/>
            </a:pPr>
            <a:r>
              <a:rPr lang="en-US" sz="2000" b="1">
                <a:solidFill>
                  <a:srgbClr val="FF0000"/>
                </a:solidFill>
                <a:latin typeface="Arial"/>
                <a:ea typeface="Arial"/>
                <a:cs typeface="Arial"/>
                <a:sym typeface="Arial"/>
              </a:rPr>
              <a:t>Contoh Crude oil</a:t>
            </a:r>
            <a:endParaRPr sz="2000">
              <a:solidFill>
                <a:srgbClr val="FF0000"/>
              </a:solidFill>
              <a:latin typeface="Arial"/>
              <a:ea typeface="Arial"/>
              <a:cs typeface="Arial"/>
              <a:sym typeface="Arial"/>
            </a:endParaRPr>
          </a:p>
        </p:txBody>
      </p:sp>
      <p:sp>
        <p:nvSpPr>
          <p:cNvPr id="2218" name="Google Shape;2218;p66"/>
          <p:cNvSpPr/>
          <p:nvPr/>
        </p:nvSpPr>
        <p:spPr>
          <a:xfrm>
            <a:off x="7061200" y="3262257"/>
            <a:ext cx="1447800" cy="1249680"/>
          </a:xfrm>
          <a:custGeom>
            <a:avLst/>
            <a:gdLst/>
            <a:ahLst/>
            <a:cxnLst/>
            <a:rect l="l" t="t" r="r" b="b"/>
            <a:pathLst>
              <a:path w="1085850" h="1249679" extrusionOk="0">
                <a:moveTo>
                  <a:pt x="0" y="0"/>
                </a:moveTo>
                <a:lnTo>
                  <a:pt x="590550" y="0"/>
                </a:lnTo>
                <a:lnTo>
                  <a:pt x="590550" y="1249362"/>
                </a:lnTo>
                <a:lnTo>
                  <a:pt x="1085850" y="1249362"/>
                </a:lnTo>
              </a:path>
            </a:pathLst>
          </a:custGeom>
          <a:noFill/>
          <a:ln w="38100" cap="flat" cmpd="sng">
            <a:solidFill>
              <a:srgbClr val="6600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66"/>
          <p:cNvSpPr/>
          <p:nvPr/>
        </p:nvSpPr>
        <p:spPr>
          <a:xfrm>
            <a:off x="8483600" y="4454470"/>
            <a:ext cx="152400" cy="114300"/>
          </a:xfrm>
          <a:custGeom>
            <a:avLst/>
            <a:gdLst/>
            <a:ahLst/>
            <a:cxnLst/>
            <a:rect l="l" t="t" r="r" b="b"/>
            <a:pathLst>
              <a:path w="114300" h="114300" extrusionOk="0">
                <a:moveTo>
                  <a:pt x="0" y="0"/>
                </a:moveTo>
                <a:lnTo>
                  <a:pt x="0" y="114300"/>
                </a:lnTo>
                <a:lnTo>
                  <a:pt x="114300" y="57150"/>
                </a:lnTo>
                <a:lnTo>
                  <a:pt x="0" y="0"/>
                </a:lnTo>
                <a:close/>
              </a:path>
            </a:pathLst>
          </a:custGeom>
          <a:solidFill>
            <a:srgbClr val="6600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66"/>
          <p:cNvSpPr txBox="1"/>
          <p:nvPr/>
        </p:nvSpPr>
        <p:spPr>
          <a:xfrm>
            <a:off x="7620000" y="2454220"/>
            <a:ext cx="4064000" cy="615553"/>
          </a:xfrm>
          <a:prstGeom prst="rect">
            <a:avLst/>
          </a:prstGeom>
          <a:noFill/>
          <a:ln>
            <a:noFill/>
          </a:ln>
        </p:spPr>
        <p:txBody>
          <a:bodyPr spcFirstLastPara="1" wrap="square" lIns="0" tIns="0" rIns="0" bIns="0" anchor="t" anchorCtr="0">
            <a:spAutoFit/>
          </a:bodyPr>
          <a:lstStyle/>
          <a:p>
            <a:pPr marL="12700" marR="5080" lvl="0" indent="345440" algn="ctr" rtl="0">
              <a:spcBef>
                <a:spcPts val="0"/>
              </a:spcBef>
              <a:spcAft>
                <a:spcPts val="0"/>
              </a:spcAft>
              <a:buNone/>
            </a:pPr>
            <a:r>
              <a:rPr lang="en-US" sz="2000" i="1">
                <a:solidFill>
                  <a:srgbClr val="000000"/>
                </a:solidFill>
                <a:latin typeface="Calibri"/>
                <a:ea typeface="Calibri"/>
                <a:cs typeface="Calibri"/>
                <a:sym typeface="Calibri"/>
              </a:rPr>
              <a:t>Gas-Tight </a:t>
            </a:r>
            <a:endParaRPr sz="2000">
              <a:solidFill>
                <a:srgbClr val="FF0000"/>
              </a:solidFill>
              <a:latin typeface="Calibri"/>
              <a:ea typeface="Calibri"/>
              <a:cs typeface="Calibri"/>
              <a:sym typeface="Calibri"/>
            </a:endParaRPr>
          </a:p>
          <a:p>
            <a:pPr marL="12700" marR="5080" lvl="0" indent="345440" algn="ctr" rtl="0">
              <a:spcBef>
                <a:spcPts val="0"/>
              </a:spcBef>
              <a:spcAft>
                <a:spcPts val="0"/>
              </a:spcAft>
              <a:buNone/>
            </a:pPr>
            <a:r>
              <a:rPr lang="en-US" sz="2000">
                <a:solidFill>
                  <a:srgbClr val="FF0000"/>
                </a:solidFill>
                <a:latin typeface="Arial"/>
                <a:ea typeface="Arial"/>
                <a:cs typeface="Arial"/>
                <a:sym typeface="Arial"/>
              </a:rPr>
              <a:t>Contoh cairan dalam drum</a:t>
            </a:r>
            <a:endParaRPr sz="2000">
              <a:solidFill>
                <a:srgbClr val="000000"/>
              </a:solidFill>
              <a:latin typeface="Arial"/>
              <a:ea typeface="Arial"/>
              <a:cs typeface="Arial"/>
              <a:sym typeface="Arial"/>
            </a:endParaRPr>
          </a:p>
        </p:txBody>
      </p:sp>
      <p:sp>
        <p:nvSpPr>
          <p:cNvPr id="2221" name="Google Shape;2221;p66"/>
          <p:cNvSpPr/>
          <p:nvPr/>
        </p:nvSpPr>
        <p:spPr>
          <a:xfrm>
            <a:off x="7061200" y="1503307"/>
            <a:ext cx="1447800" cy="1758950"/>
          </a:xfrm>
          <a:custGeom>
            <a:avLst/>
            <a:gdLst/>
            <a:ahLst/>
            <a:cxnLst/>
            <a:rect l="l" t="t" r="r" b="b"/>
            <a:pathLst>
              <a:path w="1085850" h="1758950" extrusionOk="0">
                <a:moveTo>
                  <a:pt x="0" y="1758950"/>
                </a:moveTo>
                <a:lnTo>
                  <a:pt x="590550" y="1758950"/>
                </a:lnTo>
                <a:lnTo>
                  <a:pt x="590550" y="0"/>
                </a:lnTo>
                <a:lnTo>
                  <a:pt x="1085850" y="0"/>
                </a:lnTo>
              </a:path>
            </a:pathLst>
          </a:custGeom>
          <a:noFill/>
          <a:ln w="38100" cap="flat" cmpd="sng">
            <a:solidFill>
              <a:srgbClr val="6600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66"/>
          <p:cNvSpPr/>
          <p:nvPr/>
        </p:nvSpPr>
        <p:spPr>
          <a:xfrm>
            <a:off x="8483600" y="1446157"/>
            <a:ext cx="152400" cy="114300"/>
          </a:xfrm>
          <a:custGeom>
            <a:avLst/>
            <a:gdLst/>
            <a:ahLst/>
            <a:cxnLst/>
            <a:rect l="l" t="t" r="r" b="b"/>
            <a:pathLst>
              <a:path w="114300" h="114300" extrusionOk="0">
                <a:moveTo>
                  <a:pt x="0" y="0"/>
                </a:moveTo>
                <a:lnTo>
                  <a:pt x="0" y="114300"/>
                </a:lnTo>
                <a:lnTo>
                  <a:pt x="114300" y="57150"/>
                </a:lnTo>
                <a:lnTo>
                  <a:pt x="0" y="0"/>
                </a:lnTo>
                <a:close/>
              </a:path>
            </a:pathLst>
          </a:custGeom>
          <a:solidFill>
            <a:srgbClr val="6600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66"/>
          <p:cNvSpPr txBox="1"/>
          <p:nvPr/>
        </p:nvSpPr>
        <p:spPr>
          <a:xfrm>
            <a:off x="3962400" y="1543503"/>
            <a:ext cx="3251200" cy="677108"/>
          </a:xfrm>
          <a:prstGeom prst="rect">
            <a:avLst/>
          </a:prstGeom>
          <a:noFill/>
          <a:ln>
            <a:noFill/>
          </a:ln>
        </p:spPr>
        <p:txBody>
          <a:bodyPr spcFirstLastPara="1" wrap="square" lIns="0" tIns="0" rIns="0" bIns="0" anchor="t" anchorCtr="0">
            <a:spAutoFit/>
          </a:bodyPr>
          <a:lstStyle/>
          <a:p>
            <a:pPr marL="12700" marR="5080" lvl="0" indent="287655" algn="ctr" rtl="0">
              <a:spcBef>
                <a:spcPts val="0"/>
              </a:spcBef>
              <a:spcAft>
                <a:spcPts val="0"/>
              </a:spcAft>
              <a:buNone/>
            </a:pPr>
            <a:r>
              <a:rPr lang="en-US" sz="2400" i="1">
                <a:solidFill>
                  <a:srgbClr val="000000"/>
                </a:solidFill>
                <a:latin typeface="Calibri"/>
                <a:ea typeface="Calibri"/>
                <a:cs typeface="Calibri"/>
                <a:sym typeface="Calibri"/>
              </a:rPr>
              <a:t>Thief sampler</a:t>
            </a:r>
            <a:endParaRPr sz="2400" b="1" i="1">
              <a:solidFill>
                <a:srgbClr val="FF6600"/>
              </a:solidFill>
              <a:latin typeface="Arial"/>
              <a:ea typeface="Arial"/>
              <a:cs typeface="Arial"/>
              <a:sym typeface="Arial"/>
            </a:endParaRPr>
          </a:p>
          <a:p>
            <a:pPr marL="12700" marR="5080" lvl="0" indent="287655" algn="ctr" rtl="0">
              <a:spcBef>
                <a:spcPts val="0"/>
              </a:spcBef>
              <a:spcAft>
                <a:spcPts val="0"/>
              </a:spcAft>
              <a:buNone/>
            </a:pPr>
            <a:r>
              <a:rPr lang="en-US" sz="2000" b="1">
                <a:solidFill>
                  <a:srgbClr val="FF6600"/>
                </a:solidFill>
                <a:latin typeface="Arial"/>
                <a:ea typeface="Arial"/>
                <a:cs typeface="Arial"/>
                <a:sym typeface="Arial"/>
              </a:rPr>
              <a:t>Contoh lemak padat</a:t>
            </a:r>
            <a:endParaRPr sz="2000">
              <a:solidFill>
                <a:srgbClr val="000000"/>
              </a:solidFill>
              <a:latin typeface="Arial"/>
              <a:ea typeface="Arial"/>
              <a:cs typeface="Arial"/>
              <a:sym typeface="Arial"/>
            </a:endParaRPr>
          </a:p>
        </p:txBody>
      </p:sp>
      <p:sp>
        <p:nvSpPr>
          <p:cNvPr id="2224" name="Google Shape;2224;p66"/>
          <p:cNvSpPr/>
          <p:nvPr/>
        </p:nvSpPr>
        <p:spPr>
          <a:xfrm>
            <a:off x="2264834" y="1844621"/>
            <a:ext cx="2023533" cy="10795"/>
          </a:xfrm>
          <a:custGeom>
            <a:avLst/>
            <a:gdLst/>
            <a:ahLst/>
            <a:cxnLst/>
            <a:rect l="l" t="t" r="r" b="b"/>
            <a:pathLst>
              <a:path w="1517650" h="10794" extrusionOk="0">
                <a:moveTo>
                  <a:pt x="1517650" y="10452"/>
                </a:moveTo>
                <a:lnTo>
                  <a:pt x="0" y="0"/>
                </a:lnTo>
              </a:path>
            </a:pathLst>
          </a:custGeom>
          <a:noFill/>
          <a:ln w="38100" cap="flat" cmpd="sng">
            <a:solidFill>
              <a:srgbClr val="FF66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25" name="Google Shape;2225;p66" descr="4_dipping botles_for liquid_crude oil_dsb"/>
          <p:cNvPicPr preferRelativeResize="0"/>
          <p:nvPr/>
        </p:nvPicPr>
        <p:blipFill rotWithShape="1">
          <a:blip r:embed="rId3">
            <a:alphaModFix/>
          </a:blip>
          <a:srcRect/>
          <a:stretch/>
        </p:blipFill>
        <p:spPr>
          <a:xfrm>
            <a:off x="8636000" y="3579985"/>
            <a:ext cx="914400" cy="1792061"/>
          </a:xfrm>
          <a:prstGeom prst="rect">
            <a:avLst/>
          </a:prstGeom>
          <a:noFill/>
          <a:ln>
            <a:noFill/>
          </a:ln>
        </p:spPr>
      </p:pic>
      <p:pic>
        <p:nvPicPr>
          <p:cNvPr id="2226" name="Google Shape;2226;p66" descr="alat sampling tertutup 2"/>
          <p:cNvPicPr preferRelativeResize="0"/>
          <p:nvPr/>
        </p:nvPicPr>
        <p:blipFill rotWithShape="1">
          <a:blip r:embed="rId4">
            <a:alphaModFix/>
          </a:blip>
          <a:srcRect l="14843" r="62109" b="20313"/>
          <a:stretch/>
        </p:blipFill>
        <p:spPr>
          <a:xfrm>
            <a:off x="508000" y="854020"/>
            <a:ext cx="1524000" cy="1905000"/>
          </a:xfrm>
          <a:prstGeom prst="rect">
            <a:avLst/>
          </a:prstGeom>
          <a:noFill/>
          <a:ln>
            <a:noFill/>
          </a:ln>
        </p:spPr>
      </p:pic>
      <p:pic>
        <p:nvPicPr>
          <p:cNvPr id="2227" name="Google Shape;2227;p66"/>
          <p:cNvPicPr preferRelativeResize="0"/>
          <p:nvPr/>
        </p:nvPicPr>
        <p:blipFill rotWithShape="1">
          <a:blip r:embed="rId5">
            <a:alphaModFix/>
          </a:blip>
          <a:srcRect/>
          <a:stretch/>
        </p:blipFill>
        <p:spPr>
          <a:xfrm>
            <a:off x="8636000" y="930221"/>
            <a:ext cx="2829984" cy="1489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31"/>
        <p:cNvGrpSpPr/>
        <p:nvPr/>
      </p:nvGrpSpPr>
      <p:grpSpPr>
        <a:xfrm>
          <a:off x="0" y="0"/>
          <a:ext cx="0" cy="0"/>
          <a:chOff x="0" y="0"/>
          <a:chExt cx="0" cy="0"/>
        </a:xfrm>
      </p:grpSpPr>
      <p:sp>
        <p:nvSpPr>
          <p:cNvPr id="2232" name="Google Shape;2232;p67"/>
          <p:cNvSpPr txBox="1">
            <a:spLocks noGrp="1"/>
          </p:cNvSpPr>
          <p:nvPr>
            <p:ph type="title"/>
          </p:nvPr>
        </p:nvSpPr>
        <p:spPr>
          <a:xfrm>
            <a:off x="1828800" y="762000"/>
            <a:ext cx="9997440" cy="1143000"/>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None/>
            </a:pPr>
            <a:r>
              <a:rPr lang="en-US" sz="1800" dirty="0"/>
              <a:t>Alat </a:t>
            </a:r>
            <a:r>
              <a:rPr lang="en-US" sz="1800" dirty="0" err="1"/>
              <a:t>pengambil</a:t>
            </a:r>
            <a:r>
              <a:rPr lang="en-US" sz="1800" dirty="0"/>
              <a:t> </a:t>
            </a:r>
            <a:r>
              <a:rPr lang="en-US" sz="1800" dirty="0" err="1"/>
              <a:t>Contoh</a:t>
            </a:r>
            <a:r>
              <a:rPr lang="en-US" sz="1800" dirty="0"/>
              <a:t> </a:t>
            </a:r>
            <a:r>
              <a:rPr lang="en-US" sz="1800" dirty="0" err="1"/>
              <a:t>Barang</a:t>
            </a:r>
            <a:r>
              <a:rPr lang="en-US" sz="1800" dirty="0"/>
              <a:t> yang </a:t>
            </a:r>
            <a:r>
              <a:rPr lang="en-US" sz="1800" dirty="0" err="1"/>
              <a:t>digunakan</a:t>
            </a:r>
            <a:r>
              <a:rPr lang="en-US" sz="1800" dirty="0"/>
              <a:t> </a:t>
            </a:r>
            <a:r>
              <a:rPr lang="en-US" sz="1800" dirty="0" err="1"/>
              <a:t>harus</a:t>
            </a:r>
            <a:r>
              <a:rPr lang="en-US" sz="1800" dirty="0"/>
              <a:t> </a:t>
            </a:r>
            <a:r>
              <a:rPr lang="en-US" sz="1800" dirty="0" err="1"/>
              <a:t>kering</a:t>
            </a:r>
            <a:r>
              <a:rPr lang="en-US" sz="1800" dirty="0"/>
              <a:t>, </a:t>
            </a:r>
            <a:r>
              <a:rPr lang="en-US" sz="1800" dirty="0" err="1"/>
              <a:t>bersih</a:t>
            </a:r>
            <a:r>
              <a:rPr lang="en-US" sz="1800" dirty="0"/>
              <a:t>, </a:t>
            </a:r>
            <a:r>
              <a:rPr lang="en-US" sz="1800" dirty="0" err="1"/>
              <a:t>tidak</a:t>
            </a:r>
            <a:r>
              <a:rPr lang="en-US" sz="1800" dirty="0"/>
              <a:t> </a:t>
            </a:r>
            <a:r>
              <a:rPr lang="en-US" sz="1800" dirty="0" err="1"/>
              <a:t>bereaksi</a:t>
            </a:r>
            <a:r>
              <a:rPr lang="en-US" sz="1800" dirty="0"/>
              <a:t> dan </a:t>
            </a:r>
            <a:r>
              <a:rPr lang="en-US" sz="1800" dirty="0" err="1"/>
              <a:t>tidak</a:t>
            </a:r>
            <a:r>
              <a:rPr lang="en-US" sz="1800" dirty="0"/>
              <a:t> </a:t>
            </a:r>
            <a:r>
              <a:rPr lang="en-US" sz="1800" dirty="0" err="1"/>
              <a:t>mempengaruhi</a:t>
            </a:r>
            <a:r>
              <a:rPr lang="en-US" sz="1800" dirty="0"/>
              <a:t> </a:t>
            </a:r>
            <a:r>
              <a:rPr lang="en-US" sz="1800" dirty="0" err="1"/>
              <a:t>sifat-sifat</a:t>
            </a:r>
            <a:r>
              <a:rPr lang="en-US" sz="1800" dirty="0"/>
              <a:t> </a:t>
            </a:r>
            <a:r>
              <a:rPr lang="en-US" sz="1800" dirty="0" err="1"/>
              <a:t>Contoh</a:t>
            </a:r>
            <a:r>
              <a:rPr lang="en-US" sz="1800" dirty="0"/>
              <a:t> </a:t>
            </a:r>
            <a:r>
              <a:rPr lang="en-US" sz="1800" dirty="0" err="1"/>
              <a:t>Barang</a:t>
            </a:r>
            <a:r>
              <a:rPr lang="en-US" sz="1800" dirty="0"/>
              <a:t>, </a:t>
            </a:r>
            <a:r>
              <a:rPr lang="en-US" sz="1800" dirty="0" err="1"/>
              <a:t>antara</a:t>
            </a:r>
            <a:r>
              <a:rPr lang="en-US" sz="1800" dirty="0"/>
              <a:t> lain </a:t>
            </a:r>
            <a:endParaRPr sz="1800" dirty="0"/>
          </a:p>
        </p:txBody>
      </p:sp>
      <p:sp>
        <p:nvSpPr>
          <p:cNvPr id="2233" name="Google Shape;2233;p67"/>
          <p:cNvSpPr txBox="1">
            <a:spLocks noGrp="1"/>
          </p:cNvSpPr>
          <p:nvPr>
            <p:ph type="body" idx="1"/>
          </p:nvPr>
        </p:nvSpPr>
        <p:spPr>
          <a:xfrm>
            <a:off x="2420281" y="5524500"/>
            <a:ext cx="5774520" cy="685800"/>
          </a:xfrm>
          <a:prstGeom prst="rect">
            <a:avLst/>
          </a:prstGeom>
          <a:noFill/>
          <a:ln>
            <a:noFill/>
          </a:ln>
        </p:spPr>
        <p:txBody>
          <a:bodyPr spcFirstLastPara="1" wrap="square" lIns="91425" tIns="45700" rIns="91425" bIns="45700" anchor="t" anchorCtr="0">
            <a:noAutofit/>
          </a:bodyPr>
          <a:lstStyle/>
          <a:p>
            <a:pPr marL="82296" lvl="0" indent="0" algn="l" rtl="0">
              <a:spcBef>
                <a:spcPts val="0"/>
              </a:spcBef>
              <a:spcAft>
                <a:spcPts val="0"/>
              </a:spcAft>
              <a:buClr>
                <a:schemeClr val="dk1"/>
              </a:buClr>
              <a:buSzPts val="3200"/>
              <a:buNone/>
            </a:pPr>
            <a:r>
              <a:rPr lang="en-US" i="1"/>
              <a:t>Liquid thief sampler</a:t>
            </a:r>
            <a:endParaRPr/>
          </a:p>
          <a:p>
            <a:pPr marL="82296" lvl="0" indent="0" algn="l" rtl="0">
              <a:spcBef>
                <a:spcPts val="640"/>
              </a:spcBef>
              <a:spcAft>
                <a:spcPts val="0"/>
              </a:spcAft>
              <a:buClr>
                <a:schemeClr val="dk1"/>
              </a:buClr>
              <a:buSzPts val="3200"/>
              <a:buNone/>
            </a:pPr>
            <a:endParaRPr/>
          </a:p>
        </p:txBody>
      </p:sp>
      <p:sp>
        <p:nvSpPr>
          <p:cNvPr id="2234" name="Google Shape;2234;p67"/>
          <p:cNvSpPr txBox="1"/>
          <p:nvPr/>
        </p:nvSpPr>
        <p:spPr>
          <a:xfrm>
            <a:off x="7014040" y="2057400"/>
            <a:ext cx="4998720" cy="3657600"/>
          </a:xfrm>
          <a:prstGeom prst="rect">
            <a:avLst/>
          </a:prstGeom>
          <a:noFill/>
          <a:ln>
            <a:noFill/>
          </a:ln>
        </p:spPr>
        <p:txBody>
          <a:bodyPr spcFirstLastPara="1" wrap="square" lIns="91425" tIns="45700" rIns="91425" bIns="45700" anchor="t" anchorCtr="0">
            <a:normAutofit fontScale="92500" lnSpcReduction="20000"/>
          </a:bodyPr>
          <a:lstStyle/>
          <a:p>
            <a:pPr marL="365760" marR="0" lvl="0" indent="-283464" algn="l" rtl="0">
              <a:lnSpc>
                <a:spcPct val="100000"/>
              </a:lnSpc>
              <a:spcBef>
                <a:spcPts val="0"/>
              </a:spcBef>
              <a:spcAft>
                <a:spcPts val="0"/>
              </a:spcAft>
              <a:buClr>
                <a:schemeClr val="accent1"/>
              </a:buClr>
              <a:buSzPct val="80000"/>
              <a:buFont typeface="Noto Sans Symbols"/>
              <a:buChar char="⚫"/>
            </a:pPr>
            <a:r>
              <a:rPr lang="en-US" sz="3200" i="1">
                <a:solidFill>
                  <a:schemeClr val="dk1"/>
                </a:solidFill>
                <a:latin typeface="Calibri"/>
                <a:ea typeface="Calibri"/>
                <a:cs typeface="Calibri"/>
                <a:sym typeface="Calibri"/>
              </a:rPr>
              <a:t>Liquid thief sampler </a:t>
            </a:r>
            <a:r>
              <a:rPr lang="en-US" sz="3200">
                <a:solidFill>
                  <a:schemeClr val="dk1"/>
                </a:solidFill>
                <a:latin typeface="Calibri"/>
                <a:ea typeface="Calibri"/>
                <a:cs typeface="Calibri"/>
                <a:sym typeface="Calibri"/>
              </a:rPr>
              <a:t>digunakan untuk mengambil cairan dari tingkat kekentalan rendah hingga tingkat kekentalan tinggi,   dilengkapi dengan corong untuk memindahkan Contoh Barang ke dalam Wadah Contoh Barang.</a:t>
            </a:r>
            <a:endParaRPr sz="3200">
              <a:solidFill>
                <a:schemeClr val="dk1"/>
              </a:solidFill>
              <a:latin typeface="Calibri"/>
              <a:ea typeface="Calibri"/>
              <a:cs typeface="Calibri"/>
              <a:sym typeface="Calibri"/>
            </a:endParaRPr>
          </a:p>
          <a:p>
            <a:pPr marL="82296" marR="0" lvl="0" indent="0" algn="l" rtl="0">
              <a:lnSpc>
                <a:spcPct val="100000"/>
              </a:lnSpc>
              <a:spcBef>
                <a:spcPts val="600"/>
              </a:spcBef>
              <a:spcAft>
                <a:spcPts val="0"/>
              </a:spcAft>
              <a:buClr>
                <a:schemeClr val="accent1"/>
              </a:buClr>
              <a:buSzPct val="80000"/>
              <a:buFont typeface="Noto Sans Symbols"/>
              <a:buNone/>
            </a:pPr>
            <a:endParaRPr sz="3200">
              <a:solidFill>
                <a:schemeClr val="dk1"/>
              </a:solidFill>
              <a:latin typeface="Calibri"/>
              <a:ea typeface="Calibri"/>
              <a:cs typeface="Calibri"/>
              <a:sym typeface="Calibri"/>
            </a:endParaRPr>
          </a:p>
        </p:txBody>
      </p:sp>
      <p:sp>
        <p:nvSpPr>
          <p:cNvPr id="2235" name="Google Shape;2235;p67"/>
          <p:cNvSpPr txBox="1"/>
          <p:nvPr/>
        </p:nvSpPr>
        <p:spPr>
          <a:xfrm>
            <a:off x="1313967" y="19334"/>
            <a:ext cx="11276084" cy="99060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Clr>
                <a:srgbClr val="10478B"/>
              </a:buClr>
              <a:buSzPts val="2800"/>
              <a:buFont typeface="Calibri"/>
              <a:buNone/>
            </a:pPr>
            <a:r>
              <a:rPr lang="en-US" sz="2800">
                <a:solidFill>
                  <a:srgbClr val="10478B"/>
                </a:solidFill>
                <a:latin typeface="Calibri"/>
                <a:ea typeface="Calibri"/>
                <a:cs typeface="Calibri"/>
                <a:sym typeface="Calibri"/>
              </a:rPr>
              <a:t>PERALATAN PENGAMBILAN CONTOH BARANG</a:t>
            </a:r>
            <a:endParaRPr sz="2800">
              <a:solidFill>
                <a:srgbClr val="10478B"/>
              </a:solidFill>
              <a:latin typeface="Calibri"/>
              <a:ea typeface="Calibri"/>
              <a:cs typeface="Calibri"/>
              <a:sym typeface="Calibri"/>
            </a:endParaRPr>
          </a:p>
        </p:txBody>
      </p:sp>
      <p:pic>
        <p:nvPicPr>
          <p:cNvPr id="2236" name="Google Shape;2236;p67" descr="alat sampling tertutup 2"/>
          <p:cNvPicPr preferRelativeResize="0"/>
          <p:nvPr/>
        </p:nvPicPr>
        <p:blipFill rotWithShape="1">
          <a:blip r:embed="rId3">
            <a:alphaModFix/>
          </a:blip>
          <a:srcRect l="14843" r="62109" b="20313"/>
          <a:stretch/>
        </p:blipFill>
        <p:spPr>
          <a:xfrm>
            <a:off x="4368801" y="2057400"/>
            <a:ext cx="1877484" cy="2927757"/>
          </a:xfrm>
          <a:prstGeom prst="rect">
            <a:avLst/>
          </a:prstGeom>
          <a:noFill/>
          <a:ln>
            <a:noFill/>
          </a:ln>
        </p:spPr>
      </p:pic>
      <p:pic>
        <p:nvPicPr>
          <p:cNvPr id="2237" name="Google Shape;2237;p67" descr="\\192.168.1.53\Data Center\4.KSPT\KOMODITI 1\agung bea cukai jaya\alat samplimg\IMG_5776.jpg"/>
          <p:cNvPicPr preferRelativeResize="0"/>
          <p:nvPr/>
        </p:nvPicPr>
        <p:blipFill rotWithShape="1">
          <a:blip r:embed="rId4">
            <a:alphaModFix/>
          </a:blip>
          <a:srcRect/>
          <a:stretch/>
        </p:blipFill>
        <p:spPr>
          <a:xfrm>
            <a:off x="1313967" y="2649219"/>
            <a:ext cx="3488235" cy="1744117"/>
          </a:xfrm>
          <a:prstGeom prst="rect">
            <a:avLst/>
          </a:prstGeom>
          <a:noFill/>
          <a:ln>
            <a:noFill/>
          </a:ln>
        </p:spPr>
      </p:pic>
      <p:pic>
        <p:nvPicPr>
          <p:cNvPr id="2238" name="Google Shape;2238;p67" descr="\\192.168.1.53\Data Center\4.KSPT\KOMODITI 1\agung bea cukai jaya\alat samplimg\IMG_5774.jpg"/>
          <p:cNvPicPr preferRelativeResize="0"/>
          <p:nvPr/>
        </p:nvPicPr>
        <p:blipFill rotWithShape="1">
          <a:blip r:embed="rId5">
            <a:alphaModFix/>
          </a:blip>
          <a:srcRect l="33208" r="29850"/>
          <a:stretch/>
        </p:blipFill>
        <p:spPr>
          <a:xfrm>
            <a:off x="384718" y="1600200"/>
            <a:ext cx="1426191" cy="4343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pic>
        <p:nvPicPr>
          <p:cNvPr id="2243" name="Google Shape;2243;p68" descr="\\192.168.1.53\Data Center\4.KSPT\KOMODITI 1\agung bea cukai jaya\alat samplimg\IMG_5767.jpg"/>
          <p:cNvPicPr preferRelativeResize="0"/>
          <p:nvPr/>
        </p:nvPicPr>
        <p:blipFill rotWithShape="1">
          <a:blip r:embed="rId3">
            <a:alphaModFix/>
          </a:blip>
          <a:srcRect l="21666" t="7360" r="29166" b="3195"/>
          <a:stretch/>
        </p:blipFill>
        <p:spPr>
          <a:xfrm>
            <a:off x="304800" y="1013179"/>
            <a:ext cx="2271171" cy="4648201"/>
          </a:xfrm>
          <a:prstGeom prst="rect">
            <a:avLst/>
          </a:prstGeom>
          <a:noFill/>
          <a:ln>
            <a:noFill/>
          </a:ln>
        </p:spPr>
      </p:pic>
      <p:sp>
        <p:nvSpPr>
          <p:cNvPr id="2244" name="Google Shape;2244;p68"/>
          <p:cNvSpPr txBox="1">
            <a:spLocks noGrp="1"/>
          </p:cNvSpPr>
          <p:nvPr>
            <p:ph type="body" idx="1"/>
          </p:nvPr>
        </p:nvSpPr>
        <p:spPr>
          <a:xfrm>
            <a:off x="4850839" y="990600"/>
            <a:ext cx="7010400" cy="6477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sz="2400" i="1"/>
              <a:t>Dipping Bottle for Liquid Crude Oil </a:t>
            </a:r>
            <a:r>
              <a:rPr lang="en-US" sz="2400"/>
              <a:t>digunakan untuk mengambil cairan dari tangki atau kemasan lain yang sejenis. </a:t>
            </a:r>
            <a:endParaRPr sz="2400"/>
          </a:p>
          <a:p>
            <a:pPr marL="342900" lvl="0" indent="-342900" algn="l" rtl="0">
              <a:spcBef>
                <a:spcPts val="480"/>
              </a:spcBef>
              <a:spcAft>
                <a:spcPts val="0"/>
              </a:spcAft>
              <a:buClr>
                <a:schemeClr val="dk1"/>
              </a:buClr>
              <a:buSzPts val="2400"/>
              <a:buChar char="•"/>
            </a:pPr>
            <a:r>
              <a:rPr lang="en-US" sz="2400"/>
              <a:t>Alat ini berupa Tabung silinder yang dilengkapi dengan klep.  </a:t>
            </a:r>
            <a:endParaRPr sz="2400"/>
          </a:p>
          <a:p>
            <a:pPr marL="342900" lvl="0" indent="-342900" algn="l" rtl="0">
              <a:spcBef>
                <a:spcPts val="480"/>
              </a:spcBef>
              <a:spcAft>
                <a:spcPts val="0"/>
              </a:spcAft>
              <a:buClr>
                <a:schemeClr val="dk1"/>
              </a:buClr>
              <a:buSzPts val="2400"/>
              <a:buChar char="•"/>
            </a:pPr>
            <a:r>
              <a:rPr lang="en-US" sz="2400"/>
              <a:t>Pada saat alat ditenggelamkan, klep akan terbuka karena terdorong oleh cairan. Cairan akan masuk mengisi Tabung silinder. Klep akan menutup kembali pada saat Tabung silinder ditarik ke atas</a:t>
            </a:r>
            <a:endParaRPr sz="2400"/>
          </a:p>
        </p:txBody>
      </p:sp>
      <p:sp>
        <p:nvSpPr>
          <p:cNvPr id="2245" name="Google Shape;2245;p68"/>
          <p:cNvSpPr/>
          <p:nvPr/>
        </p:nvSpPr>
        <p:spPr>
          <a:xfrm>
            <a:off x="0"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46" name="Google Shape;2246;p68" descr="4_dipping botles_for liquid_crude oil_dsb"/>
          <p:cNvPicPr preferRelativeResize="0"/>
          <p:nvPr/>
        </p:nvPicPr>
        <p:blipFill rotWithShape="1">
          <a:blip r:embed="rId4">
            <a:alphaModFix/>
          </a:blip>
          <a:srcRect/>
          <a:stretch/>
        </p:blipFill>
        <p:spPr>
          <a:xfrm>
            <a:off x="3192313" y="1443470"/>
            <a:ext cx="1117600" cy="3079241"/>
          </a:xfrm>
          <a:prstGeom prst="rect">
            <a:avLst/>
          </a:prstGeom>
          <a:noFill/>
          <a:ln>
            <a:noFill/>
          </a:ln>
        </p:spPr>
      </p:pic>
      <p:sp>
        <p:nvSpPr>
          <p:cNvPr id="2247" name="Google Shape;2247;p68"/>
          <p:cNvSpPr txBox="1"/>
          <p:nvPr/>
        </p:nvSpPr>
        <p:spPr>
          <a:xfrm>
            <a:off x="1938741" y="4953001"/>
            <a:ext cx="2887260" cy="1462585"/>
          </a:xfrm>
          <a:prstGeom prst="rect">
            <a:avLst/>
          </a:prstGeom>
          <a:noFill/>
          <a:ln>
            <a:noFill/>
          </a:ln>
        </p:spPr>
        <p:txBody>
          <a:bodyPr spcFirstLastPara="1" wrap="square" lIns="91425" tIns="45700" rIns="91425" bIns="45700" anchor="t" anchorCtr="0">
            <a:normAutofit fontScale="70000" lnSpcReduction="20000"/>
          </a:bodyPr>
          <a:lstStyle/>
          <a:p>
            <a:pPr marL="82296" marR="0" lvl="0" indent="0" algn="l" rtl="0">
              <a:lnSpc>
                <a:spcPct val="100000"/>
              </a:lnSpc>
              <a:spcBef>
                <a:spcPts val="0"/>
              </a:spcBef>
              <a:spcAft>
                <a:spcPts val="0"/>
              </a:spcAft>
              <a:buClr>
                <a:schemeClr val="accent1"/>
              </a:buClr>
              <a:buSzPct val="80000"/>
              <a:buFont typeface="Noto Sans Symbols"/>
              <a:buNone/>
            </a:pPr>
            <a:r>
              <a:rPr lang="en-US" sz="3200" i="1">
                <a:solidFill>
                  <a:schemeClr val="dk1"/>
                </a:solidFill>
                <a:latin typeface="Arial"/>
                <a:ea typeface="Arial"/>
                <a:cs typeface="Arial"/>
                <a:sym typeface="Arial"/>
              </a:rPr>
              <a:t>Dipping Bottle for Liquid Crude Oil </a:t>
            </a:r>
            <a:r>
              <a:rPr lang="en-US" sz="3200">
                <a:solidFill>
                  <a:schemeClr val="dk1"/>
                </a:solidFill>
                <a:latin typeface="Arial"/>
                <a:ea typeface="Arial"/>
                <a:cs typeface="Arial"/>
                <a:sym typeface="Arial"/>
              </a:rPr>
              <a:t>(Tabung silinder dilengkapi dengan klep)</a:t>
            </a:r>
            <a:endParaRPr sz="480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2" name="Google Shape;2252;p69"/>
          <p:cNvSpPr/>
          <p:nvPr/>
        </p:nvSpPr>
        <p:spPr>
          <a:xfrm>
            <a:off x="0"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53" name="Google Shape;2253;p69"/>
          <p:cNvPicPr preferRelativeResize="0"/>
          <p:nvPr/>
        </p:nvPicPr>
        <p:blipFill rotWithShape="1">
          <a:blip r:embed="rId3">
            <a:alphaModFix/>
          </a:blip>
          <a:srcRect/>
          <a:stretch/>
        </p:blipFill>
        <p:spPr>
          <a:xfrm>
            <a:off x="2946400" y="914400"/>
            <a:ext cx="5181600" cy="538503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70"/>
          <p:cNvSpPr txBox="1">
            <a:spLocks noGrp="1"/>
          </p:cNvSpPr>
          <p:nvPr>
            <p:ph type="body" idx="1"/>
          </p:nvPr>
        </p:nvSpPr>
        <p:spPr>
          <a:xfrm>
            <a:off x="6096000" y="1165578"/>
            <a:ext cx="6120384" cy="5715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sz="2400" i="1"/>
              <a:t>Gas-Tight Stainless Steel Pump </a:t>
            </a:r>
            <a:r>
              <a:rPr lang="en-US" sz="2400"/>
              <a:t>digunakan untuk mengambil cairan dari drum, jeriken atau kemasan lain yang sejenis.</a:t>
            </a:r>
            <a:endParaRPr sz="2400"/>
          </a:p>
          <a:p>
            <a:pPr marL="82296" lvl="0" indent="0" algn="l" rtl="0">
              <a:spcBef>
                <a:spcPts val="480"/>
              </a:spcBef>
              <a:spcAft>
                <a:spcPts val="0"/>
              </a:spcAft>
              <a:buClr>
                <a:schemeClr val="dk1"/>
              </a:buClr>
              <a:buSzPts val="2400"/>
              <a:buNone/>
            </a:pPr>
            <a:r>
              <a:rPr lang="en-US" sz="2400"/>
              <a:t> </a:t>
            </a:r>
            <a:endParaRPr sz="2400"/>
          </a:p>
          <a:p>
            <a:pPr marL="342900" lvl="0" indent="-342900" algn="l" rtl="0">
              <a:spcBef>
                <a:spcPts val="480"/>
              </a:spcBef>
              <a:spcAft>
                <a:spcPts val="0"/>
              </a:spcAft>
              <a:buClr>
                <a:schemeClr val="dk1"/>
              </a:buClr>
              <a:buSzPts val="2400"/>
              <a:buChar char="•"/>
            </a:pPr>
            <a:r>
              <a:rPr lang="en-US" sz="2400"/>
              <a:t>Alat ini merupakan pompa gas kedap udara yang terbuat dari </a:t>
            </a:r>
            <a:r>
              <a:rPr lang="en-US" sz="2400" i="1"/>
              <a:t>stainless steel</a:t>
            </a:r>
            <a:r>
              <a:rPr lang="en-US" sz="2400"/>
              <a:t> yang dilengkapi dengan selang lentur.</a:t>
            </a:r>
            <a:endParaRPr sz="2400"/>
          </a:p>
        </p:txBody>
      </p:sp>
      <p:sp>
        <p:nvSpPr>
          <p:cNvPr id="2259" name="Google Shape;2259;p70"/>
          <p:cNvSpPr txBox="1"/>
          <p:nvPr/>
        </p:nvSpPr>
        <p:spPr>
          <a:xfrm>
            <a:off x="1117600" y="5078588"/>
            <a:ext cx="4775200" cy="685800"/>
          </a:xfrm>
          <a:prstGeom prst="rect">
            <a:avLst/>
          </a:prstGeom>
          <a:noFill/>
          <a:ln>
            <a:noFill/>
          </a:ln>
        </p:spPr>
        <p:txBody>
          <a:bodyPr spcFirstLastPara="1" wrap="square" lIns="91425" tIns="45700" rIns="91425" bIns="45700" anchor="t" anchorCtr="0">
            <a:normAutofit fontScale="62500" lnSpcReduction="20000"/>
          </a:bodyPr>
          <a:lstStyle/>
          <a:p>
            <a:pPr marL="82296" marR="0" lvl="0" indent="0" algn="l" rtl="0">
              <a:lnSpc>
                <a:spcPct val="100000"/>
              </a:lnSpc>
              <a:spcBef>
                <a:spcPts val="0"/>
              </a:spcBef>
              <a:spcAft>
                <a:spcPts val="0"/>
              </a:spcAft>
              <a:buClr>
                <a:schemeClr val="accent1"/>
              </a:buClr>
              <a:buSzPct val="80000"/>
              <a:buFont typeface="Noto Sans Symbols"/>
              <a:buNone/>
            </a:pPr>
            <a:r>
              <a:rPr lang="en-US" sz="3200" i="1">
                <a:solidFill>
                  <a:schemeClr val="dk1"/>
                </a:solidFill>
                <a:latin typeface="Calibri"/>
                <a:ea typeface="Calibri"/>
                <a:cs typeface="Calibri"/>
                <a:sym typeface="Calibri"/>
              </a:rPr>
              <a:t>Gas-Tight Stainless Steel Pump</a:t>
            </a:r>
            <a:endParaRPr sz="3200">
              <a:solidFill>
                <a:schemeClr val="dk1"/>
              </a:solidFill>
              <a:latin typeface="Calibri"/>
              <a:ea typeface="Calibri"/>
              <a:cs typeface="Calibri"/>
              <a:sym typeface="Calibri"/>
            </a:endParaRPr>
          </a:p>
          <a:p>
            <a:pPr marL="82296" marR="0" lvl="0" indent="0" algn="l" rtl="0">
              <a:lnSpc>
                <a:spcPct val="100000"/>
              </a:lnSpc>
              <a:spcBef>
                <a:spcPts val="600"/>
              </a:spcBef>
              <a:spcAft>
                <a:spcPts val="0"/>
              </a:spcAft>
              <a:buClr>
                <a:schemeClr val="accent1"/>
              </a:buClr>
              <a:buSzPct val="80000"/>
              <a:buFont typeface="Noto Sans Symbols"/>
              <a:buNone/>
            </a:pPr>
            <a:r>
              <a:rPr lang="en-US" sz="3200" i="1">
                <a:solidFill>
                  <a:schemeClr val="dk1"/>
                </a:solidFill>
                <a:latin typeface="Calibri"/>
                <a:ea typeface="Calibri"/>
                <a:cs typeface="Calibri"/>
                <a:sym typeface="Calibri"/>
              </a:rPr>
              <a:t>Liquid thief sampler</a:t>
            </a:r>
            <a:endParaRPr sz="3200">
              <a:solidFill>
                <a:schemeClr val="dk1"/>
              </a:solidFill>
              <a:latin typeface="Calibri"/>
              <a:ea typeface="Calibri"/>
              <a:cs typeface="Calibri"/>
              <a:sym typeface="Calibri"/>
            </a:endParaRPr>
          </a:p>
          <a:p>
            <a:pPr marL="82296" marR="0" lvl="0" indent="0" algn="l" rtl="0">
              <a:lnSpc>
                <a:spcPct val="100000"/>
              </a:lnSpc>
              <a:spcBef>
                <a:spcPts val="600"/>
              </a:spcBef>
              <a:spcAft>
                <a:spcPts val="0"/>
              </a:spcAft>
              <a:buClr>
                <a:schemeClr val="accent1"/>
              </a:buClr>
              <a:buSzPct val="80000"/>
              <a:buFont typeface="Noto Sans Symbols"/>
              <a:buNone/>
            </a:pPr>
            <a:endParaRPr sz="3200">
              <a:solidFill>
                <a:schemeClr val="dk1"/>
              </a:solidFill>
              <a:latin typeface="Calibri"/>
              <a:ea typeface="Calibri"/>
              <a:cs typeface="Calibri"/>
              <a:sym typeface="Calibri"/>
            </a:endParaRPr>
          </a:p>
        </p:txBody>
      </p:sp>
      <p:pic>
        <p:nvPicPr>
          <p:cNvPr id="2260" name="Google Shape;2260;p70"/>
          <p:cNvPicPr preferRelativeResize="0"/>
          <p:nvPr/>
        </p:nvPicPr>
        <p:blipFill rotWithShape="1">
          <a:blip r:embed="rId3">
            <a:alphaModFix/>
          </a:blip>
          <a:srcRect/>
          <a:stretch/>
        </p:blipFill>
        <p:spPr>
          <a:xfrm>
            <a:off x="292493" y="1600200"/>
            <a:ext cx="5803508" cy="2743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64"/>
        <p:cNvGrpSpPr/>
        <p:nvPr/>
      </p:nvGrpSpPr>
      <p:grpSpPr>
        <a:xfrm>
          <a:off x="0" y="0"/>
          <a:ext cx="0" cy="0"/>
          <a:chOff x="0" y="0"/>
          <a:chExt cx="0" cy="0"/>
        </a:xfrm>
      </p:grpSpPr>
      <p:pic>
        <p:nvPicPr>
          <p:cNvPr id="2265" name="Google Shape;2265;p71"/>
          <p:cNvPicPr preferRelativeResize="0"/>
          <p:nvPr/>
        </p:nvPicPr>
        <p:blipFill rotWithShape="1">
          <a:blip r:embed="rId3">
            <a:alphaModFix/>
          </a:blip>
          <a:srcRect/>
          <a:stretch/>
        </p:blipFill>
        <p:spPr>
          <a:xfrm>
            <a:off x="2235200" y="1295400"/>
            <a:ext cx="7620000" cy="4286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p72"/>
          <p:cNvSpPr txBox="1">
            <a:spLocks noGrp="1"/>
          </p:cNvSpPr>
          <p:nvPr>
            <p:ph type="title"/>
          </p:nvPr>
        </p:nvSpPr>
        <p:spPr>
          <a:xfrm>
            <a:off x="1422400" y="162449"/>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2700"/>
              <a:t>Tata cara pengambilan Contoh Barang dalam bentuk cairan atau semi padat.</a:t>
            </a:r>
            <a:br>
              <a:rPr lang="en-US"/>
            </a:br>
            <a:endParaRPr/>
          </a:p>
        </p:txBody>
      </p:sp>
      <p:sp>
        <p:nvSpPr>
          <p:cNvPr id="2271" name="Google Shape;2271;p72"/>
          <p:cNvSpPr txBox="1">
            <a:spLocks noGrp="1"/>
          </p:cNvSpPr>
          <p:nvPr>
            <p:ph type="body" idx="1"/>
          </p:nvPr>
        </p:nvSpPr>
        <p:spPr>
          <a:xfrm>
            <a:off x="1016000" y="1219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000"/>
              <a:buChar char="•"/>
            </a:pPr>
            <a:r>
              <a:rPr lang="en-US" sz="3000"/>
              <a:t>Pengambilan dilaksanakan di tempat yang terlindung dari hal-hal yang dapat mempengaruhi contoh (debu, hujan, suhu, dan lain-lain).</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sp>
        <p:nvSpPr>
          <p:cNvPr id="2276" name="Google Shape;2276;p73"/>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p>
            <a:pPr marL="0" lvl="2" indent="0" algn="l" rtl="0">
              <a:spcBef>
                <a:spcPts val="0"/>
              </a:spcBef>
              <a:spcAft>
                <a:spcPts val="0"/>
              </a:spcAft>
              <a:buNone/>
            </a:pPr>
            <a:r>
              <a:rPr lang="en-US" sz="2400" b="1"/>
              <a:t>Pengambilan Contoh Barang dari pipa penyalur</a:t>
            </a:r>
            <a:endParaRPr sz="2400" b="1"/>
          </a:p>
        </p:txBody>
      </p:sp>
      <p:pic>
        <p:nvPicPr>
          <p:cNvPr id="2277" name="Google Shape;2277;p73"/>
          <p:cNvPicPr preferRelativeResize="0"/>
          <p:nvPr/>
        </p:nvPicPr>
        <p:blipFill rotWithShape="1">
          <a:blip r:embed="rId3">
            <a:alphaModFix/>
          </a:blip>
          <a:srcRect/>
          <a:stretch/>
        </p:blipFill>
        <p:spPr>
          <a:xfrm>
            <a:off x="304801" y="1219200"/>
            <a:ext cx="6357484" cy="3033712"/>
          </a:xfrm>
          <a:prstGeom prst="rect">
            <a:avLst/>
          </a:prstGeom>
          <a:noFill/>
          <a:ln>
            <a:noFill/>
          </a:ln>
        </p:spPr>
      </p:pic>
      <p:pic>
        <p:nvPicPr>
          <p:cNvPr id="2278" name="Google Shape;2278;p73"/>
          <p:cNvPicPr preferRelativeResize="0"/>
          <p:nvPr/>
        </p:nvPicPr>
        <p:blipFill rotWithShape="1">
          <a:blip r:embed="rId4">
            <a:alphaModFix/>
          </a:blip>
          <a:srcRect/>
          <a:stretch/>
        </p:blipFill>
        <p:spPr>
          <a:xfrm>
            <a:off x="6964293" y="3505200"/>
            <a:ext cx="4572000" cy="2476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C4EE62-13D3-4858-B46C-0ED5BEFA9818}"/>
              </a:ext>
            </a:extLst>
          </p:cNvPr>
          <p:cNvSpPr>
            <a:spLocks noGrp="1"/>
          </p:cNvSpPr>
          <p:nvPr>
            <p:ph sz="quarter" idx="13"/>
          </p:nvPr>
        </p:nvSpPr>
        <p:spPr>
          <a:xfrm>
            <a:off x="639568" y="1700309"/>
            <a:ext cx="5675507" cy="3328891"/>
          </a:xfrm>
        </p:spPr>
        <p:txBody>
          <a:bodyPr>
            <a:normAutofit/>
          </a:bodyPr>
          <a:lstStyle/>
          <a:p>
            <a:pPr algn="just"/>
            <a:r>
              <a:rPr lang="en-US" dirty="0" err="1"/>
              <a:t>Suatu</a:t>
            </a:r>
            <a:r>
              <a:rPr lang="en-US" dirty="0"/>
              <a:t> </a:t>
            </a:r>
            <a:r>
              <a:rPr lang="en-US" b="1" dirty="0" err="1"/>
              <a:t>prosedur</a:t>
            </a:r>
            <a:r>
              <a:rPr lang="en-US" dirty="0"/>
              <a:t> yang </a:t>
            </a:r>
            <a:r>
              <a:rPr lang="en-US" dirty="0" err="1"/>
              <a:t>ditetapkan</a:t>
            </a:r>
            <a:r>
              <a:rPr lang="en-US" dirty="0"/>
              <a:t> </a:t>
            </a:r>
            <a:r>
              <a:rPr lang="en-US" dirty="0" err="1"/>
              <a:t>untuk</a:t>
            </a:r>
            <a:r>
              <a:rPr lang="en-US" dirty="0"/>
              <a:t> </a:t>
            </a:r>
            <a:r>
              <a:rPr lang="en-US" b="1" dirty="0" err="1"/>
              <a:t>mengambil</a:t>
            </a:r>
            <a:r>
              <a:rPr lang="en-US" b="1" dirty="0"/>
              <a:t> </a:t>
            </a:r>
            <a:r>
              <a:rPr lang="en-US" b="1" dirty="0" err="1"/>
              <a:t>sebagian</a:t>
            </a:r>
            <a:r>
              <a:rPr lang="en-US" dirty="0"/>
              <a:t> </a:t>
            </a:r>
            <a:r>
              <a:rPr lang="en-US" dirty="0" err="1"/>
              <a:t>dari</a:t>
            </a:r>
            <a:r>
              <a:rPr lang="en-US" dirty="0"/>
              <a:t> </a:t>
            </a:r>
            <a:r>
              <a:rPr lang="en-US" dirty="0" err="1"/>
              <a:t>suatu</a:t>
            </a:r>
            <a:r>
              <a:rPr lang="en-US" dirty="0"/>
              <a:t> </a:t>
            </a:r>
            <a:r>
              <a:rPr lang="en-US" dirty="0" err="1"/>
              <a:t>zat</a:t>
            </a:r>
            <a:r>
              <a:rPr lang="en-US" dirty="0"/>
              <a:t>, </a:t>
            </a:r>
            <a:r>
              <a:rPr lang="en-US" dirty="0" err="1"/>
              <a:t>matriks</a:t>
            </a:r>
            <a:r>
              <a:rPr lang="en-US" dirty="0"/>
              <a:t>, </a:t>
            </a:r>
            <a:r>
              <a:rPr lang="en-US" dirty="0" err="1"/>
              <a:t>bahan</a:t>
            </a:r>
            <a:r>
              <a:rPr lang="en-US" dirty="0"/>
              <a:t> </a:t>
            </a:r>
            <a:r>
              <a:rPr lang="en-US" dirty="0" err="1"/>
              <a:t>atau</a:t>
            </a:r>
            <a:r>
              <a:rPr lang="en-US" dirty="0"/>
              <a:t> </a:t>
            </a:r>
            <a:r>
              <a:rPr lang="en-US" dirty="0" err="1"/>
              <a:t>produk</a:t>
            </a:r>
            <a:r>
              <a:rPr lang="en-US" dirty="0"/>
              <a:t> yang </a:t>
            </a:r>
            <a:r>
              <a:rPr lang="en-US" dirty="0" err="1"/>
              <a:t>disediakan</a:t>
            </a:r>
            <a:r>
              <a:rPr lang="en-US" dirty="0"/>
              <a:t> </a:t>
            </a:r>
            <a:r>
              <a:rPr lang="en-US" dirty="0" err="1"/>
              <a:t>untuk</a:t>
            </a:r>
            <a:r>
              <a:rPr lang="en-US" dirty="0"/>
              <a:t> </a:t>
            </a:r>
            <a:r>
              <a:rPr lang="en-US" dirty="0" err="1"/>
              <a:t>pengujian</a:t>
            </a:r>
            <a:r>
              <a:rPr lang="en-US" dirty="0"/>
              <a:t> </a:t>
            </a:r>
            <a:r>
              <a:rPr lang="en-US" dirty="0" err="1"/>
              <a:t>suatu</a:t>
            </a:r>
            <a:r>
              <a:rPr lang="en-US" dirty="0"/>
              <a:t> </a:t>
            </a:r>
            <a:r>
              <a:rPr lang="en-US" dirty="0" err="1"/>
              <a:t>sampel</a:t>
            </a:r>
            <a:r>
              <a:rPr lang="en-US" dirty="0"/>
              <a:t> yang </a:t>
            </a:r>
            <a:r>
              <a:rPr lang="en-US" b="1" dirty="0" err="1"/>
              <a:t>representatif</a:t>
            </a:r>
            <a:r>
              <a:rPr lang="en-US" dirty="0"/>
              <a:t> </a:t>
            </a:r>
            <a:r>
              <a:rPr lang="en-US" dirty="0" err="1"/>
              <a:t>dari</a:t>
            </a:r>
            <a:r>
              <a:rPr lang="en-US" dirty="0"/>
              <a:t> </a:t>
            </a:r>
            <a:r>
              <a:rPr lang="en-US" b="1" dirty="0" err="1"/>
              <a:t>keseluruhan</a:t>
            </a:r>
            <a:r>
              <a:rPr lang="en-US" dirty="0"/>
              <a:t> </a:t>
            </a:r>
            <a:r>
              <a:rPr lang="en-US" dirty="0" err="1"/>
              <a:t>atau</a:t>
            </a:r>
            <a:r>
              <a:rPr lang="en-US" dirty="0"/>
              <a:t> </a:t>
            </a:r>
            <a:r>
              <a:rPr lang="en-US" dirty="0" err="1"/>
              <a:t>sebagaimana</a:t>
            </a:r>
            <a:r>
              <a:rPr lang="en-US" dirty="0"/>
              <a:t> </a:t>
            </a:r>
            <a:r>
              <a:rPr lang="en-US" dirty="0" err="1"/>
              <a:t>dipersyaratkan</a:t>
            </a:r>
            <a:r>
              <a:rPr lang="en-US" dirty="0"/>
              <a:t> oleh </a:t>
            </a:r>
            <a:r>
              <a:rPr lang="en-US" dirty="0" err="1"/>
              <a:t>spesifikasi</a:t>
            </a:r>
            <a:r>
              <a:rPr lang="en-US" dirty="0"/>
              <a:t> yang </a:t>
            </a:r>
            <a:r>
              <a:rPr lang="en-US" dirty="0" err="1"/>
              <a:t>tepat</a:t>
            </a:r>
            <a:r>
              <a:rPr lang="en-US" dirty="0"/>
              <a:t> </a:t>
            </a:r>
            <a:r>
              <a:rPr lang="en-US" dirty="0" err="1"/>
              <a:t>terhadap</a:t>
            </a:r>
            <a:r>
              <a:rPr lang="en-US" dirty="0"/>
              <a:t> </a:t>
            </a:r>
            <a:r>
              <a:rPr lang="en-US" dirty="0" err="1"/>
              <a:t>produk</a:t>
            </a:r>
            <a:r>
              <a:rPr lang="en-US" dirty="0"/>
              <a:t> </a:t>
            </a:r>
            <a:r>
              <a:rPr lang="en-US" dirty="0" err="1"/>
              <a:t>tersebut</a:t>
            </a:r>
            <a:endParaRPr lang="en-US" dirty="0"/>
          </a:p>
          <a:p>
            <a:pPr marL="0" indent="0" algn="just">
              <a:buNone/>
            </a:pPr>
            <a:endParaRPr lang="en-ID" dirty="0"/>
          </a:p>
        </p:txBody>
      </p:sp>
      <p:sp>
        <p:nvSpPr>
          <p:cNvPr id="3" name="Slide Number Placeholder 2">
            <a:extLst>
              <a:ext uri="{FF2B5EF4-FFF2-40B4-BE49-F238E27FC236}">
                <a16:creationId xmlns:a16="http://schemas.microsoft.com/office/drawing/2014/main" id="{3F4C1F6B-B7AA-4EC4-BF82-98928288AA56}"/>
              </a:ext>
            </a:extLst>
          </p:cNvPr>
          <p:cNvSpPr>
            <a:spLocks noGrp="1"/>
          </p:cNvSpPr>
          <p:nvPr>
            <p:ph type="sldNum" sz="quarter" idx="12"/>
          </p:nvPr>
        </p:nvSpPr>
        <p:spPr/>
        <p:txBody>
          <a:bodyPr/>
          <a:lstStyle/>
          <a:p>
            <a:fld id="{79820BF0-4CA9-436F-87F0-8323D4B621FC}" type="slidenum">
              <a:rPr lang="en-ID" smtClean="0"/>
              <a:pPr/>
              <a:t>5</a:t>
            </a:fld>
            <a:endParaRPr lang="en-ID" sz="1400" dirty="0"/>
          </a:p>
        </p:txBody>
      </p:sp>
      <p:sp>
        <p:nvSpPr>
          <p:cNvPr id="4" name="Text Placeholder 3">
            <a:extLst>
              <a:ext uri="{FF2B5EF4-FFF2-40B4-BE49-F238E27FC236}">
                <a16:creationId xmlns:a16="http://schemas.microsoft.com/office/drawing/2014/main" id="{6B5F0184-5B4F-44C5-8046-DDDB13B2A2AB}"/>
              </a:ext>
            </a:extLst>
          </p:cNvPr>
          <p:cNvSpPr>
            <a:spLocks noGrp="1"/>
          </p:cNvSpPr>
          <p:nvPr>
            <p:ph type="body" sz="quarter" idx="14"/>
          </p:nvPr>
        </p:nvSpPr>
        <p:spPr>
          <a:xfrm>
            <a:off x="639568" y="112819"/>
            <a:ext cx="1917513" cy="590931"/>
          </a:xfrm>
        </p:spPr>
        <p:txBody>
          <a:bodyPr/>
          <a:lstStyle/>
          <a:p>
            <a:r>
              <a:rPr lang="en-US" dirty="0"/>
              <a:t>Sampling</a:t>
            </a:r>
            <a:endParaRPr lang="en-ID" dirty="0"/>
          </a:p>
        </p:txBody>
      </p:sp>
      <p:pic>
        <p:nvPicPr>
          <p:cNvPr id="6" name="Picture 5">
            <a:extLst>
              <a:ext uri="{FF2B5EF4-FFF2-40B4-BE49-F238E27FC236}">
                <a16:creationId xmlns:a16="http://schemas.microsoft.com/office/drawing/2014/main" id="{4849875A-4DFA-415B-9E8C-426248C61F01}"/>
              </a:ext>
            </a:extLst>
          </p:cNvPr>
          <p:cNvPicPr>
            <a:picLocks noChangeAspect="1"/>
          </p:cNvPicPr>
          <p:nvPr/>
        </p:nvPicPr>
        <p:blipFill rotWithShape="1">
          <a:blip r:embed="rId2">
            <a:extLst>
              <a:ext uri="{28A0092B-C50C-407E-A947-70E740481C1C}">
                <a14:useLocalDpi xmlns:a14="http://schemas.microsoft.com/office/drawing/2010/main" val="0"/>
              </a:ext>
            </a:extLst>
          </a:blip>
          <a:srcRect t="19761" r="38820"/>
          <a:stretch/>
        </p:blipFill>
        <p:spPr>
          <a:xfrm>
            <a:off x="6614414" y="946637"/>
            <a:ext cx="3633604" cy="2482363"/>
          </a:xfrm>
          <a:prstGeom prst="rect">
            <a:avLst/>
          </a:prstGeom>
        </p:spPr>
      </p:pic>
      <p:pic>
        <p:nvPicPr>
          <p:cNvPr id="8" name="Picture 7">
            <a:extLst>
              <a:ext uri="{FF2B5EF4-FFF2-40B4-BE49-F238E27FC236}">
                <a16:creationId xmlns:a16="http://schemas.microsoft.com/office/drawing/2014/main" id="{107111DA-A43D-4574-9986-37405E375E75}"/>
              </a:ext>
            </a:extLst>
          </p:cNvPr>
          <p:cNvPicPr>
            <a:picLocks noChangeAspect="1"/>
          </p:cNvPicPr>
          <p:nvPr/>
        </p:nvPicPr>
        <p:blipFill rotWithShape="1">
          <a:blip r:embed="rId3">
            <a:extLst>
              <a:ext uri="{28A0092B-C50C-407E-A947-70E740481C1C}">
                <a14:useLocalDpi xmlns:a14="http://schemas.microsoft.com/office/drawing/2010/main" val="0"/>
              </a:ext>
            </a:extLst>
          </a:blip>
          <a:srcRect r="31209" b="50000"/>
          <a:stretch/>
        </p:blipFill>
        <p:spPr>
          <a:xfrm>
            <a:off x="7026369" y="3999863"/>
            <a:ext cx="4286860" cy="2336906"/>
          </a:xfrm>
          <a:prstGeom prst="rect">
            <a:avLst/>
          </a:prstGeom>
        </p:spPr>
      </p:pic>
    </p:spTree>
    <p:extLst>
      <p:ext uri="{BB962C8B-B14F-4D97-AF65-F5344CB8AC3E}">
        <p14:creationId xmlns:p14="http://schemas.microsoft.com/office/powerpoint/2010/main" val="292154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3" name="Google Shape;2283;p74"/>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p>
            <a:pPr marL="0" lvl="2" indent="0" algn="l" rtl="0">
              <a:spcBef>
                <a:spcPts val="0"/>
              </a:spcBef>
              <a:spcAft>
                <a:spcPts val="0"/>
              </a:spcAft>
              <a:buNone/>
            </a:pPr>
            <a:r>
              <a:rPr lang="en-US" sz="2400" b="1"/>
              <a:t>Pengambilan Contoh Barang dari pipa penyalur</a:t>
            </a:r>
            <a:endParaRPr sz="2400" b="1"/>
          </a:p>
        </p:txBody>
      </p:sp>
      <p:sp>
        <p:nvSpPr>
          <p:cNvPr id="2284" name="Google Shape;2284;p74"/>
          <p:cNvSpPr txBox="1">
            <a:spLocks noGrp="1"/>
          </p:cNvSpPr>
          <p:nvPr>
            <p:ph type="body" idx="1"/>
          </p:nvPr>
        </p:nvSpPr>
        <p:spPr>
          <a:xfrm>
            <a:off x="609600" y="1268761"/>
            <a:ext cx="109728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Char char="•"/>
            </a:pPr>
            <a:r>
              <a:rPr lang="en-US"/>
              <a:t>Contoh diambil dengan menggunakan pipa berkeran</a:t>
            </a:r>
            <a:endParaRPr/>
          </a:p>
          <a:p>
            <a:pPr marL="342900" lvl="0" indent="-342900" algn="l" rtl="0">
              <a:spcBef>
                <a:spcPts val="592"/>
              </a:spcBef>
              <a:spcAft>
                <a:spcPts val="0"/>
              </a:spcAft>
              <a:buClr>
                <a:schemeClr val="dk1"/>
              </a:buClr>
              <a:buSzPct val="100000"/>
              <a:buChar char="•"/>
            </a:pPr>
            <a:r>
              <a:rPr lang="en-US"/>
              <a:t>Contoh diambil pada selang waktu tertentu yang ditentukan oleh percobaan, tergantung kepada sifat bahan.</a:t>
            </a:r>
            <a:endParaRPr/>
          </a:p>
          <a:p>
            <a:pPr marL="342900" lvl="0" indent="-342900" algn="l" rtl="0">
              <a:spcBef>
                <a:spcPts val="592"/>
              </a:spcBef>
              <a:spcAft>
                <a:spcPts val="0"/>
              </a:spcAft>
              <a:buClr>
                <a:schemeClr val="dk1"/>
              </a:buClr>
              <a:buSzPct val="100000"/>
              <a:buChar char="•"/>
            </a:pPr>
            <a:r>
              <a:rPr lang="en-US"/>
              <a:t>Penampung contoh sedemikian rupa sehingga masing-masing pengambilan volumenya sama, dan pada akhirnya diperoleh jumlah yang dikehendaki.</a:t>
            </a:r>
            <a:endParaRPr/>
          </a:p>
          <a:p>
            <a:pPr marL="342900" lvl="0" indent="-342900" algn="l" rtl="0">
              <a:spcBef>
                <a:spcPts val="592"/>
              </a:spcBef>
              <a:spcAft>
                <a:spcPts val="0"/>
              </a:spcAft>
              <a:buClr>
                <a:schemeClr val="dk1"/>
              </a:buClr>
              <a:buSzPct val="100000"/>
              <a:buChar char="•"/>
            </a:pPr>
            <a:r>
              <a:rPr lang="en-US"/>
              <a:t>Batas ukuran barang yang dapat diwakili oleh satu contoh maksimum </a:t>
            </a:r>
            <a:r>
              <a:rPr lang="en-US">
                <a:solidFill>
                  <a:srgbClr val="FF0000"/>
                </a:solidFill>
              </a:rPr>
              <a:t>500 ton. </a:t>
            </a:r>
            <a:r>
              <a:rPr lang="en-US"/>
              <a:t>Bila ukuran barang lebih besar dari 500 ton, maka kelebihannya dianggap barang lain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88"/>
        <p:cNvGrpSpPr/>
        <p:nvPr/>
      </p:nvGrpSpPr>
      <p:grpSpPr>
        <a:xfrm>
          <a:off x="0" y="0"/>
          <a:ext cx="0" cy="0"/>
          <a:chOff x="0" y="0"/>
          <a:chExt cx="0" cy="0"/>
        </a:xfrm>
      </p:grpSpPr>
      <p:sp>
        <p:nvSpPr>
          <p:cNvPr id="2289" name="Google Shape;2289;p75"/>
          <p:cNvSpPr/>
          <p:nvPr/>
        </p:nvSpPr>
        <p:spPr>
          <a:xfrm>
            <a:off x="1930401" y="609639"/>
            <a:ext cx="8839132" cy="538336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0" name="Google Shape;2290;p75"/>
          <p:cNvSpPr txBox="1"/>
          <p:nvPr/>
        </p:nvSpPr>
        <p:spPr>
          <a:xfrm>
            <a:off x="2336800" y="5825468"/>
            <a:ext cx="2184400" cy="31559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2000">
                <a:solidFill>
                  <a:srgbClr val="FF0000"/>
                </a:solidFill>
                <a:latin typeface="Arial"/>
                <a:ea typeface="Arial"/>
                <a:cs typeface="Arial"/>
                <a:sym typeface="Arial"/>
              </a:rPr>
              <a:t>Pipa Berkeran</a:t>
            </a:r>
            <a:endParaRPr sz="2000">
              <a:solidFill>
                <a:schemeClr val="dk1"/>
              </a:solidFill>
              <a:latin typeface="Arial"/>
              <a:ea typeface="Arial"/>
              <a:cs typeface="Arial"/>
              <a:sym typeface="Arial"/>
            </a:endParaRPr>
          </a:p>
        </p:txBody>
      </p:sp>
      <p:sp>
        <p:nvSpPr>
          <p:cNvPr id="2291" name="Google Shape;2291;p75"/>
          <p:cNvSpPr txBox="1"/>
          <p:nvPr/>
        </p:nvSpPr>
        <p:spPr>
          <a:xfrm>
            <a:off x="6349965" y="5983266"/>
            <a:ext cx="4876835" cy="307777"/>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2000">
                <a:solidFill>
                  <a:schemeClr val="dk1"/>
                </a:solidFill>
                <a:latin typeface="Arial"/>
                <a:ea typeface="Arial"/>
                <a:cs typeface="Arial"/>
                <a:sym typeface="Arial"/>
              </a:rPr>
              <a:t>Aliran dari tanki pabrik ke kapal</a:t>
            </a:r>
            <a:endParaRPr sz="200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sp>
        <p:nvSpPr>
          <p:cNvPr id="2296" name="Google Shape;2296;p76"/>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p>
            <a:pPr marL="0" lvl="2" indent="0" algn="l" rtl="0">
              <a:spcBef>
                <a:spcPts val="0"/>
              </a:spcBef>
              <a:spcAft>
                <a:spcPts val="0"/>
              </a:spcAft>
              <a:buNone/>
            </a:pPr>
            <a:r>
              <a:rPr lang="en-US" sz="2400" b="1"/>
              <a:t>Pengambilan Contoh Barang dari </a:t>
            </a:r>
            <a:r>
              <a:rPr lang="en-US" sz="2400" b="1" i="1"/>
              <a:t>isotank / </a:t>
            </a:r>
            <a:r>
              <a:rPr lang="en-US" sz="2400" b="1"/>
              <a:t>tangki (vertikal).</a:t>
            </a:r>
            <a:endParaRPr sz="2400" b="1"/>
          </a:p>
        </p:txBody>
      </p:sp>
      <p:pic>
        <p:nvPicPr>
          <p:cNvPr id="2297" name="Google Shape;2297;p76"/>
          <p:cNvPicPr preferRelativeResize="0"/>
          <p:nvPr/>
        </p:nvPicPr>
        <p:blipFill rotWithShape="1">
          <a:blip r:embed="rId3">
            <a:alphaModFix/>
          </a:blip>
          <a:srcRect r="27541"/>
          <a:stretch/>
        </p:blipFill>
        <p:spPr>
          <a:xfrm>
            <a:off x="2438400" y="1447800"/>
            <a:ext cx="7823200" cy="445415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956" y="113268"/>
            <a:ext cx="4993639" cy="1143000"/>
          </a:xfrm>
        </p:spPr>
        <p:txBody>
          <a:bodyPr>
            <a:normAutofit/>
          </a:bodyPr>
          <a:lstStyle/>
          <a:p>
            <a:r>
              <a:rPr lang="en-AU" dirty="0" err="1"/>
              <a:t>Dalam</a:t>
            </a:r>
            <a:r>
              <a:rPr lang="en-AU" dirty="0"/>
              <a:t> </a:t>
            </a:r>
            <a:r>
              <a:rPr lang="en-AU" dirty="0" err="1"/>
              <a:t>Tanki</a:t>
            </a:r>
            <a:r>
              <a:rPr lang="en-AU" dirty="0"/>
              <a:t>/drum</a:t>
            </a:r>
          </a:p>
        </p:txBody>
      </p:sp>
      <p:grpSp>
        <p:nvGrpSpPr>
          <p:cNvPr id="4" name="Group 3"/>
          <p:cNvGrpSpPr/>
          <p:nvPr/>
        </p:nvGrpSpPr>
        <p:grpSpPr>
          <a:xfrm>
            <a:off x="3294051" y="1516567"/>
            <a:ext cx="8113447" cy="4745355"/>
            <a:chOff x="1234439" y="1319148"/>
            <a:chExt cx="8113447" cy="4745355"/>
          </a:xfrm>
        </p:grpSpPr>
        <p:sp>
          <p:nvSpPr>
            <p:cNvPr id="5" name="object 7"/>
            <p:cNvSpPr txBox="1"/>
            <p:nvPr/>
          </p:nvSpPr>
          <p:spPr>
            <a:xfrm>
              <a:off x="4485259" y="1319148"/>
              <a:ext cx="1848485" cy="833755"/>
            </a:xfrm>
            <a:prstGeom prst="rect">
              <a:avLst/>
            </a:prstGeom>
          </p:spPr>
          <p:txBody>
            <a:bodyPr vert="horz" wrap="square" lIns="0" tIns="0" rIns="0" bIns="0" rtlCol="0">
              <a:spAutoFit/>
            </a:bodyPr>
            <a:lstStyle/>
            <a:p>
              <a:pPr marL="12065" marR="5080" algn="ctr"/>
              <a:r>
                <a:rPr spc="-10" dirty="0">
                  <a:solidFill>
                    <a:srgbClr val="008000"/>
                  </a:solidFill>
                  <a:latin typeface="Arial" panose="020B0604020202020204"/>
                  <a:cs typeface="Arial" panose="020B0604020202020204"/>
                </a:rPr>
                <a:t>Berbentuk</a:t>
              </a:r>
              <a:r>
                <a:rPr spc="-40" dirty="0">
                  <a:solidFill>
                    <a:srgbClr val="008000"/>
                  </a:solidFill>
                  <a:latin typeface="Arial" panose="020B0604020202020204"/>
                  <a:cs typeface="Arial" panose="020B0604020202020204"/>
                </a:rPr>
                <a:t> </a:t>
              </a:r>
              <a:r>
                <a:rPr spc="-10" dirty="0">
                  <a:solidFill>
                    <a:srgbClr val="008000"/>
                  </a:solidFill>
                  <a:latin typeface="Arial" panose="020B0604020202020204"/>
                  <a:cs typeface="Arial" panose="020B0604020202020204"/>
                </a:rPr>
                <a:t>silinder  </a:t>
              </a:r>
              <a:r>
                <a:rPr spc="-5" dirty="0">
                  <a:solidFill>
                    <a:srgbClr val="008000"/>
                  </a:solidFill>
                  <a:latin typeface="Arial" panose="020B0604020202020204"/>
                  <a:cs typeface="Arial" panose="020B0604020202020204"/>
                </a:rPr>
                <a:t>vertikal </a:t>
              </a:r>
              <a:r>
                <a:rPr spc="-10" dirty="0">
                  <a:solidFill>
                    <a:srgbClr val="008000"/>
                  </a:solidFill>
                  <a:latin typeface="Arial" panose="020B0604020202020204"/>
                  <a:cs typeface="Arial" panose="020B0604020202020204"/>
                </a:rPr>
                <a:t>berada </a:t>
              </a:r>
              <a:r>
                <a:rPr spc="-15" dirty="0">
                  <a:solidFill>
                    <a:srgbClr val="008000"/>
                  </a:solidFill>
                  <a:latin typeface="Arial" panose="020B0604020202020204"/>
                  <a:cs typeface="Arial" panose="020B0604020202020204"/>
                </a:rPr>
                <a:t>di  </a:t>
              </a:r>
              <a:r>
                <a:rPr spc="-10" dirty="0">
                  <a:solidFill>
                    <a:srgbClr val="008000"/>
                  </a:solidFill>
                  <a:latin typeface="Arial" panose="020B0604020202020204"/>
                  <a:cs typeface="Arial" panose="020B0604020202020204"/>
                </a:rPr>
                <a:t>darat/kapal</a:t>
              </a:r>
              <a:endParaRPr dirty="0">
                <a:latin typeface="Arial" panose="020B0604020202020204"/>
                <a:cs typeface="Arial" panose="020B0604020202020204"/>
              </a:endParaRPr>
            </a:p>
          </p:txBody>
        </p:sp>
        <p:sp>
          <p:nvSpPr>
            <p:cNvPr id="6" name="object 8"/>
            <p:cNvSpPr txBox="1"/>
            <p:nvPr/>
          </p:nvSpPr>
          <p:spPr>
            <a:xfrm>
              <a:off x="6975500" y="1929765"/>
              <a:ext cx="1210945" cy="254635"/>
            </a:xfrm>
            <a:prstGeom prst="rect">
              <a:avLst/>
            </a:prstGeom>
          </p:spPr>
          <p:txBody>
            <a:bodyPr vert="horz" wrap="square" lIns="0" tIns="0" rIns="0" bIns="0" rtlCol="0">
              <a:spAutoFit/>
            </a:bodyPr>
            <a:lstStyle/>
            <a:p>
              <a:pPr marL="12700"/>
              <a:r>
                <a:rPr sz="1600" spc="-5" dirty="0">
                  <a:latin typeface="Arial" panose="020B0604020202020204"/>
                  <a:cs typeface="Arial" panose="020B0604020202020204"/>
                </a:rPr>
                <a:t>Pengambilan</a:t>
              </a:r>
              <a:endParaRPr sz="1600">
                <a:latin typeface="Arial" panose="020B0604020202020204"/>
                <a:cs typeface="Arial" panose="020B0604020202020204"/>
              </a:endParaRPr>
            </a:p>
          </p:txBody>
        </p:sp>
        <p:sp>
          <p:nvSpPr>
            <p:cNvPr id="7" name="object 9"/>
            <p:cNvSpPr txBox="1"/>
            <p:nvPr/>
          </p:nvSpPr>
          <p:spPr>
            <a:xfrm>
              <a:off x="7263536" y="2173604"/>
              <a:ext cx="635000" cy="254635"/>
            </a:xfrm>
            <a:prstGeom prst="rect">
              <a:avLst/>
            </a:prstGeom>
          </p:spPr>
          <p:txBody>
            <a:bodyPr vert="horz" wrap="square" lIns="0" tIns="0" rIns="0" bIns="0" rtlCol="0">
              <a:spAutoFit/>
            </a:bodyPr>
            <a:lstStyle/>
            <a:p>
              <a:pPr marL="12700"/>
              <a:r>
                <a:rPr sz="1600" dirty="0">
                  <a:latin typeface="Arial" panose="020B0604020202020204"/>
                  <a:cs typeface="Arial" panose="020B0604020202020204"/>
                </a:rPr>
                <a:t>c</a:t>
              </a:r>
              <a:r>
                <a:rPr sz="1600" spc="-5" dirty="0">
                  <a:latin typeface="Arial" panose="020B0604020202020204"/>
                  <a:cs typeface="Arial" panose="020B0604020202020204"/>
                </a:rPr>
                <a:t>ontoh</a:t>
              </a:r>
              <a:endParaRPr sz="1600">
                <a:latin typeface="Arial" panose="020B0604020202020204"/>
                <a:cs typeface="Arial" panose="020B0604020202020204"/>
              </a:endParaRPr>
            </a:p>
          </p:txBody>
        </p:sp>
        <p:sp>
          <p:nvSpPr>
            <p:cNvPr id="8" name="object 10"/>
            <p:cNvSpPr txBox="1"/>
            <p:nvPr/>
          </p:nvSpPr>
          <p:spPr>
            <a:xfrm>
              <a:off x="6449186" y="3860356"/>
              <a:ext cx="2898700" cy="430887"/>
            </a:xfrm>
            <a:prstGeom prst="rect">
              <a:avLst/>
            </a:prstGeom>
          </p:spPr>
          <p:txBody>
            <a:bodyPr vert="horz" wrap="square" lIns="0" tIns="0" rIns="0" bIns="0" rtlCol="0">
              <a:spAutoFit/>
            </a:bodyPr>
            <a:lstStyle/>
            <a:p>
              <a:pPr marL="12700" marR="5080" algn="ctr"/>
              <a:r>
                <a:rPr sz="1400" spc="-15" dirty="0">
                  <a:solidFill>
                    <a:srgbClr val="0000FF"/>
                  </a:solidFill>
                  <a:latin typeface="Arial" panose="020B0604020202020204"/>
                  <a:cs typeface="Arial" panose="020B0604020202020204"/>
                </a:rPr>
                <a:t>Tiap </a:t>
              </a:r>
              <a:r>
                <a:rPr sz="1400" dirty="0">
                  <a:solidFill>
                    <a:srgbClr val="0000FF"/>
                  </a:solidFill>
                  <a:latin typeface="Arial" panose="020B0604020202020204"/>
                  <a:cs typeface="Arial" panose="020B0604020202020204"/>
                </a:rPr>
                <a:t>30 </a:t>
              </a:r>
              <a:r>
                <a:rPr sz="1400" spc="5" dirty="0">
                  <a:solidFill>
                    <a:srgbClr val="0000FF"/>
                  </a:solidFill>
                  <a:latin typeface="Arial" panose="020B0604020202020204"/>
                  <a:cs typeface="Arial" panose="020B0604020202020204"/>
                </a:rPr>
                <a:t>cm </a:t>
              </a:r>
              <a:r>
                <a:rPr sz="1400" dirty="0">
                  <a:solidFill>
                    <a:srgbClr val="0000FF"/>
                  </a:solidFill>
                  <a:latin typeface="Arial" panose="020B0604020202020204"/>
                  <a:cs typeface="Arial" panose="020B0604020202020204"/>
                </a:rPr>
                <a:t>dari dasar</a:t>
              </a:r>
              <a:r>
                <a:rPr sz="1400" spc="-165" dirty="0">
                  <a:solidFill>
                    <a:srgbClr val="0000FF"/>
                  </a:solidFill>
                  <a:latin typeface="Arial" panose="020B0604020202020204"/>
                  <a:cs typeface="Arial" panose="020B0604020202020204"/>
                </a:rPr>
                <a:t> </a:t>
              </a:r>
              <a:r>
                <a:rPr sz="1400" spc="-5" dirty="0">
                  <a:solidFill>
                    <a:srgbClr val="0000FF"/>
                  </a:solidFill>
                  <a:latin typeface="Arial" panose="020B0604020202020204"/>
                  <a:cs typeface="Arial" panose="020B0604020202020204"/>
                </a:rPr>
                <a:t>sampai  </a:t>
              </a:r>
              <a:r>
                <a:rPr sz="1400" dirty="0">
                  <a:solidFill>
                    <a:srgbClr val="0000FF"/>
                  </a:solidFill>
                  <a:latin typeface="Arial" panose="020B0604020202020204"/>
                  <a:cs typeface="Arial" panose="020B0604020202020204"/>
                </a:rPr>
                <a:t>ke permukan cairan </a:t>
              </a:r>
              <a:r>
                <a:rPr sz="1400" spc="-5" dirty="0">
                  <a:solidFill>
                    <a:srgbClr val="0000FF"/>
                  </a:solidFill>
                  <a:latin typeface="Arial" panose="020B0604020202020204"/>
                  <a:cs typeface="Arial" panose="020B0604020202020204"/>
                </a:rPr>
                <a:t>(volume  </a:t>
              </a:r>
              <a:r>
                <a:rPr sz="1400" dirty="0">
                  <a:solidFill>
                    <a:srgbClr val="0000FF"/>
                  </a:solidFill>
                  <a:latin typeface="Arial" panose="020B0604020202020204"/>
                  <a:cs typeface="Arial" panose="020B0604020202020204"/>
                </a:rPr>
                <a:t>sama)</a:t>
              </a:r>
              <a:endParaRPr sz="1400" dirty="0">
                <a:latin typeface="Arial" panose="020B0604020202020204"/>
                <a:cs typeface="Arial" panose="020B0604020202020204"/>
              </a:endParaRPr>
            </a:p>
          </p:txBody>
        </p:sp>
        <p:sp>
          <p:nvSpPr>
            <p:cNvPr id="9" name="object 11"/>
            <p:cNvSpPr/>
            <p:nvPr/>
          </p:nvSpPr>
          <p:spPr>
            <a:xfrm>
              <a:off x="5410200" y="2195512"/>
              <a:ext cx="2324100" cy="833755"/>
            </a:xfrm>
            <a:custGeom>
              <a:avLst/>
              <a:gdLst/>
              <a:ahLst/>
              <a:cxnLst/>
              <a:rect l="l" t="t" r="r" b="b"/>
              <a:pathLst>
                <a:path w="2324100" h="833755">
                  <a:moveTo>
                    <a:pt x="0" y="0"/>
                  </a:moveTo>
                  <a:lnTo>
                    <a:pt x="0" y="463575"/>
                  </a:lnTo>
                  <a:lnTo>
                    <a:pt x="2324100" y="463575"/>
                  </a:lnTo>
                  <a:lnTo>
                    <a:pt x="2324100" y="833437"/>
                  </a:lnTo>
                </a:path>
              </a:pathLst>
            </a:custGeom>
            <a:ln w="38100">
              <a:solidFill>
                <a:srgbClr val="660033"/>
              </a:solidFill>
            </a:ln>
          </p:spPr>
          <p:txBody>
            <a:bodyPr wrap="square" lIns="0" tIns="0" rIns="0" bIns="0" rtlCol="0"/>
            <a:lstStyle/>
            <a:p>
              <a:endParaRPr/>
            </a:p>
          </p:txBody>
        </p:sp>
        <p:sp>
          <p:nvSpPr>
            <p:cNvPr id="10" name="object 13"/>
            <p:cNvSpPr txBox="1"/>
            <p:nvPr/>
          </p:nvSpPr>
          <p:spPr>
            <a:xfrm>
              <a:off x="2212339" y="3081273"/>
              <a:ext cx="1012825" cy="285115"/>
            </a:xfrm>
            <a:prstGeom prst="rect">
              <a:avLst/>
            </a:prstGeom>
          </p:spPr>
          <p:txBody>
            <a:bodyPr vert="horz" wrap="square" lIns="0" tIns="0" rIns="0" bIns="0" rtlCol="0">
              <a:spAutoFit/>
            </a:bodyPr>
            <a:lstStyle/>
            <a:p>
              <a:pPr marL="12700"/>
              <a:r>
                <a:rPr spc="-10" dirty="0">
                  <a:latin typeface="Arial" panose="020B0604020202020204"/>
                  <a:cs typeface="Arial" panose="020B0604020202020204"/>
                </a:rPr>
                <a:t>H</a:t>
              </a:r>
              <a:r>
                <a:rPr spc="-15" dirty="0">
                  <a:latin typeface="Arial" panose="020B0604020202020204"/>
                  <a:cs typeface="Arial" panose="020B0604020202020204"/>
                </a:rPr>
                <a:t>o</a:t>
              </a:r>
              <a:r>
                <a:rPr spc="-5" dirty="0">
                  <a:latin typeface="Arial" panose="020B0604020202020204"/>
                  <a:cs typeface="Arial" panose="020B0604020202020204"/>
                </a:rPr>
                <a:t>m</a:t>
              </a:r>
              <a:r>
                <a:rPr spc="-15" dirty="0">
                  <a:latin typeface="Arial" panose="020B0604020202020204"/>
                  <a:cs typeface="Arial" panose="020B0604020202020204"/>
                </a:rPr>
                <a:t>ogen</a:t>
              </a:r>
              <a:endParaRPr dirty="0">
                <a:latin typeface="Arial" panose="020B0604020202020204"/>
                <a:cs typeface="Arial" panose="020B0604020202020204"/>
              </a:endParaRPr>
            </a:p>
          </p:txBody>
        </p:sp>
        <p:sp>
          <p:nvSpPr>
            <p:cNvPr id="11" name="object 14"/>
            <p:cNvSpPr/>
            <p:nvPr/>
          </p:nvSpPr>
          <p:spPr>
            <a:xfrm>
              <a:off x="2812249" y="2285212"/>
              <a:ext cx="2599055" cy="635000"/>
            </a:xfrm>
            <a:custGeom>
              <a:avLst/>
              <a:gdLst/>
              <a:ahLst/>
              <a:cxnLst/>
              <a:rect l="l" t="t" r="r" b="b"/>
              <a:pathLst>
                <a:path w="2599054" h="635000">
                  <a:moveTo>
                    <a:pt x="2598737" y="0"/>
                  </a:moveTo>
                  <a:lnTo>
                    <a:pt x="2598737" y="365125"/>
                  </a:lnTo>
                  <a:lnTo>
                    <a:pt x="0" y="365125"/>
                  </a:lnTo>
                  <a:lnTo>
                    <a:pt x="0" y="635000"/>
                  </a:lnTo>
                </a:path>
              </a:pathLst>
            </a:custGeom>
            <a:ln w="38100">
              <a:solidFill>
                <a:srgbClr val="660033"/>
              </a:solidFill>
            </a:ln>
          </p:spPr>
          <p:txBody>
            <a:bodyPr wrap="square" lIns="0" tIns="0" rIns="0" bIns="0" rtlCol="0"/>
            <a:lstStyle/>
            <a:p>
              <a:endParaRPr/>
            </a:p>
          </p:txBody>
        </p:sp>
        <p:sp>
          <p:nvSpPr>
            <p:cNvPr id="12" name="object 16"/>
            <p:cNvSpPr txBox="1"/>
            <p:nvPr/>
          </p:nvSpPr>
          <p:spPr>
            <a:xfrm>
              <a:off x="2971736" y="3502977"/>
              <a:ext cx="1210945" cy="498475"/>
            </a:xfrm>
            <a:prstGeom prst="rect">
              <a:avLst/>
            </a:prstGeom>
          </p:spPr>
          <p:txBody>
            <a:bodyPr vert="horz" wrap="square" lIns="0" tIns="0" rIns="0" bIns="0" rtlCol="0">
              <a:spAutoFit/>
            </a:bodyPr>
            <a:lstStyle/>
            <a:p>
              <a:pPr marL="300355" marR="5080" indent="-288290"/>
              <a:r>
                <a:rPr sz="1600" spc="-5" dirty="0">
                  <a:latin typeface="Arial" panose="020B0604020202020204"/>
                  <a:cs typeface="Arial" panose="020B0604020202020204"/>
                </a:rPr>
                <a:t>Pengamb</a:t>
              </a:r>
              <a:r>
                <a:rPr sz="1600" dirty="0">
                  <a:latin typeface="Arial" panose="020B0604020202020204"/>
                  <a:cs typeface="Arial" panose="020B0604020202020204"/>
                </a:rPr>
                <a:t>i</a:t>
              </a:r>
              <a:r>
                <a:rPr sz="1600" spc="-5" dirty="0">
                  <a:latin typeface="Arial" panose="020B0604020202020204"/>
                  <a:cs typeface="Arial" panose="020B0604020202020204"/>
                </a:rPr>
                <a:t>lan  contoh</a:t>
              </a:r>
              <a:endParaRPr sz="1600" dirty="0">
                <a:latin typeface="Arial" panose="020B0604020202020204"/>
                <a:cs typeface="Arial" panose="020B0604020202020204"/>
              </a:endParaRPr>
            </a:p>
          </p:txBody>
        </p:sp>
        <p:sp>
          <p:nvSpPr>
            <p:cNvPr id="13" name="object 17"/>
            <p:cNvSpPr/>
            <p:nvPr/>
          </p:nvSpPr>
          <p:spPr>
            <a:xfrm>
              <a:off x="2811462" y="3413125"/>
              <a:ext cx="1905" cy="590550"/>
            </a:xfrm>
            <a:custGeom>
              <a:avLst/>
              <a:gdLst/>
              <a:ahLst/>
              <a:cxnLst/>
              <a:rect l="l" t="t" r="r" b="b"/>
              <a:pathLst>
                <a:path w="1905" h="590550">
                  <a:moveTo>
                    <a:pt x="0" y="0"/>
                  </a:moveTo>
                  <a:lnTo>
                    <a:pt x="1371" y="590550"/>
                  </a:lnTo>
                </a:path>
              </a:pathLst>
            </a:custGeom>
            <a:ln w="38099">
              <a:solidFill>
                <a:srgbClr val="660033"/>
              </a:solidFill>
            </a:ln>
          </p:spPr>
          <p:txBody>
            <a:bodyPr wrap="square" lIns="0" tIns="0" rIns="0" bIns="0" rtlCol="0"/>
            <a:lstStyle/>
            <a:p>
              <a:endParaRPr/>
            </a:p>
          </p:txBody>
        </p:sp>
        <p:sp>
          <p:nvSpPr>
            <p:cNvPr id="14" name="object 19"/>
            <p:cNvSpPr txBox="1"/>
            <p:nvPr/>
          </p:nvSpPr>
          <p:spPr>
            <a:xfrm>
              <a:off x="1234439" y="5230748"/>
              <a:ext cx="2833370" cy="833755"/>
            </a:xfrm>
            <a:prstGeom prst="rect">
              <a:avLst/>
            </a:prstGeom>
          </p:spPr>
          <p:txBody>
            <a:bodyPr vert="horz" wrap="square" lIns="0" tIns="0" rIns="0" bIns="0" rtlCol="0">
              <a:spAutoFit/>
            </a:bodyPr>
            <a:lstStyle/>
            <a:p>
              <a:pPr marL="12700" marR="5080"/>
              <a:r>
                <a:rPr spc="-5" dirty="0">
                  <a:solidFill>
                    <a:srgbClr val="0000FF"/>
                  </a:solidFill>
                  <a:latin typeface="Arial" panose="020B0604020202020204"/>
                  <a:cs typeface="Arial" panose="020B0604020202020204"/>
                </a:rPr>
                <a:t>1 </a:t>
              </a:r>
              <a:r>
                <a:rPr dirty="0">
                  <a:solidFill>
                    <a:srgbClr val="0000FF"/>
                  </a:solidFill>
                  <a:latin typeface="Arial" panose="020B0604020202020204"/>
                  <a:cs typeface="Arial" panose="020B0604020202020204"/>
                </a:rPr>
                <a:t>X </a:t>
              </a:r>
              <a:r>
                <a:rPr spc="-10" dirty="0">
                  <a:solidFill>
                    <a:srgbClr val="0000FF"/>
                  </a:solidFill>
                  <a:latin typeface="Arial" panose="020B0604020202020204"/>
                  <a:cs typeface="Arial" panose="020B0604020202020204"/>
                </a:rPr>
                <a:t>1/10 </a:t>
              </a:r>
              <a:r>
                <a:rPr dirty="0">
                  <a:solidFill>
                    <a:srgbClr val="0000FF"/>
                  </a:solidFill>
                  <a:latin typeface="Arial" panose="020B0604020202020204"/>
                  <a:cs typeface="Arial" panose="020B0604020202020204"/>
                </a:rPr>
                <a:t>T </a:t>
              </a:r>
              <a:r>
                <a:rPr spc="-5" dirty="0">
                  <a:solidFill>
                    <a:srgbClr val="0000FF"/>
                  </a:solidFill>
                  <a:latin typeface="Arial" panose="020B0604020202020204"/>
                  <a:cs typeface="Arial" panose="020B0604020202020204"/>
                </a:rPr>
                <a:t>cairan </a:t>
              </a:r>
              <a:r>
                <a:rPr spc="-10" dirty="0">
                  <a:solidFill>
                    <a:srgbClr val="0000FF"/>
                  </a:solidFill>
                  <a:latin typeface="Arial" panose="020B0604020202020204"/>
                  <a:cs typeface="Arial" panose="020B0604020202020204"/>
                </a:rPr>
                <a:t>dari</a:t>
              </a:r>
              <a:r>
                <a:rPr spc="-80" dirty="0">
                  <a:solidFill>
                    <a:srgbClr val="0000FF"/>
                  </a:solidFill>
                  <a:latin typeface="Arial" panose="020B0604020202020204"/>
                  <a:cs typeface="Arial" panose="020B0604020202020204"/>
                </a:rPr>
                <a:t> </a:t>
              </a:r>
              <a:r>
                <a:rPr spc="-10" dirty="0">
                  <a:solidFill>
                    <a:srgbClr val="0000FF"/>
                  </a:solidFill>
                  <a:latin typeface="Arial" panose="020B0604020202020204"/>
                  <a:cs typeface="Arial" panose="020B0604020202020204"/>
                </a:rPr>
                <a:t>dasar  </a:t>
              </a:r>
              <a:r>
                <a:rPr spc="-5" dirty="0">
                  <a:solidFill>
                    <a:srgbClr val="0000FF"/>
                  </a:solidFill>
                  <a:latin typeface="Arial" panose="020B0604020202020204"/>
                  <a:cs typeface="Arial" panose="020B0604020202020204"/>
                </a:rPr>
                <a:t>3 </a:t>
              </a:r>
              <a:r>
                <a:rPr dirty="0">
                  <a:solidFill>
                    <a:srgbClr val="0000FF"/>
                  </a:solidFill>
                  <a:latin typeface="Arial" panose="020B0604020202020204"/>
                  <a:cs typeface="Arial" panose="020B0604020202020204"/>
                </a:rPr>
                <a:t>X ½ T </a:t>
              </a:r>
              <a:r>
                <a:rPr spc="-5" dirty="0">
                  <a:solidFill>
                    <a:srgbClr val="0000FF"/>
                  </a:solidFill>
                  <a:latin typeface="Arial" panose="020B0604020202020204"/>
                  <a:cs typeface="Arial" panose="020B0604020202020204"/>
                </a:rPr>
                <a:t>cairan </a:t>
              </a:r>
              <a:r>
                <a:rPr spc="-10" dirty="0">
                  <a:solidFill>
                    <a:srgbClr val="0000FF"/>
                  </a:solidFill>
                  <a:latin typeface="Arial" panose="020B0604020202020204"/>
                  <a:cs typeface="Arial" panose="020B0604020202020204"/>
                </a:rPr>
                <a:t>dari</a:t>
              </a:r>
              <a:r>
                <a:rPr spc="-114" dirty="0">
                  <a:solidFill>
                    <a:srgbClr val="0000FF"/>
                  </a:solidFill>
                  <a:latin typeface="Arial" panose="020B0604020202020204"/>
                  <a:cs typeface="Arial" panose="020B0604020202020204"/>
                </a:rPr>
                <a:t> </a:t>
              </a:r>
              <a:r>
                <a:rPr spc="-10" dirty="0">
                  <a:solidFill>
                    <a:srgbClr val="0000FF"/>
                  </a:solidFill>
                  <a:latin typeface="Arial" panose="020B0604020202020204"/>
                  <a:cs typeface="Arial" panose="020B0604020202020204"/>
                </a:rPr>
                <a:t>dasar</a:t>
              </a:r>
              <a:endParaRPr dirty="0">
                <a:latin typeface="Arial" panose="020B0604020202020204"/>
                <a:cs typeface="Arial" panose="020B0604020202020204"/>
              </a:endParaRPr>
            </a:p>
            <a:p>
              <a:pPr marL="12700"/>
              <a:r>
                <a:rPr spc="-5" dirty="0">
                  <a:solidFill>
                    <a:srgbClr val="0000FF"/>
                  </a:solidFill>
                  <a:latin typeface="Arial" panose="020B0604020202020204"/>
                  <a:cs typeface="Arial" panose="020B0604020202020204"/>
                </a:rPr>
                <a:t>1 </a:t>
              </a:r>
              <a:r>
                <a:rPr dirty="0">
                  <a:solidFill>
                    <a:srgbClr val="0000FF"/>
                  </a:solidFill>
                  <a:latin typeface="Arial" panose="020B0604020202020204"/>
                  <a:cs typeface="Arial" panose="020B0604020202020204"/>
                </a:rPr>
                <a:t>X </a:t>
              </a:r>
              <a:r>
                <a:rPr spc="-10" dirty="0">
                  <a:solidFill>
                    <a:srgbClr val="0000FF"/>
                  </a:solidFill>
                  <a:latin typeface="Arial" panose="020B0604020202020204"/>
                  <a:cs typeface="Arial" panose="020B0604020202020204"/>
                </a:rPr>
                <a:t>9/10 </a:t>
              </a:r>
              <a:r>
                <a:rPr dirty="0">
                  <a:solidFill>
                    <a:srgbClr val="0000FF"/>
                  </a:solidFill>
                  <a:latin typeface="Arial" panose="020B0604020202020204"/>
                  <a:cs typeface="Arial" panose="020B0604020202020204"/>
                </a:rPr>
                <a:t>T </a:t>
              </a:r>
              <a:r>
                <a:rPr spc="-5" dirty="0">
                  <a:solidFill>
                    <a:srgbClr val="0000FF"/>
                  </a:solidFill>
                  <a:latin typeface="Arial" panose="020B0604020202020204"/>
                  <a:cs typeface="Arial" panose="020B0604020202020204"/>
                </a:rPr>
                <a:t>cairan </a:t>
              </a:r>
              <a:r>
                <a:rPr spc="-10" dirty="0">
                  <a:solidFill>
                    <a:srgbClr val="0000FF"/>
                  </a:solidFill>
                  <a:latin typeface="Arial" panose="020B0604020202020204"/>
                  <a:cs typeface="Arial" panose="020B0604020202020204"/>
                </a:rPr>
                <a:t>dari</a:t>
              </a:r>
              <a:r>
                <a:rPr spc="-80" dirty="0">
                  <a:solidFill>
                    <a:srgbClr val="0000FF"/>
                  </a:solidFill>
                  <a:latin typeface="Arial" panose="020B0604020202020204"/>
                  <a:cs typeface="Arial" panose="020B0604020202020204"/>
                </a:rPr>
                <a:t> </a:t>
              </a:r>
              <a:r>
                <a:rPr spc="-10" dirty="0">
                  <a:solidFill>
                    <a:srgbClr val="0000FF"/>
                  </a:solidFill>
                  <a:latin typeface="Arial" panose="020B0604020202020204"/>
                  <a:cs typeface="Arial" panose="020B0604020202020204"/>
                </a:rPr>
                <a:t>dasar</a:t>
              </a:r>
              <a:endParaRPr dirty="0">
                <a:latin typeface="Arial" panose="020B0604020202020204"/>
                <a:cs typeface="Arial" panose="020B0604020202020204"/>
              </a:endParaRPr>
            </a:p>
          </p:txBody>
        </p:sp>
        <p:sp>
          <p:nvSpPr>
            <p:cNvPr id="15" name="object 20"/>
            <p:cNvSpPr/>
            <p:nvPr/>
          </p:nvSpPr>
          <p:spPr>
            <a:xfrm>
              <a:off x="2811462" y="4656073"/>
              <a:ext cx="0" cy="574675"/>
            </a:xfrm>
            <a:custGeom>
              <a:avLst/>
              <a:gdLst/>
              <a:ahLst/>
              <a:cxnLst/>
              <a:rect l="l" t="t" r="r" b="b"/>
              <a:pathLst>
                <a:path h="574675">
                  <a:moveTo>
                    <a:pt x="0" y="0"/>
                  </a:moveTo>
                  <a:lnTo>
                    <a:pt x="0" y="574675"/>
                  </a:lnTo>
                </a:path>
              </a:pathLst>
            </a:custGeom>
            <a:ln w="38100">
              <a:solidFill>
                <a:srgbClr val="660033"/>
              </a:solidFill>
            </a:ln>
          </p:spPr>
          <p:txBody>
            <a:bodyPr wrap="square" lIns="0" tIns="0" rIns="0" bIns="0" rtlCol="0"/>
            <a:lstStyle/>
            <a:p>
              <a:endParaRPr/>
            </a:p>
          </p:txBody>
        </p:sp>
        <p:sp>
          <p:nvSpPr>
            <p:cNvPr id="16" name="object 22"/>
            <p:cNvSpPr txBox="1"/>
            <p:nvPr/>
          </p:nvSpPr>
          <p:spPr>
            <a:xfrm>
              <a:off x="5641340" y="5383148"/>
              <a:ext cx="786765" cy="559435"/>
            </a:xfrm>
            <a:prstGeom prst="rect">
              <a:avLst/>
            </a:prstGeom>
          </p:spPr>
          <p:txBody>
            <a:bodyPr vert="horz" wrap="square" lIns="0" tIns="0" rIns="0" bIns="0" rtlCol="0">
              <a:spAutoFit/>
            </a:bodyPr>
            <a:lstStyle/>
            <a:p>
              <a:pPr marL="12700" marR="5080"/>
              <a:r>
                <a:rPr spc="-100" dirty="0">
                  <a:latin typeface="Arial" panose="020B0604020202020204"/>
                  <a:cs typeface="Arial" panose="020B0604020202020204"/>
                </a:rPr>
                <a:t>V</a:t>
              </a:r>
              <a:r>
                <a:rPr spc="-15" dirty="0">
                  <a:latin typeface="Arial" panose="020B0604020202020204"/>
                  <a:cs typeface="Arial" panose="020B0604020202020204"/>
                </a:rPr>
                <a:t>o</a:t>
              </a:r>
              <a:r>
                <a:rPr spc="-10" dirty="0">
                  <a:latin typeface="Arial" panose="020B0604020202020204"/>
                  <a:cs typeface="Arial" panose="020B0604020202020204"/>
                </a:rPr>
                <a:t>l</a:t>
              </a:r>
              <a:r>
                <a:rPr spc="-15" dirty="0">
                  <a:latin typeface="Arial" panose="020B0604020202020204"/>
                  <a:cs typeface="Arial" panose="020B0604020202020204"/>
                </a:rPr>
                <a:t>u</a:t>
              </a:r>
              <a:r>
                <a:rPr spc="-5" dirty="0">
                  <a:latin typeface="Arial" panose="020B0604020202020204"/>
                  <a:cs typeface="Arial" panose="020B0604020202020204"/>
                </a:rPr>
                <a:t>me  sama</a:t>
              </a:r>
              <a:endParaRPr>
                <a:latin typeface="Arial" panose="020B0604020202020204"/>
                <a:cs typeface="Arial" panose="020B0604020202020204"/>
              </a:endParaRPr>
            </a:p>
          </p:txBody>
        </p:sp>
        <p:sp>
          <p:nvSpPr>
            <p:cNvPr id="17" name="object 23"/>
            <p:cNvSpPr/>
            <p:nvPr/>
          </p:nvSpPr>
          <p:spPr>
            <a:xfrm>
              <a:off x="4470400" y="5668963"/>
              <a:ext cx="996950" cy="0"/>
            </a:xfrm>
            <a:custGeom>
              <a:avLst/>
              <a:gdLst/>
              <a:ahLst/>
              <a:cxnLst/>
              <a:rect l="l" t="t" r="r" b="b"/>
              <a:pathLst>
                <a:path w="996950">
                  <a:moveTo>
                    <a:pt x="0" y="0"/>
                  </a:moveTo>
                  <a:lnTo>
                    <a:pt x="996950" y="0"/>
                  </a:lnTo>
                </a:path>
              </a:pathLst>
            </a:custGeom>
            <a:ln w="38100">
              <a:solidFill>
                <a:srgbClr val="660033"/>
              </a:solidFill>
            </a:ln>
          </p:spPr>
          <p:txBody>
            <a:bodyPr wrap="square" lIns="0" tIns="0" rIns="0" bIns="0" rtlCol="0"/>
            <a:lstStyle/>
            <a:p>
              <a:endParaRPr/>
            </a:p>
          </p:txBody>
        </p:sp>
        <p:sp>
          <p:nvSpPr>
            <p:cNvPr id="18" name="object 25"/>
            <p:cNvSpPr txBox="1"/>
            <p:nvPr/>
          </p:nvSpPr>
          <p:spPr>
            <a:xfrm>
              <a:off x="1815147" y="4282932"/>
              <a:ext cx="6536055" cy="972061"/>
            </a:xfrm>
            <a:prstGeom prst="rect">
              <a:avLst/>
            </a:prstGeom>
          </p:spPr>
          <p:txBody>
            <a:bodyPr vert="horz" wrap="square" lIns="0" tIns="0" rIns="0" bIns="0" rtlCol="0">
              <a:spAutoFit/>
            </a:bodyPr>
            <a:lstStyle/>
            <a:p>
              <a:pPr marL="12700"/>
              <a:r>
                <a:rPr lang="en-US" spc="-5" dirty="0">
                  <a:latin typeface="Arial" panose="020B0604020202020204"/>
                  <a:cs typeface="Arial" panose="020B0604020202020204"/>
                </a:rPr>
                <a:t>3</a:t>
              </a:r>
              <a:r>
                <a:rPr spc="-5" dirty="0">
                  <a:latin typeface="Arial" panose="020B0604020202020204"/>
                  <a:cs typeface="Arial" panose="020B0604020202020204"/>
                </a:rPr>
                <a:t> </a:t>
              </a:r>
              <a:r>
                <a:rPr spc="-5" dirty="0" err="1">
                  <a:latin typeface="Arial" panose="020B0604020202020204"/>
                  <a:cs typeface="Arial" panose="020B0604020202020204"/>
                </a:rPr>
                <a:t>tempat</a:t>
              </a:r>
              <a:r>
                <a:rPr spc="-75" dirty="0">
                  <a:latin typeface="Arial" panose="020B0604020202020204"/>
                  <a:cs typeface="Arial" panose="020B0604020202020204"/>
                </a:rPr>
                <a:t> </a:t>
              </a:r>
              <a:r>
                <a:rPr spc="-10" dirty="0" err="1">
                  <a:latin typeface="Arial" panose="020B0604020202020204"/>
                  <a:cs typeface="Arial" panose="020B0604020202020204"/>
                </a:rPr>
                <a:t>ketinggian</a:t>
              </a:r>
              <a:endParaRPr lang="en-US" spc="-10" dirty="0">
                <a:latin typeface="Arial" panose="020B0604020202020204"/>
                <a:cs typeface="Arial" panose="020B0604020202020204"/>
              </a:endParaRPr>
            </a:p>
            <a:p>
              <a:pPr marL="12700"/>
              <a:endParaRPr dirty="0">
                <a:latin typeface="Arial" panose="020B0604020202020204"/>
                <a:cs typeface="Arial" panose="020B0604020202020204"/>
              </a:endParaRPr>
            </a:p>
            <a:p>
              <a:pPr marR="5080" algn="r">
                <a:spcBef>
                  <a:spcPts val="1140"/>
                </a:spcBef>
              </a:pPr>
              <a:r>
                <a:rPr spc="-10" dirty="0" err="1">
                  <a:solidFill>
                    <a:srgbClr val="FF0000"/>
                  </a:solidFill>
                  <a:latin typeface="Arial" panose="020B0604020202020204"/>
                  <a:cs typeface="Arial" panose="020B0604020202020204"/>
                </a:rPr>
                <a:t>Di</a:t>
              </a:r>
              <a:r>
                <a:rPr spc="-15" dirty="0" err="1">
                  <a:solidFill>
                    <a:srgbClr val="FF0000"/>
                  </a:solidFill>
                  <a:latin typeface="Arial" panose="020B0604020202020204"/>
                  <a:cs typeface="Arial" panose="020B0604020202020204"/>
                </a:rPr>
                <a:t>c</a:t>
              </a:r>
              <a:r>
                <a:rPr spc="-5" dirty="0" err="1">
                  <a:solidFill>
                    <a:srgbClr val="FF0000"/>
                  </a:solidFill>
                  <a:latin typeface="Arial" panose="020B0604020202020204"/>
                  <a:cs typeface="Arial" panose="020B0604020202020204"/>
                </a:rPr>
                <a:t>a</a:t>
              </a:r>
              <a:r>
                <a:rPr dirty="0" err="1">
                  <a:solidFill>
                    <a:srgbClr val="FF0000"/>
                  </a:solidFill>
                  <a:latin typeface="Arial" panose="020B0604020202020204"/>
                  <a:cs typeface="Arial" panose="020B0604020202020204"/>
                </a:rPr>
                <a:t>m</a:t>
              </a:r>
              <a:r>
                <a:rPr spc="-15" dirty="0" err="1">
                  <a:solidFill>
                    <a:srgbClr val="FF0000"/>
                  </a:solidFill>
                  <a:latin typeface="Arial" panose="020B0604020202020204"/>
                  <a:cs typeface="Arial" panose="020B0604020202020204"/>
                </a:rPr>
                <a:t>pur</a:t>
              </a:r>
              <a:endParaRPr dirty="0">
                <a:latin typeface="Arial" panose="020B0604020202020204"/>
                <a:cs typeface="Arial" panose="020B0604020202020204"/>
              </a:endParaRPr>
            </a:p>
          </p:txBody>
        </p:sp>
        <p:sp>
          <p:nvSpPr>
            <p:cNvPr id="19" name="object 26"/>
            <p:cNvSpPr/>
            <p:nvPr/>
          </p:nvSpPr>
          <p:spPr>
            <a:xfrm>
              <a:off x="7712075" y="4340312"/>
              <a:ext cx="3175" cy="460375"/>
            </a:xfrm>
            <a:custGeom>
              <a:avLst/>
              <a:gdLst/>
              <a:ahLst/>
              <a:cxnLst/>
              <a:rect l="l" t="t" r="r" b="b"/>
              <a:pathLst>
                <a:path w="3175" h="460375">
                  <a:moveTo>
                    <a:pt x="2628" y="0"/>
                  </a:moveTo>
                  <a:lnTo>
                    <a:pt x="0" y="460375"/>
                  </a:lnTo>
                </a:path>
              </a:pathLst>
            </a:custGeom>
            <a:ln w="38100">
              <a:solidFill>
                <a:srgbClr val="660033"/>
              </a:solidFill>
            </a:ln>
          </p:spPr>
          <p:txBody>
            <a:bodyPr wrap="square" lIns="0" tIns="0" rIns="0" bIns="0" rtlCol="0"/>
            <a:lstStyle/>
            <a:p>
              <a:endParaRPr/>
            </a:p>
          </p:txBody>
        </p:sp>
        <p:sp>
          <p:nvSpPr>
            <p:cNvPr id="20" name="object 28"/>
            <p:cNvSpPr txBox="1"/>
            <p:nvPr/>
          </p:nvSpPr>
          <p:spPr>
            <a:xfrm>
              <a:off x="7851140" y="5535548"/>
              <a:ext cx="1000125" cy="285115"/>
            </a:xfrm>
            <a:prstGeom prst="rect">
              <a:avLst/>
            </a:prstGeom>
          </p:spPr>
          <p:txBody>
            <a:bodyPr vert="horz" wrap="square" lIns="0" tIns="0" rIns="0" bIns="0" rtlCol="0">
              <a:spAutoFit/>
            </a:bodyPr>
            <a:lstStyle/>
            <a:p>
              <a:pPr marL="12700"/>
              <a:r>
                <a:rPr spc="-10" dirty="0">
                  <a:solidFill>
                    <a:srgbClr val="FF0000"/>
                  </a:solidFill>
                  <a:latin typeface="Arial" panose="020B0604020202020204"/>
                  <a:cs typeface="Arial" panose="020B0604020202020204"/>
                </a:rPr>
                <a:t>Dicampur</a:t>
              </a:r>
              <a:endParaRPr>
                <a:latin typeface="Arial" panose="020B0604020202020204"/>
                <a:cs typeface="Arial" panose="020B0604020202020204"/>
              </a:endParaRPr>
            </a:p>
          </p:txBody>
        </p:sp>
        <p:sp>
          <p:nvSpPr>
            <p:cNvPr id="21" name="object 29"/>
            <p:cNvSpPr/>
            <p:nvPr/>
          </p:nvSpPr>
          <p:spPr>
            <a:xfrm>
              <a:off x="6608762" y="5668963"/>
              <a:ext cx="1068705" cy="0"/>
            </a:xfrm>
            <a:custGeom>
              <a:avLst/>
              <a:gdLst/>
              <a:ahLst/>
              <a:cxnLst/>
              <a:rect l="l" t="t" r="r" b="b"/>
              <a:pathLst>
                <a:path w="1068704">
                  <a:moveTo>
                    <a:pt x="0" y="0"/>
                  </a:moveTo>
                  <a:lnTo>
                    <a:pt x="1068387" y="0"/>
                  </a:lnTo>
                </a:path>
              </a:pathLst>
            </a:custGeom>
            <a:ln w="38100">
              <a:solidFill>
                <a:srgbClr val="660033"/>
              </a:solidFill>
            </a:ln>
          </p:spPr>
          <p:txBody>
            <a:bodyPr wrap="square" lIns="0" tIns="0" rIns="0" bIns="0" rtlCol="0"/>
            <a:lstStyle/>
            <a:p>
              <a:endParaRPr/>
            </a:p>
          </p:txBody>
        </p:sp>
        <p:sp>
          <p:nvSpPr>
            <p:cNvPr id="22" name="object 30"/>
            <p:cNvSpPr/>
            <p:nvPr/>
          </p:nvSpPr>
          <p:spPr>
            <a:xfrm>
              <a:off x="7658100" y="5611807"/>
              <a:ext cx="114300" cy="114300"/>
            </a:xfrm>
            <a:custGeom>
              <a:avLst/>
              <a:gdLst/>
              <a:ahLst/>
              <a:cxnLst/>
              <a:rect l="l" t="t" r="r" b="b"/>
              <a:pathLst>
                <a:path w="114300" h="114300">
                  <a:moveTo>
                    <a:pt x="0" y="0"/>
                  </a:moveTo>
                  <a:lnTo>
                    <a:pt x="0" y="114300"/>
                  </a:lnTo>
                  <a:lnTo>
                    <a:pt x="114300" y="57150"/>
                  </a:lnTo>
                  <a:lnTo>
                    <a:pt x="0" y="0"/>
                  </a:lnTo>
                  <a:close/>
                </a:path>
              </a:pathLst>
            </a:custGeom>
            <a:solidFill>
              <a:srgbClr val="660033"/>
            </a:solidFill>
          </p:spPr>
          <p:txBody>
            <a:bodyPr wrap="square" lIns="0" tIns="0" rIns="0" bIns="0" rtlCol="0"/>
            <a:lstStyle/>
            <a:p>
              <a:endParaRPr/>
            </a:p>
          </p:txBody>
        </p:sp>
      </p:grpSp>
      <p:sp>
        <p:nvSpPr>
          <p:cNvPr id="24" name="object 26">
            <a:extLst>
              <a:ext uri="{FF2B5EF4-FFF2-40B4-BE49-F238E27FC236}">
                <a16:creationId xmlns:a16="http://schemas.microsoft.com/office/drawing/2014/main" id="{D3B34A42-22F0-44FE-8C06-B5DE17182010}"/>
              </a:ext>
            </a:extLst>
          </p:cNvPr>
          <p:cNvSpPr/>
          <p:nvPr/>
        </p:nvSpPr>
        <p:spPr>
          <a:xfrm>
            <a:off x="9762005" y="3579289"/>
            <a:ext cx="3175" cy="460375"/>
          </a:xfrm>
          <a:custGeom>
            <a:avLst/>
            <a:gdLst/>
            <a:ahLst/>
            <a:cxnLst/>
            <a:rect l="l" t="t" r="r" b="b"/>
            <a:pathLst>
              <a:path w="3175" h="460375">
                <a:moveTo>
                  <a:pt x="2628" y="0"/>
                </a:moveTo>
                <a:lnTo>
                  <a:pt x="0" y="460375"/>
                </a:lnTo>
              </a:path>
            </a:pathLst>
          </a:custGeom>
          <a:ln w="38100">
            <a:solidFill>
              <a:srgbClr val="660033"/>
            </a:solidFill>
          </a:ln>
        </p:spPr>
        <p:txBody>
          <a:bodyPr wrap="square" lIns="0" tIns="0" rIns="0" bIns="0" rtlCol="0"/>
          <a:lstStyle/>
          <a:p>
            <a:endParaRPr/>
          </a:p>
        </p:txBody>
      </p:sp>
      <p:sp>
        <p:nvSpPr>
          <p:cNvPr id="25" name="object 13">
            <a:extLst>
              <a:ext uri="{FF2B5EF4-FFF2-40B4-BE49-F238E27FC236}">
                <a16:creationId xmlns:a16="http://schemas.microsoft.com/office/drawing/2014/main" id="{378E45CA-AD21-47AF-93DB-1C0DE2860AFE}"/>
              </a:ext>
            </a:extLst>
          </p:cNvPr>
          <p:cNvSpPr txBox="1"/>
          <p:nvPr/>
        </p:nvSpPr>
        <p:spPr>
          <a:xfrm>
            <a:off x="9016342" y="3175417"/>
            <a:ext cx="1719376" cy="276999"/>
          </a:xfrm>
          <a:prstGeom prst="rect">
            <a:avLst/>
          </a:prstGeom>
        </p:spPr>
        <p:txBody>
          <a:bodyPr vert="horz" wrap="square" lIns="0" tIns="0" rIns="0" bIns="0" rtlCol="0">
            <a:spAutoFit/>
          </a:bodyPr>
          <a:lstStyle/>
          <a:p>
            <a:pPr marL="12700" algn="ctr"/>
            <a:r>
              <a:rPr lang="en-US" spc="-10" dirty="0" err="1">
                <a:latin typeface="Arial" panose="020B0604020202020204"/>
                <a:cs typeface="Arial" panose="020B0604020202020204"/>
              </a:rPr>
              <a:t>Tidak</a:t>
            </a:r>
            <a:r>
              <a:rPr lang="en-US" spc="-10" dirty="0">
                <a:latin typeface="Arial" panose="020B0604020202020204"/>
                <a:cs typeface="Arial" panose="020B0604020202020204"/>
              </a:rPr>
              <a:t> </a:t>
            </a:r>
            <a:r>
              <a:rPr lang="en-US" spc="-10" dirty="0" err="1">
                <a:latin typeface="Arial" panose="020B0604020202020204"/>
                <a:cs typeface="Arial" panose="020B0604020202020204"/>
              </a:rPr>
              <a:t>homogen</a:t>
            </a:r>
            <a:endParaRPr dirty="0">
              <a:latin typeface="Arial" panose="020B0604020202020204"/>
              <a:cs typeface="Arial" panose="020B0604020202020204"/>
            </a:endParaRPr>
          </a:p>
        </p:txBody>
      </p:sp>
      <p:pic>
        <p:nvPicPr>
          <p:cNvPr id="26" name="Picture 25">
            <a:extLst>
              <a:ext uri="{FF2B5EF4-FFF2-40B4-BE49-F238E27FC236}">
                <a16:creationId xmlns:a16="http://schemas.microsoft.com/office/drawing/2014/main" id="{279A0D29-1F1D-4E92-BF5F-FA7F3B4DC0BB}"/>
              </a:ext>
            </a:extLst>
          </p:cNvPr>
          <p:cNvPicPr>
            <a:picLocks noChangeAspect="1"/>
          </p:cNvPicPr>
          <p:nvPr/>
        </p:nvPicPr>
        <p:blipFill>
          <a:blip r:embed="rId2"/>
          <a:stretch>
            <a:fillRect/>
          </a:stretch>
        </p:blipFill>
        <p:spPr>
          <a:xfrm>
            <a:off x="349365" y="1362192"/>
            <a:ext cx="2669477" cy="2526932"/>
          </a:xfrm>
          <a:prstGeom prst="rect">
            <a:avLst/>
          </a:prstGeom>
        </p:spPr>
      </p:pic>
      <p:pic>
        <p:nvPicPr>
          <p:cNvPr id="28" name="Picture 27">
            <a:extLst>
              <a:ext uri="{FF2B5EF4-FFF2-40B4-BE49-F238E27FC236}">
                <a16:creationId xmlns:a16="http://schemas.microsoft.com/office/drawing/2014/main" id="{057913CC-1863-49AD-B8C0-C760180BDDD1}"/>
              </a:ext>
            </a:extLst>
          </p:cNvPr>
          <p:cNvPicPr>
            <a:picLocks noChangeAspect="1"/>
          </p:cNvPicPr>
          <p:nvPr/>
        </p:nvPicPr>
        <p:blipFill>
          <a:blip r:embed="rId3"/>
          <a:stretch>
            <a:fillRect/>
          </a:stretch>
        </p:blipFill>
        <p:spPr>
          <a:xfrm>
            <a:off x="349365" y="4037921"/>
            <a:ext cx="2401430" cy="235006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B03F3C-BAA7-4932-8B76-5F88F07B1305}"/>
              </a:ext>
            </a:extLst>
          </p:cNvPr>
          <p:cNvGrpSpPr/>
          <p:nvPr/>
        </p:nvGrpSpPr>
        <p:grpSpPr>
          <a:xfrm>
            <a:off x="836344" y="1203573"/>
            <a:ext cx="6589278" cy="5053020"/>
            <a:chOff x="-46681" y="0"/>
            <a:chExt cx="5626215" cy="4340860"/>
          </a:xfrm>
        </p:grpSpPr>
        <p:grpSp>
          <p:nvGrpSpPr>
            <p:cNvPr id="5" name="Group 4">
              <a:extLst>
                <a:ext uri="{FF2B5EF4-FFF2-40B4-BE49-F238E27FC236}">
                  <a16:creationId xmlns:a16="http://schemas.microsoft.com/office/drawing/2014/main" id="{CCEAACA4-DB39-4732-B706-7BE1DF786690}"/>
                </a:ext>
              </a:extLst>
            </p:cNvPr>
            <p:cNvGrpSpPr>
              <a:grpSpLocks/>
            </p:cNvGrpSpPr>
            <p:nvPr/>
          </p:nvGrpSpPr>
          <p:grpSpPr bwMode="auto">
            <a:xfrm>
              <a:off x="829734" y="0"/>
              <a:ext cx="4749800" cy="4340860"/>
              <a:chOff x="2672" y="-744"/>
              <a:chExt cx="7480" cy="6836"/>
            </a:xfrm>
          </p:grpSpPr>
          <p:sp>
            <p:nvSpPr>
              <p:cNvPr id="11" name="Freeform 3">
                <a:extLst>
                  <a:ext uri="{FF2B5EF4-FFF2-40B4-BE49-F238E27FC236}">
                    <a16:creationId xmlns:a16="http://schemas.microsoft.com/office/drawing/2014/main" id="{8360D7B8-61F8-49EB-997D-79534D79B05D}"/>
                  </a:ext>
                </a:extLst>
              </p:cNvPr>
              <p:cNvSpPr>
                <a:spLocks/>
              </p:cNvSpPr>
              <p:nvPr/>
            </p:nvSpPr>
            <p:spPr bwMode="auto">
              <a:xfrm>
                <a:off x="2746" y="-370"/>
                <a:ext cx="3047" cy="800"/>
              </a:xfrm>
              <a:custGeom>
                <a:avLst/>
                <a:gdLst>
                  <a:gd name="T0" fmla="+- 0 2746 2746"/>
                  <a:gd name="T1" fmla="*/ T0 w 3047"/>
                  <a:gd name="T2" fmla="+- 0 429 -370"/>
                  <a:gd name="T3" fmla="*/ 429 h 800"/>
                  <a:gd name="T4" fmla="+- 0 2774 2746"/>
                  <a:gd name="T5" fmla="*/ T4 w 3047"/>
                  <a:gd name="T6" fmla="+- 0 362 -370"/>
                  <a:gd name="T7" fmla="*/ 362 h 800"/>
                  <a:gd name="T8" fmla="+- 0 2804 2746"/>
                  <a:gd name="T9" fmla="*/ T8 w 3047"/>
                  <a:gd name="T10" fmla="+- 0 296 -370"/>
                  <a:gd name="T11" fmla="*/ 296 h 800"/>
                  <a:gd name="T12" fmla="+- 0 2835 2746"/>
                  <a:gd name="T13" fmla="*/ T12 w 3047"/>
                  <a:gd name="T14" fmla="+- 0 230 -370"/>
                  <a:gd name="T15" fmla="*/ 230 h 800"/>
                  <a:gd name="T16" fmla="+- 0 2868 2746"/>
                  <a:gd name="T17" fmla="*/ T16 w 3047"/>
                  <a:gd name="T18" fmla="+- 0 166 -370"/>
                  <a:gd name="T19" fmla="*/ 166 h 800"/>
                  <a:gd name="T20" fmla="+- 0 2904 2746"/>
                  <a:gd name="T21" fmla="*/ T20 w 3047"/>
                  <a:gd name="T22" fmla="+- 0 103 -370"/>
                  <a:gd name="T23" fmla="*/ 103 h 800"/>
                  <a:gd name="T24" fmla="+- 0 2944 2746"/>
                  <a:gd name="T25" fmla="*/ T24 w 3047"/>
                  <a:gd name="T26" fmla="+- 0 43 -370"/>
                  <a:gd name="T27" fmla="*/ 43 h 800"/>
                  <a:gd name="T28" fmla="+- 0 2989 2746"/>
                  <a:gd name="T29" fmla="*/ T28 w 3047"/>
                  <a:gd name="T30" fmla="+- 0 -14 -370"/>
                  <a:gd name="T31" fmla="*/ -14 h 800"/>
                  <a:gd name="T32" fmla="+- 0 3039 2746"/>
                  <a:gd name="T33" fmla="*/ T32 w 3047"/>
                  <a:gd name="T34" fmla="+- 0 -68 -370"/>
                  <a:gd name="T35" fmla="*/ -68 h 800"/>
                  <a:gd name="T36" fmla="+- 0 3095 2746"/>
                  <a:gd name="T37" fmla="*/ T36 w 3047"/>
                  <a:gd name="T38" fmla="+- 0 -119 -370"/>
                  <a:gd name="T39" fmla="*/ -119 h 800"/>
                  <a:gd name="T40" fmla="+- 0 3159 2746"/>
                  <a:gd name="T41" fmla="*/ T40 w 3047"/>
                  <a:gd name="T42" fmla="+- 0 -165 -370"/>
                  <a:gd name="T43" fmla="*/ -165 h 800"/>
                  <a:gd name="T44" fmla="+- 0 3230 2746"/>
                  <a:gd name="T45" fmla="*/ T44 w 3047"/>
                  <a:gd name="T46" fmla="+- 0 -206 -370"/>
                  <a:gd name="T47" fmla="*/ -206 h 800"/>
                  <a:gd name="T48" fmla="+- 0 3310 2746"/>
                  <a:gd name="T49" fmla="*/ T48 w 3047"/>
                  <a:gd name="T50" fmla="+- 0 -242 -370"/>
                  <a:gd name="T51" fmla="*/ -242 h 800"/>
                  <a:gd name="T52" fmla="+- 0 3399 2746"/>
                  <a:gd name="T53" fmla="*/ T52 w 3047"/>
                  <a:gd name="T54" fmla="+- 0 -273 -370"/>
                  <a:gd name="T55" fmla="*/ -273 h 800"/>
                  <a:gd name="T56" fmla="+- 0 3518 2746"/>
                  <a:gd name="T57" fmla="*/ T56 w 3047"/>
                  <a:gd name="T58" fmla="+- 0 -302 -370"/>
                  <a:gd name="T59" fmla="*/ -302 h 800"/>
                  <a:gd name="T60" fmla="+- 0 3585 2746"/>
                  <a:gd name="T61" fmla="*/ T60 w 3047"/>
                  <a:gd name="T62" fmla="+- 0 -314 -370"/>
                  <a:gd name="T63" fmla="*/ -314 h 800"/>
                  <a:gd name="T64" fmla="+- 0 3658 2746"/>
                  <a:gd name="T65" fmla="*/ T64 w 3047"/>
                  <a:gd name="T66" fmla="+- 0 -326 -370"/>
                  <a:gd name="T67" fmla="*/ -326 h 800"/>
                  <a:gd name="T68" fmla="+- 0 3735 2746"/>
                  <a:gd name="T69" fmla="*/ T68 w 3047"/>
                  <a:gd name="T70" fmla="+- 0 -336 -370"/>
                  <a:gd name="T71" fmla="*/ -336 h 800"/>
                  <a:gd name="T72" fmla="+- 0 3815 2746"/>
                  <a:gd name="T73" fmla="*/ T72 w 3047"/>
                  <a:gd name="T74" fmla="+- 0 -344 -370"/>
                  <a:gd name="T75" fmla="*/ -344 h 800"/>
                  <a:gd name="T76" fmla="+- 0 3899 2746"/>
                  <a:gd name="T77" fmla="*/ T76 w 3047"/>
                  <a:gd name="T78" fmla="+- 0 -352 -370"/>
                  <a:gd name="T79" fmla="*/ -352 h 800"/>
                  <a:gd name="T80" fmla="+- 0 3985 2746"/>
                  <a:gd name="T81" fmla="*/ T80 w 3047"/>
                  <a:gd name="T82" fmla="+- 0 -358 -370"/>
                  <a:gd name="T83" fmla="*/ -358 h 800"/>
                  <a:gd name="T84" fmla="+- 0 4073 2746"/>
                  <a:gd name="T85" fmla="*/ T84 w 3047"/>
                  <a:gd name="T86" fmla="+- 0 -363 -370"/>
                  <a:gd name="T87" fmla="*/ -363 h 800"/>
                  <a:gd name="T88" fmla="+- 0 4162 2746"/>
                  <a:gd name="T89" fmla="*/ T88 w 3047"/>
                  <a:gd name="T90" fmla="+- 0 -366 -370"/>
                  <a:gd name="T91" fmla="*/ -366 h 800"/>
                  <a:gd name="T92" fmla="+- 0 4252 2746"/>
                  <a:gd name="T93" fmla="*/ T92 w 3047"/>
                  <a:gd name="T94" fmla="+- 0 -369 -370"/>
                  <a:gd name="T95" fmla="*/ -369 h 800"/>
                  <a:gd name="T96" fmla="+- 0 4343 2746"/>
                  <a:gd name="T97" fmla="*/ T96 w 3047"/>
                  <a:gd name="T98" fmla="+- 0 -370 -370"/>
                  <a:gd name="T99" fmla="*/ -370 h 800"/>
                  <a:gd name="T100" fmla="+- 0 4433 2746"/>
                  <a:gd name="T101" fmla="*/ T100 w 3047"/>
                  <a:gd name="T102" fmla="+- 0 -369 -370"/>
                  <a:gd name="T103" fmla="*/ -369 h 800"/>
                  <a:gd name="T104" fmla="+- 0 4522 2746"/>
                  <a:gd name="T105" fmla="*/ T104 w 3047"/>
                  <a:gd name="T106" fmla="+- 0 -367 -370"/>
                  <a:gd name="T107" fmla="*/ -367 h 800"/>
                  <a:gd name="T108" fmla="+- 0 4610 2746"/>
                  <a:gd name="T109" fmla="*/ T108 w 3047"/>
                  <a:gd name="T110" fmla="+- 0 -364 -370"/>
                  <a:gd name="T111" fmla="*/ -364 h 800"/>
                  <a:gd name="T112" fmla="+- 0 4696 2746"/>
                  <a:gd name="T113" fmla="*/ T112 w 3047"/>
                  <a:gd name="T114" fmla="+- 0 -360 -370"/>
                  <a:gd name="T115" fmla="*/ -360 h 800"/>
                  <a:gd name="T116" fmla="+- 0 4779 2746"/>
                  <a:gd name="T117" fmla="*/ T116 w 3047"/>
                  <a:gd name="T118" fmla="+- 0 -354 -370"/>
                  <a:gd name="T119" fmla="*/ -354 h 800"/>
                  <a:gd name="T120" fmla="+- 0 4859 2746"/>
                  <a:gd name="T121" fmla="*/ T120 w 3047"/>
                  <a:gd name="T122" fmla="+- 0 -347 -370"/>
                  <a:gd name="T123" fmla="*/ -347 h 800"/>
                  <a:gd name="T124" fmla="+- 0 4935 2746"/>
                  <a:gd name="T125" fmla="*/ T124 w 3047"/>
                  <a:gd name="T126" fmla="+- 0 -338 -370"/>
                  <a:gd name="T127" fmla="*/ -338 h 800"/>
                  <a:gd name="T128" fmla="+- 0 5007 2746"/>
                  <a:gd name="T129" fmla="*/ T128 w 3047"/>
                  <a:gd name="T130" fmla="+- 0 -328 -370"/>
                  <a:gd name="T131" fmla="*/ -328 h 800"/>
                  <a:gd name="T132" fmla="+- 0 5074 2746"/>
                  <a:gd name="T133" fmla="*/ T132 w 3047"/>
                  <a:gd name="T134" fmla="+- 0 -317 -370"/>
                  <a:gd name="T135" fmla="*/ -317 h 800"/>
                  <a:gd name="T136" fmla="+- 0 5135 2746"/>
                  <a:gd name="T137" fmla="*/ T136 w 3047"/>
                  <a:gd name="T138" fmla="+- 0 -304 -370"/>
                  <a:gd name="T139" fmla="*/ -304 h 800"/>
                  <a:gd name="T140" fmla="+- 0 5277 2746"/>
                  <a:gd name="T141" fmla="*/ T140 w 3047"/>
                  <a:gd name="T142" fmla="+- 0 -260 -370"/>
                  <a:gd name="T143" fmla="*/ -260 h 800"/>
                  <a:gd name="T144" fmla="+- 0 5354 2746"/>
                  <a:gd name="T145" fmla="*/ T144 w 3047"/>
                  <a:gd name="T146" fmla="+- 0 -225 -370"/>
                  <a:gd name="T147" fmla="*/ -225 h 800"/>
                  <a:gd name="T148" fmla="+- 0 5423 2746"/>
                  <a:gd name="T149" fmla="*/ T148 w 3047"/>
                  <a:gd name="T150" fmla="+- 0 -184 -370"/>
                  <a:gd name="T151" fmla="*/ -184 h 800"/>
                  <a:gd name="T152" fmla="+- 0 5483 2746"/>
                  <a:gd name="T153" fmla="*/ T152 w 3047"/>
                  <a:gd name="T154" fmla="+- 0 -138 -370"/>
                  <a:gd name="T155" fmla="*/ -138 h 800"/>
                  <a:gd name="T156" fmla="+- 0 5536 2746"/>
                  <a:gd name="T157" fmla="*/ T156 w 3047"/>
                  <a:gd name="T158" fmla="+- 0 -88 -370"/>
                  <a:gd name="T159" fmla="*/ -88 h 800"/>
                  <a:gd name="T160" fmla="+- 0 5582 2746"/>
                  <a:gd name="T161" fmla="*/ T160 w 3047"/>
                  <a:gd name="T162" fmla="+- 0 -34 -370"/>
                  <a:gd name="T163" fmla="*/ -34 h 800"/>
                  <a:gd name="T164" fmla="+- 0 5623 2746"/>
                  <a:gd name="T165" fmla="*/ T164 w 3047"/>
                  <a:gd name="T166" fmla="+- 0 23 -370"/>
                  <a:gd name="T167" fmla="*/ 23 h 800"/>
                  <a:gd name="T168" fmla="+- 0 5659 2746"/>
                  <a:gd name="T169" fmla="*/ T168 w 3047"/>
                  <a:gd name="T170" fmla="+- 0 84 -370"/>
                  <a:gd name="T171" fmla="*/ 84 h 800"/>
                  <a:gd name="T172" fmla="+- 0 5690 2746"/>
                  <a:gd name="T173" fmla="*/ T172 w 3047"/>
                  <a:gd name="T174" fmla="+- 0 146 -370"/>
                  <a:gd name="T175" fmla="*/ 146 h 800"/>
                  <a:gd name="T176" fmla="+- 0 5719 2746"/>
                  <a:gd name="T177" fmla="*/ T176 w 3047"/>
                  <a:gd name="T178" fmla="+- 0 211 -370"/>
                  <a:gd name="T179" fmla="*/ 211 h 800"/>
                  <a:gd name="T180" fmla="+- 0 5745 2746"/>
                  <a:gd name="T181" fmla="*/ T180 w 3047"/>
                  <a:gd name="T182" fmla="+- 0 278 -370"/>
                  <a:gd name="T183" fmla="*/ 278 h 800"/>
                  <a:gd name="T184" fmla="+- 0 5769 2746"/>
                  <a:gd name="T185" fmla="*/ T184 w 3047"/>
                  <a:gd name="T186" fmla="+- 0 345 -370"/>
                  <a:gd name="T187" fmla="*/ 345 h 800"/>
                  <a:gd name="T188" fmla="+- 0 5793 2746"/>
                  <a:gd name="T189" fmla="*/ T188 w 3047"/>
                  <a:gd name="T190" fmla="+- 0 413 -370"/>
                  <a:gd name="T191" fmla="*/ 413 h 8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3047" h="800">
                    <a:moveTo>
                      <a:pt x="0" y="799"/>
                    </a:moveTo>
                    <a:lnTo>
                      <a:pt x="28" y="732"/>
                    </a:lnTo>
                    <a:lnTo>
                      <a:pt x="58" y="666"/>
                    </a:lnTo>
                    <a:lnTo>
                      <a:pt x="89" y="600"/>
                    </a:lnTo>
                    <a:lnTo>
                      <a:pt x="122" y="536"/>
                    </a:lnTo>
                    <a:lnTo>
                      <a:pt x="158" y="473"/>
                    </a:lnTo>
                    <a:lnTo>
                      <a:pt x="198" y="413"/>
                    </a:lnTo>
                    <a:lnTo>
                      <a:pt x="243" y="356"/>
                    </a:lnTo>
                    <a:lnTo>
                      <a:pt x="293" y="302"/>
                    </a:lnTo>
                    <a:lnTo>
                      <a:pt x="349" y="251"/>
                    </a:lnTo>
                    <a:lnTo>
                      <a:pt x="413" y="205"/>
                    </a:lnTo>
                    <a:lnTo>
                      <a:pt x="484" y="164"/>
                    </a:lnTo>
                    <a:lnTo>
                      <a:pt x="564" y="128"/>
                    </a:lnTo>
                    <a:lnTo>
                      <a:pt x="653" y="97"/>
                    </a:lnTo>
                    <a:lnTo>
                      <a:pt x="772" y="68"/>
                    </a:lnTo>
                    <a:lnTo>
                      <a:pt x="839" y="56"/>
                    </a:lnTo>
                    <a:lnTo>
                      <a:pt x="912" y="44"/>
                    </a:lnTo>
                    <a:lnTo>
                      <a:pt x="989" y="34"/>
                    </a:lnTo>
                    <a:lnTo>
                      <a:pt x="1069" y="26"/>
                    </a:lnTo>
                    <a:lnTo>
                      <a:pt x="1153" y="18"/>
                    </a:lnTo>
                    <a:lnTo>
                      <a:pt x="1239" y="12"/>
                    </a:lnTo>
                    <a:lnTo>
                      <a:pt x="1327" y="7"/>
                    </a:lnTo>
                    <a:lnTo>
                      <a:pt x="1416" y="4"/>
                    </a:lnTo>
                    <a:lnTo>
                      <a:pt x="1506" y="1"/>
                    </a:lnTo>
                    <a:lnTo>
                      <a:pt x="1597" y="0"/>
                    </a:lnTo>
                    <a:lnTo>
                      <a:pt x="1687" y="1"/>
                    </a:lnTo>
                    <a:lnTo>
                      <a:pt x="1776" y="3"/>
                    </a:lnTo>
                    <a:lnTo>
                      <a:pt x="1864" y="6"/>
                    </a:lnTo>
                    <a:lnTo>
                      <a:pt x="1950" y="10"/>
                    </a:lnTo>
                    <a:lnTo>
                      <a:pt x="2033" y="16"/>
                    </a:lnTo>
                    <a:lnTo>
                      <a:pt x="2113" y="23"/>
                    </a:lnTo>
                    <a:lnTo>
                      <a:pt x="2189" y="32"/>
                    </a:lnTo>
                    <a:lnTo>
                      <a:pt x="2261" y="42"/>
                    </a:lnTo>
                    <a:lnTo>
                      <a:pt x="2328" y="53"/>
                    </a:lnTo>
                    <a:lnTo>
                      <a:pt x="2389" y="66"/>
                    </a:lnTo>
                    <a:lnTo>
                      <a:pt x="2531" y="110"/>
                    </a:lnTo>
                    <a:lnTo>
                      <a:pt x="2608" y="145"/>
                    </a:lnTo>
                    <a:lnTo>
                      <a:pt x="2677" y="186"/>
                    </a:lnTo>
                    <a:lnTo>
                      <a:pt x="2737" y="232"/>
                    </a:lnTo>
                    <a:lnTo>
                      <a:pt x="2790" y="282"/>
                    </a:lnTo>
                    <a:lnTo>
                      <a:pt x="2836" y="336"/>
                    </a:lnTo>
                    <a:lnTo>
                      <a:pt x="2877" y="393"/>
                    </a:lnTo>
                    <a:lnTo>
                      <a:pt x="2913" y="454"/>
                    </a:lnTo>
                    <a:lnTo>
                      <a:pt x="2944" y="516"/>
                    </a:lnTo>
                    <a:lnTo>
                      <a:pt x="2973" y="581"/>
                    </a:lnTo>
                    <a:lnTo>
                      <a:pt x="2999" y="648"/>
                    </a:lnTo>
                    <a:lnTo>
                      <a:pt x="3023" y="715"/>
                    </a:lnTo>
                    <a:lnTo>
                      <a:pt x="3047" y="783"/>
                    </a:lnTo>
                  </a:path>
                </a:pathLst>
              </a:custGeom>
              <a:noFill/>
              <a:ln w="9525">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2" name="AutoShape 4">
                <a:extLst>
                  <a:ext uri="{FF2B5EF4-FFF2-40B4-BE49-F238E27FC236}">
                    <a16:creationId xmlns:a16="http://schemas.microsoft.com/office/drawing/2014/main" id="{B585F59C-3BE3-42D7-88D5-D86D156782E5}"/>
                  </a:ext>
                </a:extLst>
              </p:cNvPr>
              <p:cNvSpPr>
                <a:spLocks/>
              </p:cNvSpPr>
              <p:nvPr/>
            </p:nvSpPr>
            <p:spPr bwMode="auto">
              <a:xfrm>
                <a:off x="3248" y="-357"/>
                <a:ext cx="2079" cy="683"/>
              </a:xfrm>
              <a:custGeom>
                <a:avLst/>
                <a:gdLst>
                  <a:gd name="T0" fmla="+- 0 3352 3248"/>
                  <a:gd name="T1" fmla="*/ T0 w 2079"/>
                  <a:gd name="T2" fmla="+- 0 -251 -357"/>
                  <a:gd name="T3" fmla="*/ -251 h 683"/>
                  <a:gd name="T4" fmla="+- 0 3681 3248"/>
                  <a:gd name="T5" fmla="*/ T4 w 2079"/>
                  <a:gd name="T6" fmla="+- 0 198 -357"/>
                  <a:gd name="T7" fmla="*/ 198 h 683"/>
                  <a:gd name="T8" fmla="+- 0 3667 3248"/>
                  <a:gd name="T9" fmla="*/ T8 w 2079"/>
                  <a:gd name="T10" fmla="+- 0 288 -357"/>
                  <a:gd name="T11" fmla="*/ 288 h 683"/>
                  <a:gd name="T12" fmla="+- 0 3615 3248"/>
                  <a:gd name="T13" fmla="*/ T12 w 2079"/>
                  <a:gd name="T14" fmla="+- 0 326 -357"/>
                  <a:gd name="T15" fmla="*/ 326 h 683"/>
                  <a:gd name="T16" fmla="+- 0 3248 3248"/>
                  <a:gd name="T17" fmla="*/ T16 w 2079"/>
                  <a:gd name="T18" fmla="+- 0 -174 -357"/>
                  <a:gd name="T19" fmla="*/ -174 h 683"/>
                  <a:gd name="T20" fmla="+- 0 3352 3248"/>
                  <a:gd name="T21" fmla="*/ T20 w 2079"/>
                  <a:gd name="T22" fmla="+- 0 -251 -357"/>
                  <a:gd name="T23" fmla="*/ -251 h 683"/>
                  <a:gd name="T24" fmla="+- 0 4367 3248"/>
                  <a:gd name="T25" fmla="*/ T24 w 2079"/>
                  <a:gd name="T26" fmla="+- 0 -357 -357"/>
                  <a:gd name="T27" fmla="*/ -357 h 683"/>
                  <a:gd name="T28" fmla="+- 0 4367 3248"/>
                  <a:gd name="T29" fmla="*/ T28 w 2079"/>
                  <a:gd name="T30" fmla="+- 0 199 -357"/>
                  <a:gd name="T31" fmla="*/ 199 h 683"/>
                  <a:gd name="T32" fmla="+- 0 4303 3248"/>
                  <a:gd name="T33" fmla="*/ T32 w 2079"/>
                  <a:gd name="T34" fmla="+- 0 263 -357"/>
                  <a:gd name="T35" fmla="*/ 263 h 683"/>
                  <a:gd name="T36" fmla="+- 0 4239 3248"/>
                  <a:gd name="T37" fmla="*/ T36 w 2079"/>
                  <a:gd name="T38" fmla="+- 0 263 -357"/>
                  <a:gd name="T39" fmla="*/ 263 h 683"/>
                  <a:gd name="T40" fmla="+- 0 4239 3248"/>
                  <a:gd name="T41" fmla="*/ T40 w 2079"/>
                  <a:gd name="T42" fmla="+- 0 -357 -357"/>
                  <a:gd name="T43" fmla="*/ -357 h 683"/>
                  <a:gd name="T44" fmla="+- 0 4367 3248"/>
                  <a:gd name="T45" fmla="*/ T44 w 2079"/>
                  <a:gd name="T46" fmla="+- 0 -357 -357"/>
                  <a:gd name="T47" fmla="*/ -357 h 683"/>
                  <a:gd name="T48" fmla="+- 0 5327 3248"/>
                  <a:gd name="T49" fmla="*/ T48 w 2079"/>
                  <a:gd name="T50" fmla="+- 0 -190 -357"/>
                  <a:gd name="T51" fmla="*/ -190 h 683"/>
                  <a:gd name="T52" fmla="+- 0 5013 3248"/>
                  <a:gd name="T53" fmla="*/ T52 w 2079"/>
                  <a:gd name="T54" fmla="+- 0 269 -357"/>
                  <a:gd name="T55" fmla="*/ 269 h 683"/>
                  <a:gd name="T56" fmla="+- 0 4924 3248"/>
                  <a:gd name="T57" fmla="*/ T56 w 2079"/>
                  <a:gd name="T58" fmla="+- 0 285 -357"/>
                  <a:gd name="T59" fmla="*/ 285 h 683"/>
                  <a:gd name="T60" fmla="+- 0 4871 3248"/>
                  <a:gd name="T61" fmla="*/ T60 w 2079"/>
                  <a:gd name="T62" fmla="+- 0 249 -357"/>
                  <a:gd name="T63" fmla="*/ 249 h 683"/>
                  <a:gd name="T64" fmla="+- 0 5221 3248"/>
                  <a:gd name="T65" fmla="*/ T64 w 2079"/>
                  <a:gd name="T66" fmla="+- 0 -263 -357"/>
                  <a:gd name="T67" fmla="*/ -263 h 683"/>
                  <a:gd name="T68" fmla="+- 0 5327 3248"/>
                  <a:gd name="T69" fmla="*/ T68 w 2079"/>
                  <a:gd name="T70" fmla="+- 0 -190 -357"/>
                  <a:gd name="T71" fmla="*/ -190 h 6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2079" h="683">
                    <a:moveTo>
                      <a:pt x="104" y="106"/>
                    </a:moveTo>
                    <a:lnTo>
                      <a:pt x="433" y="555"/>
                    </a:lnTo>
                    <a:lnTo>
                      <a:pt x="419" y="645"/>
                    </a:lnTo>
                    <a:lnTo>
                      <a:pt x="367" y="683"/>
                    </a:lnTo>
                    <a:lnTo>
                      <a:pt x="0" y="183"/>
                    </a:lnTo>
                    <a:lnTo>
                      <a:pt x="104" y="106"/>
                    </a:lnTo>
                    <a:close/>
                    <a:moveTo>
                      <a:pt x="1119" y="0"/>
                    </a:moveTo>
                    <a:lnTo>
                      <a:pt x="1119" y="556"/>
                    </a:lnTo>
                    <a:lnTo>
                      <a:pt x="1055" y="620"/>
                    </a:lnTo>
                    <a:lnTo>
                      <a:pt x="991" y="620"/>
                    </a:lnTo>
                    <a:lnTo>
                      <a:pt x="991" y="0"/>
                    </a:lnTo>
                    <a:lnTo>
                      <a:pt x="1119" y="0"/>
                    </a:lnTo>
                    <a:close/>
                    <a:moveTo>
                      <a:pt x="2079" y="167"/>
                    </a:moveTo>
                    <a:lnTo>
                      <a:pt x="1765" y="626"/>
                    </a:lnTo>
                    <a:lnTo>
                      <a:pt x="1676" y="642"/>
                    </a:lnTo>
                    <a:lnTo>
                      <a:pt x="1623" y="606"/>
                    </a:lnTo>
                    <a:lnTo>
                      <a:pt x="1973" y="94"/>
                    </a:lnTo>
                    <a:lnTo>
                      <a:pt x="2079" y="167"/>
                    </a:lnTo>
                    <a:close/>
                  </a:path>
                </a:pathLst>
              </a:custGeom>
              <a:noFill/>
              <a:ln w="25400">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ADAABCE8-8BDA-4E90-ADB4-97066D091408}"/>
                  </a:ext>
                </a:extLst>
              </p:cNvPr>
              <p:cNvSpPr>
                <a:spLocks/>
              </p:cNvSpPr>
              <p:nvPr/>
            </p:nvSpPr>
            <p:spPr bwMode="auto">
              <a:xfrm>
                <a:off x="3379" y="812"/>
                <a:ext cx="128" cy="620"/>
              </a:xfrm>
              <a:custGeom>
                <a:avLst/>
                <a:gdLst>
                  <a:gd name="T0" fmla="+- 0 3507 3379"/>
                  <a:gd name="T1" fmla="*/ T0 w 128"/>
                  <a:gd name="T2" fmla="+- 0 812 812"/>
                  <a:gd name="T3" fmla="*/ 812 h 620"/>
                  <a:gd name="T4" fmla="+- 0 3507 3379"/>
                  <a:gd name="T5" fmla="*/ T4 w 128"/>
                  <a:gd name="T6" fmla="+- 0 1368 812"/>
                  <a:gd name="T7" fmla="*/ 1368 h 620"/>
                  <a:gd name="T8" fmla="+- 0 3443 3379"/>
                  <a:gd name="T9" fmla="*/ T8 w 128"/>
                  <a:gd name="T10" fmla="+- 0 1432 812"/>
                  <a:gd name="T11" fmla="*/ 1432 h 620"/>
                  <a:gd name="T12" fmla="+- 0 3379 3379"/>
                  <a:gd name="T13" fmla="*/ T12 w 128"/>
                  <a:gd name="T14" fmla="+- 0 1432 812"/>
                  <a:gd name="T15" fmla="*/ 1432 h 620"/>
                  <a:gd name="T16" fmla="+- 0 3379 3379"/>
                  <a:gd name="T17" fmla="*/ T16 w 128"/>
                  <a:gd name="T18" fmla="+- 0 812 812"/>
                  <a:gd name="T19" fmla="*/ 812 h 620"/>
                  <a:gd name="T20" fmla="+- 0 3507 3379"/>
                  <a:gd name="T21" fmla="*/ T20 w 128"/>
                  <a:gd name="T22" fmla="+- 0 812 812"/>
                  <a:gd name="T23" fmla="*/ 812 h 620"/>
                </a:gdLst>
                <a:ahLst/>
                <a:cxnLst>
                  <a:cxn ang="0">
                    <a:pos x="T1" y="T3"/>
                  </a:cxn>
                  <a:cxn ang="0">
                    <a:pos x="T5" y="T7"/>
                  </a:cxn>
                  <a:cxn ang="0">
                    <a:pos x="T9" y="T11"/>
                  </a:cxn>
                  <a:cxn ang="0">
                    <a:pos x="T13" y="T15"/>
                  </a:cxn>
                  <a:cxn ang="0">
                    <a:pos x="T17" y="T19"/>
                  </a:cxn>
                  <a:cxn ang="0">
                    <a:pos x="T21" y="T23"/>
                  </a:cxn>
                </a:cxnLst>
                <a:rect l="0" t="0" r="r" b="b"/>
                <a:pathLst>
                  <a:path w="128" h="620">
                    <a:moveTo>
                      <a:pt x="128" y="0"/>
                    </a:moveTo>
                    <a:lnTo>
                      <a:pt x="128" y="556"/>
                    </a:lnTo>
                    <a:lnTo>
                      <a:pt x="64" y="620"/>
                    </a:lnTo>
                    <a:lnTo>
                      <a:pt x="0" y="620"/>
                    </a:lnTo>
                    <a:lnTo>
                      <a:pt x="0" y="0"/>
                    </a:lnTo>
                    <a:lnTo>
                      <a:pt x="128"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4" name="AutoShape 6">
                <a:extLst>
                  <a:ext uri="{FF2B5EF4-FFF2-40B4-BE49-F238E27FC236}">
                    <a16:creationId xmlns:a16="http://schemas.microsoft.com/office/drawing/2014/main" id="{7ED3F569-E5E3-4AEE-89C4-C5B72D55D778}"/>
                  </a:ext>
                </a:extLst>
              </p:cNvPr>
              <p:cNvSpPr>
                <a:spLocks/>
              </p:cNvSpPr>
              <p:nvPr/>
            </p:nvSpPr>
            <p:spPr bwMode="auto">
              <a:xfrm>
                <a:off x="3284" y="139"/>
                <a:ext cx="163" cy="657"/>
              </a:xfrm>
              <a:custGeom>
                <a:avLst/>
                <a:gdLst>
                  <a:gd name="T0" fmla="+- 0 3372 3285"/>
                  <a:gd name="T1" fmla="*/ T0 w 163"/>
                  <a:gd name="T2" fmla="+- 0 786 139"/>
                  <a:gd name="T3" fmla="*/ 786 h 657"/>
                  <a:gd name="T4" fmla="+- 0 3360 3285"/>
                  <a:gd name="T5" fmla="*/ T4 w 163"/>
                  <a:gd name="T6" fmla="+- 0 786 139"/>
                  <a:gd name="T7" fmla="*/ 786 h 657"/>
                  <a:gd name="T8" fmla="+- 0 3366 3285"/>
                  <a:gd name="T9" fmla="*/ T8 w 163"/>
                  <a:gd name="T10" fmla="+- 0 796 139"/>
                  <a:gd name="T11" fmla="*/ 796 h 657"/>
                  <a:gd name="T12" fmla="+- 0 3372 3285"/>
                  <a:gd name="T13" fmla="*/ T12 w 163"/>
                  <a:gd name="T14" fmla="+- 0 786 139"/>
                  <a:gd name="T15" fmla="*/ 786 h 657"/>
                  <a:gd name="T16" fmla="+- 0 3360 3285"/>
                  <a:gd name="T17" fmla="*/ T16 w 163"/>
                  <a:gd name="T18" fmla="+- 0 786 139"/>
                  <a:gd name="T19" fmla="*/ 786 h 657"/>
                  <a:gd name="T20" fmla="+- 0 3360 3285"/>
                  <a:gd name="T21" fmla="*/ T20 w 163"/>
                  <a:gd name="T22" fmla="+- 0 786 139"/>
                  <a:gd name="T23" fmla="*/ 786 h 657"/>
                  <a:gd name="T24" fmla="+- 0 3360 3285"/>
                  <a:gd name="T25" fmla="*/ T24 w 163"/>
                  <a:gd name="T26" fmla="+- 0 786 139"/>
                  <a:gd name="T27" fmla="*/ 786 h 657"/>
                  <a:gd name="T28" fmla="+- 0 3360 3285"/>
                  <a:gd name="T29" fmla="*/ T28 w 163"/>
                  <a:gd name="T30" fmla="+- 0 786 139"/>
                  <a:gd name="T31" fmla="*/ 786 h 657"/>
                  <a:gd name="T32" fmla="+- 0 3356 3285"/>
                  <a:gd name="T33" fmla="*/ T32 w 163"/>
                  <a:gd name="T34" fmla="+- 0 740 139"/>
                  <a:gd name="T35" fmla="*/ 740 h 657"/>
                  <a:gd name="T36" fmla="+- 0 3356 3285"/>
                  <a:gd name="T37" fmla="*/ T36 w 163"/>
                  <a:gd name="T38" fmla="+- 0 779 139"/>
                  <a:gd name="T39" fmla="*/ 779 h 657"/>
                  <a:gd name="T40" fmla="+- 0 3360 3285"/>
                  <a:gd name="T41" fmla="*/ T40 w 163"/>
                  <a:gd name="T42" fmla="+- 0 786 139"/>
                  <a:gd name="T43" fmla="*/ 786 h 657"/>
                  <a:gd name="T44" fmla="+- 0 3360 3285"/>
                  <a:gd name="T45" fmla="*/ T44 w 163"/>
                  <a:gd name="T46" fmla="+- 0 786 139"/>
                  <a:gd name="T47" fmla="*/ 786 h 657"/>
                  <a:gd name="T48" fmla="+- 0 3372 3285"/>
                  <a:gd name="T49" fmla="*/ T48 w 163"/>
                  <a:gd name="T50" fmla="+- 0 786 139"/>
                  <a:gd name="T51" fmla="*/ 786 h 657"/>
                  <a:gd name="T52" fmla="+- 0 3372 3285"/>
                  <a:gd name="T53" fmla="*/ T52 w 163"/>
                  <a:gd name="T54" fmla="+- 0 786 139"/>
                  <a:gd name="T55" fmla="*/ 786 h 657"/>
                  <a:gd name="T56" fmla="+- 0 3376 3285"/>
                  <a:gd name="T57" fmla="*/ T56 w 163"/>
                  <a:gd name="T58" fmla="+- 0 779 139"/>
                  <a:gd name="T59" fmla="*/ 779 h 657"/>
                  <a:gd name="T60" fmla="+- 0 3376 3285"/>
                  <a:gd name="T61" fmla="*/ T60 w 163"/>
                  <a:gd name="T62" fmla="+- 0 771 139"/>
                  <a:gd name="T63" fmla="*/ 771 h 657"/>
                  <a:gd name="T64" fmla="+- 0 3357 3285"/>
                  <a:gd name="T65" fmla="*/ T64 w 163"/>
                  <a:gd name="T66" fmla="+- 0 771 139"/>
                  <a:gd name="T67" fmla="*/ 771 h 657"/>
                  <a:gd name="T68" fmla="+- 0 3366 3285"/>
                  <a:gd name="T69" fmla="*/ T68 w 163"/>
                  <a:gd name="T70" fmla="+- 0 757 139"/>
                  <a:gd name="T71" fmla="*/ 757 h 657"/>
                  <a:gd name="T72" fmla="+- 0 3356 3285"/>
                  <a:gd name="T73" fmla="*/ T72 w 163"/>
                  <a:gd name="T74" fmla="+- 0 740 139"/>
                  <a:gd name="T75" fmla="*/ 740 h 657"/>
                  <a:gd name="T76" fmla="+- 0 3372 3285"/>
                  <a:gd name="T77" fmla="*/ T76 w 163"/>
                  <a:gd name="T78" fmla="+- 0 786 139"/>
                  <a:gd name="T79" fmla="*/ 786 h 657"/>
                  <a:gd name="T80" fmla="+- 0 3372 3285"/>
                  <a:gd name="T81" fmla="*/ T80 w 163"/>
                  <a:gd name="T82" fmla="+- 0 786 139"/>
                  <a:gd name="T83" fmla="*/ 786 h 657"/>
                  <a:gd name="T84" fmla="+- 0 3372 3285"/>
                  <a:gd name="T85" fmla="*/ T84 w 163"/>
                  <a:gd name="T86" fmla="+- 0 786 139"/>
                  <a:gd name="T87" fmla="*/ 786 h 657"/>
                  <a:gd name="T88" fmla="+- 0 3372 3285"/>
                  <a:gd name="T89" fmla="*/ T88 w 163"/>
                  <a:gd name="T90" fmla="+- 0 786 139"/>
                  <a:gd name="T91" fmla="*/ 786 h 657"/>
                  <a:gd name="T92" fmla="+- 0 3376 3285"/>
                  <a:gd name="T93" fmla="*/ T92 w 163"/>
                  <a:gd name="T94" fmla="+- 0 779 139"/>
                  <a:gd name="T95" fmla="*/ 779 h 657"/>
                  <a:gd name="T96" fmla="+- 0 3372 3285"/>
                  <a:gd name="T97" fmla="*/ T96 w 163"/>
                  <a:gd name="T98" fmla="+- 0 786 139"/>
                  <a:gd name="T99" fmla="*/ 786 h 657"/>
                  <a:gd name="T100" fmla="+- 0 3376 3285"/>
                  <a:gd name="T101" fmla="*/ T100 w 163"/>
                  <a:gd name="T102" fmla="+- 0 782 139"/>
                  <a:gd name="T103" fmla="*/ 782 h 657"/>
                  <a:gd name="T104" fmla="+- 0 3376 3285"/>
                  <a:gd name="T105" fmla="*/ T104 w 163"/>
                  <a:gd name="T106" fmla="+- 0 779 139"/>
                  <a:gd name="T107" fmla="*/ 779 h 657"/>
                  <a:gd name="T108" fmla="+- 0 3356 3285"/>
                  <a:gd name="T109" fmla="*/ T108 w 163"/>
                  <a:gd name="T110" fmla="+- 0 779 139"/>
                  <a:gd name="T111" fmla="*/ 779 h 657"/>
                  <a:gd name="T112" fmla="+- 0 3356 3285"/>
                  <a:gd name="T113" fmla="*/ T112 w 163"/>
                  <a:gd name="T114" fmla="+- 0 782 139"/>
                  <a:gd name="T115" fmla="*/ 782 h 657"/>
                  <a:gd name="T116" fmla="+- 0 3360 3285"/>
                  <a:gd name="T117" fmla="*/ T116 w 163"/>
                  <a:gd name="T118" fmla="+- 0 786 139"/>
                  <a:gd name="T119" fmla="*/ 786 h 657"/>
                  <a:gd name="T120" fmla="+- 0 3356 3285"/>
                  <a:gd name="T121" fmla="*/ T120 w 163"/>
                  <a:gd name="T122" fmla="+- 0 779 139"/>
                  <a:gd name="T123" fmla="*/ 779 h 657"/>
                  <a:gd name="T124" fmla="+- 0 3296 3285"/>
                  <a:gd name="T125" fmla="*/ T124 w 163"/>
                  <a:gd name="T126" fmla="+- 0 645 139"/>
                  <a:gd name="T127" fmla="*/ 645 h 657"/>
                  <a:gd name="T128" fmla="+- 0 3286 3285"/>
                  <a:gd name="T129" fmla="*/ T128 w 163"/>
                  <a:gd name="T130" fmla="+- 0 651 139"/>
                  <a:gd name="T131" fmla="*/ 651 h 657"/>
                  <a:gd name="T132" fmla="+- 0 3285 3285"/>
                  <a:gd name="T133" fmla="*/ T132 w 163"/>
                  <a:gd name="T134" fmla="+- 0 657 139"/>
                  <a:gd name="T135" fmla="*/ 657 h 657"/>
                  <a:gd name="T136" fmla="+- 0 3356 3285"/>
                  <a:gd name="T137" fmla="*/ T136 w 163"/>
                  <a:gd name="T138" fmla="+- 0 779 139"/>
                  <a:gd name="T139" fmla="*/ 779 h 657"/>
                  <a:gd name="T140" fmla="+- 0 3356 3285"/>
                  <a:gd name="T141" fmla="*/ T140 w 163"/>
                  <a:gd name="T142" fmla="+- 0 740 139"/>
                  <a:gd name="T143" fmla="*/ 740 h 657"/>
                  <a:gd name="T144" fmla="+- 0 3302 3285"/>
                  <a:gd name="T145" fmla="*/ T144 w 163"/>
                  <a:gd name="T146" fmla="+- 0 647 139"/>
                  <a:gd name="T147" fmla="*/ 647 h 657"/>
                  <a:gd name="T148" fmla="+- 0 3296 3285"/>
                  <a:gd name="T149" fmla="*/ T148 w 163"/>
                  <a:gd name="T150" fmla="+- 0 645 139"/>
                  <a:gd name="T151" fmla="*/ 645 h 657"/>
                  <a:gd name="T152" fmla="+- 0 3436 3285"/>
                  <a:gd name="T153" fmla="*/ T152 w 163"/>
                  <a:gd name="T154" fmla="+- 0 645 139"/>
                  <a:gd name="T155" fmla="*/ 645 h 657"/>
                  <a:gd name="T156" fmla="+- 0 3430 3285"/>
                  <a:gd name="T157" fmla="*/ T156 w 163"/>
                  <a:gd name="T158" fmla="+- 0 647 139"/>
                  <a:gd name="T159" fmla="*/ 647 h 657"/>
                  <a:gd name="T160" fmla="+- 0 3376 3285"/>
                  <a:gd name="T161" fmla="*/ T160 w 163"/>
                  <a:gd name="T162" fmla="+- 0 740 139"/>
                  <a:gd name="T163" fmla="*/ 740 h 657"/>
                  <a:gd name="T164" fmla="+- 0 3376 3285"/>
                  <a:gd name="T165" fmla="*/ T164 w 163"/>
                  <a:gd name="T166" fmla="+- 0 779 139"/>
                  <a:gd name="T167" fmla="*/ 779 h 657"/>
                  <a:gd name="T168" fmla="+- 0 3447 3285"/>
                  <a:gd name="T169" fmla="*/ T168 w 163"/>
                  <a:gd name="T170" fmla="+- 0 657 139"/>
                  <a:gd name="T171" fmla="*/ 657 h 657"/>
                  <a:gd name="T172" fmla="+- 0 3446 3285"/>
                  <a:gd name="T173" fmla="*/ T172 w 163"/>
                  <a:gd name="T174" fmla="+- 0 651 139"/>
                  <a:gd name="T175" fmla="*/ 651 h 657"/>
                  <a:gd name="T176" fmla="+- 0 3436 3285"/>
                  <a:gd name="T177" fmla="*/ T176 w 163"/>
                  <a:gd name="T178" fmla="+- 0 645 139"/>
                  <a:gd name="T179" fmla="*/ 645 h 657"/>
                  <a:gd name="T180" fmla="+- 0 3366 3285"/>
                  <a:gd name="T181" fmla="*/ T180 w 163"/>
                  <a:gd name="T182" fmla="+- 0 757 139"/>
                  <a:gd name="T183" fmla="*/ 757 h 657"/>
                  <a:gd name="T184" fmla="+- 0 3357 3285"/>
                  <a:gd name="T185" fmla="*/ T184 w 163"/>
                  <a:gd name="T186" fmla="+- 0 771 139"/>
                  <a:gd name="T187" fmla="*/ 771 h 657"/>
                  <a:gd name="T188" fmla="+- 0 3375 3285"/>
                  <a:gd name="T189" fmla="*/ T188 w 163"/>
                  <a:gd name="T190" fmla="+- 0 771 139"/>
                  <a:gd name="T191" fmla="*/ 771 h 657"/>
                  <a:gd name="T192" fmla="+- 0 3366 3285"/>
                  <a:gd name="T193" fmla="*/ T192 w 163"/>
                  <a:gd name="T194" fmla="+- 0 757 139"/>
                  <a:gd name="T195" fmla="*/ 757 h 657"/>
                  <a:gd name="T196" fmla="+- 0 3376 3285"/>
                  <a:gd name="T197" fmla="*/ T196 w 163"/>
                  <a:gd name="T198" fmla="+- 0 740 139"/>
                  <a:gd name="T199" fmla="*/ 740 h 657"/>
                  <a:gd name="T200" fmla="+- 0 3366 3285"/>
                  <a:gd name="T201" fmla="*/ T200 w 163"/>
                  <a:gd name="T202" fmla="+- 0 757 139"/>
                  <a:gd name="T203" fmla="*/ 757 h 657"/>
                  <a:gd name="T204" fmla="+- 0 3375 3285"/>
                  <a:gd name="T205" fmla="*/ T204 w 163"/>
                  <a:gd name="T206" fmla="+- 0 771 139"/>
                  <a:gd name="T207" fmla="*/ 771 h 657"/>
                  <a:gd name="T208" fmla="+- 0 3376 3285"/>
                  <a:gd name="T209" fmla="*/ T208 w 163"/>
                  <a:gd name="T210" fmla="+- 0 771 139"/>
                  <a:gd name="T211" fmla="*/ 771 h 657"/>
                  <a:gd name="T212" fmla="+- 0 3376 3285"/>
                  <a:gd name="T213" fmla="*/ T212 w 163"/>
                  <a:gd name="T214" fmla="+- 0 740 139"/>
                  <a:gd name="T215" fmla="*/ 740 h 657"/>
                  <a:gd name="T216" fmla="+- 0 3372 3285"/>
                  <a:gd name="T217" fmla="*/ T216 w 163"/>
                  <a:gd name="T218" fmla="+- 0 139 139"/>
                  <a:gd name="T219" fmla="*/ 139 h 657"/>
                  <a:gd name="T220" fmla="+- 0 3360 3285"/>
                  <a:gd name="T221" fmla="*/ T220 w 163"/>
                  <a:gd name="T222" fmla="+- 0 139 139"/>
                  <a:gd name="T223" fmla="*/ 139 h 657"/>
                  <a:gd name="T224" fmla="+- 0 3356 3285"/>
                  <a:gd name="T225" fmla="*/ T224 w 163"/>
                  <a:gd name="T226" fmla="+- 0 144 139"/>
                  <a:gd name="T227" fmla="*/ 144 h 657"/>
                  <a:gd name="T228" fmla="+- 0 3356 3285"/>
                  <a:gd name="T229" fmla="*/ T228 w 163"/>
                  <a:gd name="T230" fmla="+- 0 740 139"/>
                  <a:gd name="T231" fmla="*/ 740 h 657"/>
                  <a:gd name="T232" fmla="+- 0 3366 3285"/>
                  <a:gd name="T233" fmla="*/ T232 w 163"/>
                  <a:gd name="T234" fmla="+- 0 757 139"/>
                  <a:gd name="T235" fmla="*/ 757 h 657"/>
                  <a:gd name="T236" fmla="+- 0 3376 3285"/>
                  <a:gd name="T237" fmla="*/ T236 w 163"/>
                  <a:gd name="T238" fmla="+- 0 740 139"/>
                  <a:gd name="T239" fmla="*/ 740 h 657"/>
                  <a:gd name="T240" fmla="+- 0 3376 3285"/>
                  <a:gd name="T241" fmla="*/ T240 w 163"/>
                  <a:gd name="T242" fmla="+- 0 144 139"/>
                  <a:gd name="T243" fmla="*/ 144 h 657"/>
                  <a:gd name="T244" fmla="+- 0 3372 3285"/>
                  <a:gd name="T245" fmla="*/ T244 w 163"/>
                  <a:gd name="T246" fmla="+- 0 139 139"/>
                  <a:gd name="T247" fmla="*/ 139 h 6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163" h="657">
                    <a:moveTo>
                      <a:pt x="87" y="647"/>
                    </a:moveTo>
                    <a:lnTo>
                      <a:pt x="75" y="647"/>
                    </a:lnTo>
                    <a:lnTo>
                      <a:pt x="81" y="657"/>
                    </a:lnTo>
                    <a:lnTo>
                      <a:pt x="87" y="647"/>
                    </a:lnTo>
                    <a:close/>
                    <a:moveTo>
                      <a:pt x="75" y="647"/>
                    </a:moveTo>
                    <a:lnTo>
                      <a:pt x="75" y="647"/>
                    </a:lnTo>
                    <a:close/>
                    <a:moveTo>
                      <a:pt x="71" y="601"/>
                    </a:moveTo>
                    <a:lnTo>
                      <a:pt x="71" y="640"/>
                    </a:lnTo>
                    <a:lnTo>
                      <a:pt x="75" y="647"/>
                    </a:lnTo>
                    <a:lnTo>
                      <a:pt x="87" y="647"/>
                    </a:lnTo>
                    <a:lnTo>
                      <a:pt x="91" y="640"/>
                    </a:lnTo>
                    <a:lnTo>
                      <a:pt x="91" y="632"/>
                    </a:lnTo>
                    <a:lnTo>
                      <a:pt x="72" y="632"/>
                    </a:lnTo>
                    <a:lnTo>
                      <a:pt x="81" y="618"/>
                    </a:lnTo>
                    <a:lnTo>
                      <a:pt x="71" y="601"/>
                    </a:lnTo>
                    <a:close/>
                    <a:moveTo>
                      <a:pt x="87" y="647"/>
                    </a:moveTo>
                    <a:lnTo>
                      <a:pt x="87" y="647"/>
                    </a:lnTo>
                    <a:close/>
                    <a:moveTo>
                      <a:pt x="91" y="640"/>
                    </a:moveTo>
                    <a:lnTo>
                      <a:pt x="87" y="647"/>
                    </a:lnTo>
                    <a:lnTo>
                      <a:pt x="91" y="643"/>
                    </a:lnTo>
                    <a:lnTo>
                      <a:pt x="91" y="640"/>
                    </a:lnTo>
                    <a:close/>
                    <a:moveTo>
                      <a:pt x="71" y="640"/>
                    </a:moveTo>
                    <a:lnTo>
                      <a:pt x="71" y="643"/>
                    </a:lnTo>
                    <a:lnTo>
                      <a:pt x="75" y="647"/>
                    </a:lnTo>
                    <a:lnTo>
                      <a:pt x="71" y="640"/>
                    </a:lnTo>
                    <a:close/>
                    <a:moveTo>
                      <a:pt x="11" y="506"/>
                    </a:moveTo>
                    <a:lnTo>
                      <a:pt x="1" y="512"/>
                    </a:lnTo>
                    <a:lnTo>
                      <a:pt x="0" y="518"/>
                    </a:lnTo>
                    <a:lnTo>
                      <a:pt x="71" y="640"/>
                    </a:lnTo>
                    <a:lnTo>
                      <a:pt x="71" y="601"/>
                    </a:lnTo>
                    <a:lnTo>
                      <a:pt x="17" y="508"/>
                    </a:lnTo>
                    <a:lnTo>
                      <a:pt x="11" y="506"/>
                    </a:lnTo>
                    <a:close/>
                    <a:moveTo>
                      <a:pt x="151" y="506"/>
                    </a:moveTo>
                    <a:lnTo>
                      <a:pt x="145" y="508"/>
                    </a:lnTo>
                    <a:lnTo>
                      <a:pt x="91" y="601"/>
                    </a:lnTo>
                    <a:lnTo>
                      <a:pt x="91" y="640"/>
                    </a:lnTo>
                    <a:lnTo>
                      <a:pt x="162" y="518"/>
                    </a:lnTo>
                    <a:lnTo>
                      <a:pt x="161" y="512"/>
                    </a:lnTo>
                    <a:lnTo>
                      <a:pt x="151" y="506"/>
                    </a:lnTo>
                    <a:close/>
                    <a:moveTo>
                      <a:pt x="81" y="618"/>
                    </a:moveTo>
                    <a:lnTo>
                      <a:pt x="72" y="632"/>
                    </a:lnTo>
                    <a:lnTo>
                      <a:pt x="90" y="632"/>
                    </a:lnTo>
                    <a:lnTo>
                      <a:pt x="81" y="618"/>
                    </a:lnTo>
                    <a:close/>
                    <a:moveTo>
                      <a:pt x="91" y="601"/>
                    </a:moveTo>
                    <a:lnTo>
                      <a:pt x="81" y="618"/>
                    </a:lnTo>
                    <a:lnTo>
                      <a:pt x="90" y="632"/>
                    </a:lnTo>
                    <a:lnTo>
                      <a:pt x="91" y="632"/>
                    </a:lnTo>
                    <a:lnTo>
                      <a:pt x="91" y="601"/>
                    </a:lnTo>
                    <a:close/>
                    <a:moveTo>
                      <a:pt x="87" y="0"/>
                    </a:moveTo>
                    <a:lnTo>
                      <a:pt x="75" y="0"/>
                    </a:lnTo>
                    <a:lnTo>
                      <a:pt x="71" y="5"/>
                    </a:lnTo>
                    <a:lnTo>
                      <a:pt x="71" y="601"/>
                    </a:lnTo>
                    <a:lnTo>
                      <a:pt x="81" y="618"/>
                    </a:lnTo>
                    <a:lnTo>
                      <a:pt x="91" y="601"/>
                    </a:lnTo>
                    <a:lnTo>
                      <a:pt x="91" y="5"/>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Freeform 7">
                <a:extLst>
                  <a:ext uri="{FF2B5EF4-FFF2-40B4-BE49-F238E27FC236}">
                    <a16:creationId xmlns:a16="http://schemas.microsoft.com/office/drawing/2014/main" id="{39B1962E-CFF5-4CD5-B217-7C792E51F91C}"/>
                  </a:ext>
                </a:extLst>
              </p:cNvPr>
              <p:cNvSpPr>
                <a:spLocks/>
              </p:cNvSpPr>
              <p:nvPr/>
            </p:nvSpPr>
            <p:spPr bwMode="auto">
              <a:xfrm>
                <a:off x="4365" y="824"/>
                <a:ext cx="128" cy="620"/>
              </a:xfrm>
              <a:custGeom>
                <a:avLst/>
                <a:gdLst>
                  <a:gd name="T0" fmla="+- 0 4493 4365"/>
                  <a:gd name="T1" fmla="*/ T0 w 128"/>
                  <a:gd name="T2" fmla="+- 0 824 824"/>
                  <a:gd name="T3" fmla="*/ 824 h 620"/>
                  <a:gd name="T4" fmla="+- 0 4493 4365"/>
                  <a:gd name="T5" fmla="*/ T4 w 128"/>
                  <a:gd name="T6" fmla="+- 0 1380 824"/>
                  <a:gd name="T7" fmla="*/ 1380 h 620"/>
                  <a:gd name="T8" fmla="+- 0 4429 4365"/>
                  <a:gd name="T9" fmla="*/ T8 w 128"/>
                  <a:gd name="T10" fmla="+- 0 1444 824"/>
                  <a:gd name="T11" fmla="*/ 1444 h 620"/>
                  <a:gd name="T12" fmla="+- 0 4365 4365"/>
                  <a:gd name="T13" fmla="*/ T12 w 128"/>
                  <a:gd name="T14" fmla="+- 0 1444 824"/>
                  <a:gd name="T15" fmla="*/ 1444 h 620"/>
                  <a:gd name="T16" fmla="+- 0 4365 4365"/>
                  <a:gd name="T17" fmla="*/ T16 w 128"/>
                  <a:gd name="T18" fmla="+- 0 824 824"/>
                  <a:gd name="T19" fmla="*/ 824 h 620"/>
                  <a:gd name="T20" fmla="+- 0 4493 4365"/>
                  <a:gd name="T21" fmla="*/ T20 w 128"/>
                  <a:gd name="T22" fmla="+- 0 824 824"/>
                  <a:gd name="T23" fmla="*/ 824 h 620"/>
                </a:gdLst>
                <a:ahLst/>
                <a:cxnLst>
                  <a:cxn ang="0">
                    <a:pos x="T1" y="T3"/>
                  </a:cxn>
                  <a:cxn ang="0">
                    <a:pos x="T5" y="T7"/>
                  </a:cxn>
                  <a:cxn ang="0">
                    <a:pos x="T9" y="T11"/>
                  </a:cxn>
                  <a:cxn ang="0">
                    <a:pos x="T13" y="T15"/>
                  </a:cxn>
                  <a:cxn ang="0">
                    <a:pos x="T17" y="T19"/>
                  </a:cxn>
                  <a:cxn ang="0">
                    <a:pos x="T21" y="T23"/>
                  </a:cxn>
                </a:cxnLst>
                <a:rect l="0" t="0" r="r" b="b"/>
                <a:pathLst>
                  <a:path w="128" h="620">
                    <a:moveTo>
                      <a:pt x="128" y="0"/>
                    </a:moveTo>
                    <a:lnTo>
                      <a:pt x="128" y="556"/>
                    </a:lnTo>
                    <a:lnTo>
                      <a:pt x="64" y="620"/>
                    </a:lnTo>
                    <a:lnTo>
                      <a:pt x="0" y="620"/>
                    </a:lnTo>
                    <a:lnTo>
                      <a:pt x="0" y="0"/>
                    </a:lnTo>
                    <a:lnTo>
                      <a:pt x="128"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6" name="AutoShape 8">
                <a:extLst>
                  <a:ext uri="{FF2B5EF4-FFF2-40B4-BE49-F238E27FC236}">
                    <a16:creationId xmlns:a16="http://schemas.microsoft.com/office/drawing/2014/main" id="{2AF0EE5C-DDC5-41C8-A81D-06B6B516F371}"/>
                  </a:ext>
                </a:extLst>
              </p:cNvPr>
              <p:cNvSpPr>
                <a:spLocks/>
              </p:cNvSpPr>
              <p:nvPr/>
            </p:nvSpPr>
            <p:spPr bwMode="auto">
              <a:xfrm>
                <a:off x="4307" y="47"/>
                <a:ext cx="1002" cy="703"/>
              </a:xfrm>
              <a:custGeom>
                <a:avLst/>
                <a:gdLst>
                  <a:gd name="T0" fmla="+- 0 4399 4308"/>
                  <a:gd name="T1" fmla="*/ T0 w 1002"/>
                  <a:gd name="T2" fmla="+- 0 733 47"/>
                  <a:gd name="T3" fmla="*/ 733 h 703"/>
                  <a:gd name="T4" fmla="+- 0 4395 4308"/>
                  <a:gd name="T5" fmla="*/ T4 w 1002"/>
                  <a:gd name="T6" fmla="+- 0 740 47"/>
                  <a:gd name="T7" fmla="*/ 740 h 703"/>
                  <a:gd name="T8" fmla="+- 0 4399 4308"/>
                  <a:gd name="T9" fmla="*/ T8 w 1002"/>
                  <a:gd name="T10" fmla="+- 0 736 47"/>
                  <a:gd name="T11" fmla="*/ 736 h 703"/>
                  <a:gd name="T12" fmla="+- 0 4399 4308"/>
                  <a:gd name="T13" fmla="*/ T12 w 1002"/>
                  <a:gd name="T14" fmla="+- 0 733 47"/>
                  <a:gd name="T15" fmla="*/ 733 h 703"/>
                  <a:gd name="T16" fmla="+- 0 4470 4308"/>
                  <a:gd name="T17" fmla="*/ T16 w 1002"/>
                  <a:gd name="T18" fmla="+- 0 611 47"/>
                  <a:gd name="T19" fmla="*/ 611 h 703"/>
                  <a:gd name="T20" fmla="+- 0 4469 4308"/>
                  <a:gd name="T21" fmla="*/ T20 w 1002"/>
                  <a:gd name="T22" fmla="+- 0 605 47"/>
                  <a:gd name="T23" fmla="*/ 605 h 703"/>
                  <a:gd name="T24" fmla="+- 0 4459 4308"/>
                  <a:gd name="T25" fmla="*/ T24 w 1002"/>
                  <a:gd name="T26" fmla="+- 0 599 47"/>
                  <a:gd name="T27" fmla="*/ 599 h 703"/>
                  <a:gd name="T28" fmla="+- 0 4453 4308"/>
                  <a:gd name="T29" fmla="*/ T28 w 1002"/>
                  <a:gd name="T30" fmla="+- 0 601 47"/>
                  <a:gd name="T31" fmla="*/ 601 h 703"/>
                  <a:gd name="T32" fmla="+- 0 4399 4308"/>
                  <a:gd name="T33" fmla="*/ T32 w 1002"/>
                  <a:gd name="T34" fmla="+- 0 694 47"/>
                  <a:gd name="T35" fmla="*/ 694 h 703"/>
                  <a:gd name="T36" fmla="+- 0 4399 4308"/>
                  <a:gd name="T37" fmla="*/ T36 w 1002"/>
                  <a:gd name="T38" fmla="+- 0 98 47"/>
                  <a:gd name="T39" fmla="*/ 98 h 703"/>
                  <a:gd name="T40" fmla="+- 0 4395 4308"/>
                  <a:gd name="T41" fmla="*/ T40 w 1002"/>
                  <a:gd name="T42" fmla="+- 0 93 47"/>
                  <a:gd name="T43" fmla="*/ 93 h 703"/>
                  <a:gd name="T44" fmla="+- 0 4383 4308"/>
                  <a:gd name="T45" fmla="*/ T44 w 1002"/>
                  <a:gd name="T46" fmla="+- 0 93 47"/>
                  <a:gd name="T47" fmla="*/ 93 h 703"/>
                  <a:gd name="T48" fmla="+- 0 4379 4308"/>
                  <a:gd name="T49" fmla="*/ T48 w 1002"/>
                  <a:gd name="T50" fmla="+- 0 98 47"/>
                  <a:gd name="T51" fmla="*/ 98 h 703"/>
                  <a:gd name="T52" fmla="+- 0 4379 4308"/>
                  <a:gd name="T53" fmla="*/ T52 w 1002"/>
                  <a:gd name="T54" fmla="+- 0 694 47"/>
                  <a:gd name="T55" fmla="*/ 694 h 703"/>
                  <a:gd name="T56" fmla="+- 0 4325 4308"/>
                  <a:gd name="T57" fmla="*/ T56 w 1002"/>
                  <a:gd name="T58" fmla="+- 0 601 47"/>
                  <a:gd name="T59" fmla="*/ 601 h 703"/>
                  <a:gd name="T60" fmla="+- 0 4319 4308"/>
                  <a:gd name="T61" fmla="*/ T60 w 1002"/>
                  <a:gd name="T62" fmla="+- 0 599 47"/>
                  <a:gd name="T63" fmla="*/ 599 h 703"/>
                  <a:gd name="T64" fmla="+- 0 4309 4308"/>
                  <a:gd name="T65" fmla="*/ T64 w 1002"/>
                  <a:gd name="T66" fmla="+- 0 605 47"/>
                  <a:gd name="T67" fmla="*/ 605 h 703"/>
                  <a:gd name="T68" fmla="+- 0 4308 4308"/>
                  <a:gd name="T69" fmla="*/ T68 w 1002"/>
                  <a:gd name="T70" fmla="+- 0 611 47"/>
                  <a:gd name="T71" fmla="*/ 611 h 703"/>
                  <a:gd name="T72" fmla="+- 0 4379 4308"/>
                  <a:gd name="T73" fmla="*/ T72 w 1002"/>
                  <a:gd name="T74" fmla="+- 0 733 47"/>
                  <a:gd name="T75" fmla="*/ 733 h 703"/>
                  <a:gd name="T76" fmla="+- 0 4379 4308"/>
                  <a:gd name="T77" fmla="*/ T76 w 1002"/>
                  <a:gd name="T78" fmla="+- 0 736 47"/>
                  <a:gd name="T79" fmla="*/ 736 h 703"/>
                  <a:gd name="T80" fmla="+- 0 4383 4308"/>
                  <a:gd name="T81" fmla="*/ T80 w 1002"/>
                  <a:gd name="T82" fmla="+- 0 740 47"/>
                  <a:gd name="T83" fmla="*/ 740 h 703"/>
                  <a:gd name="T84" fmla="+- 0 4383 4308"/>
                  <a:gd name="T85" fmla="*/ T84 w 1002"/>
                  <a:gd name="T86" fmla="+- 0 740 47"/>
                  <a:gd name="T87" fmla="*/ 740 h 703"/>
                  <a:gd name="T88" fmla="+- 0 4389 4308"/>
                  <a:gd name="T89" fmla="*/ T88 w 1002"/>
                  <a:gd name="T90" fmla="+- 0 750 47"/>
                  <a:gd name="T91" fmla="*/ 750 h 703"/>
                  <a:gd name="T92" fmla="+- 0 4395 4308"/>
                  <a:gd name="T93" fmla="*/ T92 w 1002"/>
                  <a:gd name="T94" fmla="+- 0 740 47"/>
                  <a:gd name="T95" fmla="*/ 740 h 703"/>
                  <a:gd name="T96" fmla="+- 0 4395 4308"/>
                  <a:gd name="T97" fmla="*/ T96 w 1002"/>
                  <a:gd name="T98" fmla="+- 0 740 47"/>
                  <a:gd name="T99" fmla="*/ 740 h 703"/>
                  <a:gd name="T100" fmla="+- 0 4399 4308"/>
                  <a:gd name="T101" fmla="*/ T100 w 1002"/>
                  <a:gd name="T102" fmla="+- 0 733 47"/>
                  <a:gd name="T103" fmla="*/ 733 h 703"/>
                  <a:gd name="T104" fmla="+- 0 4399 4308"/>
                  <a:gd name="T105" fmla="*/ T104 w 1002"/>
                  <a:gd name="T106" fmla="+- 0 725 47"/>
                  <a:gd name="T107" fmla="*/ 725 h 703"/>
                  <a:gd name="T108" fmla="+- 0 4399 4308"/>
                  <a:gd name="T109" fmla="*/ T108 w 1002"/>
                  <a:gd name="T110" fmla="+- 0 733 47"/>
                  <a:gd name="T111" fmla="*/ 733 h 703"/>
                  <a:gd name="T112" fmla="+- 0 4470 4308"/>
                  <a:gd name="T113" fmla="*/ T112 w 1002"/>
                  <a:gd name="T114" fmla="+- 0 611 47"/>
                  <a:gd name="T115" fmla="*/ 611 h 703"/>
                  <a:gd name="T116" fmla="+- 0 5218 4308"/>
                  <a:gd name="T117" fmla="*/ T116 w 1002"/>
                  <a:gd name="T118" fmla="+- 0 647 47"/>
                  <a:gd name="T119" fmla="*/ 647 h 703"/>
                  <a:gd name="T120" fmla="+- 0 5164 4308"/>
                  <a:gd name="T121" fmla="*/ T120 w 1002"/>
                  <a:gd name="T122" fmla="+- 0 554 47"/>
                  <a:gd name="T123" fmla="*/ 554 h 703"/>
                  <a:gd name="T124" fmla="+- 0 5158 4308"/>
                  <a:gd name="T125" fmla="*/ T124 w 1002"/>
                  <a:gd name="T126" fmla="+- 0 552 47"/>
                  <a:gd name="T127" fmla="*/ 552 h 703"/>
                  <a:gd name="T128" fmla="+- 0 5148 4308"/>
                  <a:gd name="T129" fmla="*/ T128 w 1002"/>
                  <a:gd name="T130" fmla="+- 0 558 47"/>
                  <a:gd name="T131" fmla="*/ 558 h 703"/>
                  <a:gd name="T132" fmla="+- 0 5147 4308"/>
                  <a:gd name="T133" fmla="*/ T132 w 1002"/>
                  <a:gd name="T134" fmla="+- 0 564 47"/>
                  <a:gd name="T135" fmla="*/ 564 h 703"/>
                  <a:gd name="T136" fmla="+- 0 5218 4308"/>
                  <a:gd name="T137" fmla="*/ T136 w 1002"/>
                  <a:gd name="T138" fmla="+- 0 686 47"/>
                  <a:gd name="T139" fmla="*/ 686 h 703"/>
                  <a:gd name="T140" fmla="+- 0 5218 4308"/>
                  <a:gd name="T141" fmla="*/ T140 w 1002"/>
                  <a:gd name="T142" fmla="+- 0 647 47"/>
                  <a:gd name="T143" fmla="*/ 647 h 703"/>
                  <a:gd name="T144" fmla="+- 0 5309 4308"/>
                  <a:gd name="T145" fmla="*/ T144 w 1002"/>
                  <a:gd name="T146" fmla="+- 0 564 47"/>
                  <a:gd name="T147" fmla="*/ 564 h 703"/>
                  <a:gd name="T148" fmla="+- 0 5308 4308"/>
                  <a:gd name="T149" fmla="*/ T148 w 1002"/>
                  <a:gd name="T150" fmla="+- 0 558 47"/>
                  <a:gd name="T151" fmla="*/ 558 h 703"/>
                  <a:gd name="T152" fmla="+- 0 5298 4308"/>
                  <a:gd name="T153" fmla="*/ T152 w 1002"/>
                  <a:gd name="T154" fmla="+- 0 552 47"/>
                  <a:gd name="T155" fmla="*/ 552 h 703"/>
                  <a:gd name="T156" fmla="+- 0 5292 4308"/>
                  <a:gd name="T157" fmla="*/ T156 w 1002"/>
                  <a:gd name="T158" fmla="+- 0 554 47"/>
                  <a:gd name="T159" fmla="*/ 554 h 703"/>
                  <a:gd name="T160" fmla="+- 0 5238 4308"/>
                  <a:gd name="T161" fmla="*/ T160 w 1002"/>
                  <a:gd name="T162" fmla="+- 0 647 47"/>
                  <a:gd name="T163" fmla="*/ 647 h 703"/>
                  <a:gd name="T164" fmla="+- 0 5238 4308"/>
                  <a:gd name="T165" fmla="*/ T164 w 1002"/>
                  <a:gd name="T166" fmla="+- 0 52 47"/>
                  <a:gd name="T167" fmla="*/ 52 h 703"/>
                  <a:gd name="T168" fmla="+- 0 5234 4308"/>
                  <a:gd name="T169" fmla="*/ T168 w 1002"/>
                  <a:gd name="T170" fmla="+- 0 47 47"/>
                  <a:gd name="T171" fmla="*/ 47 h 703"/>
                  <a:gd name="T172" fmla="+- 0 5222 4308"/>
                  <a:gd name="T173" fmla="*/ T172 w 1002"/>
                  <a:gd name="T174" fmla="+- 0 47 47"/>
                  <a:gd name="T175" fmla="*/ 47 h 703"/>
                  <a:gd name="T176" fmla="+- 0 5218 4308"/>
                  <a:gd name="T177" fmla="*/ T176 w 1002"/>
                  <a:gd name="T178" fmla="+- 0 52 47"/>
                  <a:gd name="T179" fmla="*/ 52 h 703"/>
                  <a:gd name="T180" fmla="+- 0 5218 4308"/>
                  <a:gd name="T181" fmla="*/ T180 w 1002"/>
                  <a:gd name="T182" fmla="+- 0 647 47"/>
                  <a:gd name="T183" fmla="*/ 647 h 703"/>
                  <a:gd name="T184" fmla="+- 0 5218 4308"/>
                  <a:gd name="T185" fmla="*/ T184 w 1002"/>
                  <a:gd name="T186" fmla="+- 0 647 47"/>
                  <a:gd name="T187" fmla="*/ 647 h 703"/>
                  <a:gd name="T188" fmla="+- 0 5218 4308"/>
                  <a:gd name="T189" fmla="*/ T188 w 1002"/>
                  <a:gd name="T190" fmla="+- 0 686 47"/>
                  <a:gd name="T191" fmla="*/ 686 h 703"/>
                  <a:gd name="T192" fmla="+- 0 5218 4308"/>
                  <a:gd name="T193" fmla="*/ T192 w 1002"/>
                  <a:gd name="T194" fmla="+- 0 689 47"/>
                  <a:gd name="T195" fmla="*/ 689 h 703"/>
                  <a:gd name="T196" fmla="+- 0 5222 4308"/>
                  <a:gd name="T197" fmla="*/ T196 w 1002"/>
                  <a:gd name="T198" fmla="+- 0 693 47"/>
                  <a:gd name="T199" fmla="*/ 693 h 703"/>
                  <a:gd name="T200" fmla="+- 0 5222 4308"/>
                  <a:gd name="T201" fmla="*/ T200 w 1002"/>
                  <a:gd name="T202" fmla="+- 0 693 47"/>
                  <a:gd name="T203" fmla="*/ 693 h 703"/>
                  <a:gd name="T204" fmla="+- 0 5228 4308"/>
                  <a:gd name="T205" fmla="*/ T204 w 1002"/>
                  <a:gd name="T206" fmla="+- 0 703 47"/>
                  <a:gd name="T207" fmla="*/ 703 h 703"/>
                  <a:gd name="T208" fmla="+- 0 5234 4308"/>
                  <a:gd name="T209" fmla="*/ T208 w 1002"/>
                  <a:gd name="T210" fmla="+- 0 693 47"/>
                  <a:gd name="T211" fmla="*/ 693 h 703"/>
                  <a:gd name="T212" fmla="+- 0 5234 4308"/>
                  <a:gd name="T213" fmla="*/ T212 w 1002"/>
                  <a:gd name="T214" fmla="+- 0 693 47"/>
                  <a:gd name="T215" fmla="*/ 693 h 703"/>
                  <a:gd name="T216" fmla="+- 0 5238 4308"/>
                  <a:gd name="T217" fmla="*/ T216 w 1002"/>
                  <a:gd name="T218" fmla="+- 0 689 47"/>
                  <a:gd name="T219" fmla="*/ 689 h 703"/>
                  <a:gd name="T220" fmla="+- 0 5238 4308"/>
                  <a:gd name="T221" fmla="*/ T220 w 1002"/>
                  <a:gd name="T222" fmla="+- 0 686 47"/>
                  <a:gd name="T223" fmla="*/ 686 h 703"/>
                  <a:gd name="T224" fmla="+- 0 5309 4308"/>
                  <a:gd name="T225" fmla="*/ T224 w 1002"/>
                  <a:gd name="T226" fmla="+- 0 564 47"/>
                  <a:gd name="T227" fmla="*/ 564 h 7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002" h="703">
                    <a:moveTo>
                      <a:pt x="91" y="686"/>
                    </a:moveTo>
                    <a:lnTo>
                      <a:pt x="87" y="693"/>
                    </a:lnTo>
                    <a:lnTo>
                      <a:pt x="91" y="689"/>
                    </a:lnTo>
                    <a:lnTo>
                      <a:pt x="91" y="686"/>
                    </a:lnTo>
                    <a:moveTo>
                      <a:pt x="162" y="564"/>
                    </a:moveTo>
                    <a:lnTo>
                      <a:pt x="161" y="558"/>
                    </a:lnTo>
                    <a:lnTo>
                      <a:pt x="151" y="552"/>
                    </a:lnTo>
                    <a:lnTo>
                      <a:pt x="145" y="554"/>
                    </a:lnTo>
                    <a:lnTo>
                      <a:pt x="91" y="647"/>
                    </a:lnTo>
                    <a:lnTo>
                      <a:pt x="91" y="51"/>
                    </a:lnTo>
                    <a:lnTo>
                      <a:pt x="87" y="46"/>
                    </a:lnTo>
                    <a:lnTo>
                      <a:pt x="75" y="46"/>
                    </a:lnTo>
                    <a:lnTo>
                      <a:pt x="71" y="51"/>
                    </a:lnTo>
                    <a:lnTo>
                      <a:pt x="71" y="647"/>
                    </a:lnTo>
                    <a:lnTo>
                      <a:pt x="17" y="554"/>
                    </a:lnTo>
                    <a:lnTo>
                      <a:pt x="11" y="552"/>
                    </a:lnTo>
                    <a:lnTo>
                      <a:pt x="1" y="558"/>
                    </a:lnTo>
                    <a:lnTo>
                      <a:pt x="0" y="564"/>
                    </a:lnTo>
                    <a:lnTo>
                      <a:pt x="71" y="686"/>
                    </a:lnTo>
                    <a:lnTo>
                      <a:pt x="71" y="689"/>
                    </a:lnTo>
                    <a:lnTo>
                      <a:pt x="75" y="693"/>
                    </a:lnTo>
                    <a:lnTo>
                      <a:pt x="81" y="703"/>
                    </a:lnTo>
                    <a:lnTo>
                      <a:pt x="87" y="693"/>
                    </a:lnTo>
                    <a:lnTo>
                      <a:pt x="91" y="686"/>
                    </a:lnTo>
                    <a:lnTo>
                      <a:pt x="91" y="678"/>
                    </a:lnTo>
                    <a:lnTo>
                      <a:pt x="91" y="686"/>
                    </a:lnTo>
                    <a:lnTo>
                      <a:pt x="162" y="564"/>
                    </a:lnTo>
                    <a:moveTo>
                      <a:pt x="910" y="600"/>
                    </a:moveTo>
                    <a:lnTo>
                      <a:pt x="856" y="507"/>
                    </a:lnTo>
                    <a:lnTo>
                      <a:pt x="850" y="505"/>
                    </a:lnTo>
                    <a:lnTo>
                      <a:pt x="840" y="511"/>
                    </a:lnTo>
                    <a:lnTo>
                      <a:pt x="839" y="517"/>
                    </a:lnTo>
                    <a:lnTo>
                      <a:pt x="910" y="639"/>
                    </a:lnTo>
                    <a:lnTo>
                      <a:pt x="910" y="600"/>
                    </a:lnTo>
                    <a:moveTo>
                      <a:pt x="1001" y="517"/>
                    </a:moveTo>
                    <a:lnTo>
                      <a:pt x="1000" y="511"/>
                    </a:lnTo>
                    <a:lnTo>
                      <a:pt x="990" y="505"/>
                    </a:lnTo>
                    <a:lnTo>
                      <a:pt x="984" y="507"/>
                    </a:lnTo>
                    <a:lnTo>
                      <a:pt x="930" y="600"/>
                    </a:lnTo>
                    <a:lnTo>
                      <a:pt x="930" y="5"/>
                    </a:lnTo>
                    <a:lnTo>
                      <a:pt x="926" y="0"/>
                    </a:lnTo>
                    <a:lnTo>
                      <a:pt x="914" y="0"/>
                    </a:lnTo>
                    <a:lnTo>
                      <a:pt x="910" y="5"/>
                    </a:lnTo>
                    <a:lnTo>
                      <a:pt x="910" y="600"/>
                    </a:lnTo>
                    <a:lnTo>
                      <a:pt x="910" y="639"/>
                    </a:lnTo>
                    <a:lnTo>
                      <a:pt x="910" y="642"/>
                    </a:lnTo>
                    <a:lnTo>
                      <a:pt x="914" y="646"/>
                    </a:lnTo>
                    <a:lnTo>
                      <a:pt x="920" y="656"/>
                    </a:lnTo>
                    <a:lnTo>
                      <a:pt x="926" y="646"/>
                    </a:lnTo>
                    <a:lnTo>
                      <a:pt x="930" y="642"/>
                    </a:lnTo>
                    <a:lnTo>
                      <a:pt x="930" y="639"/>
                    </a:lnTo>
                    <a:lnTo>
                      <a:pt x="1001" y="517"/>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AutoShape 9">
                <a:extLst>
                  <a:ext uri="{FF2B5EF4-FFF2-40B4-BE49-F238E27FC236}">
                    <a16:creationId xmlns:a16="http://schemas.microsoft.com/office/drawing/2014/main" id="{F8FA3A43-13E7-4869-883E-A9A5944EF3B8}"/>
                  </a:ext>
                </a:extLst>
              </p:cNvPr>
              <p:cNvSpPr>
                <a:spLocks/>
              </p:cNvSpPr>
              <p:nvPr/>
            </p:nvSpPr>
            <p:spPr bwMode="auto">
              <a:xfrm>
                <a:off x="2679" y="-589"/>
                <a:ext cx="7470" cy="6681"/>
              </a:xfrm>
              <a:custGeom>
                <a:avLst/>
                <a:gdLst>
                  <a:gd name="T0" fmla="+- 0 2679 2679"/>
                  <a:gd name="T1" fmla="*/ T0 w 7470"/>
                  <a:gd name="T2" fmla="+- 0 -589 -589"/>
                  <a:gd name="T3" fmla="*/ -589 h 6681"/>
                  <a:gd name="T4" fmla="+- 0 2679 2679"/>
                  <a:gd name="T5" fmla="*/ T4 w 7470"/>
                  <a:gd name="T6" fmla="+- 0 6092 -589"/>
                  <a:gd name="T7" fmla="*/ 6092 h 6681"/>
                  <a:gd name="T8" fmla="+- 0 2682 2679"/>
                  <a:gd name="T9" fmla="*/ T8 w 7470"/>
                  <a:gd name="T10" fmla="+- 0 430 -589"/>
                  <a:gd name="T11" fmla="*/ 430 h 6681"/>
                  <a:gd name="T12" fmla="+- 0 10149 2679"/>
                  <a:gd name="T13" fmla="*/ T12 w 7470"/>
                  <a:gd name="T14" fmla="+- 0 430 -589"/>
                  <a:gd name="T15" fmla="*/ 430 h 6681"/>
                </a:gdLst>
                <a:ahLst/>
                <a:cxnLst>
                  <a:cxn ang="0">
                    <a:pos x="T1" y="T3"/>
                  </a:cxn>
                  <a:cxn ang="0">
                    <a:pos x="T5" y="T7"/>
                  </a:cxn>
                  <a:cxn ang="0">
                    <a:pos x="T9" y="T11"/>
                  </a:cxn>
                  <a:cxn ang="0">
                    <a:pos x="T13" y="T15"/>
                  </a:cxn>
                </a:cxnLst>
                <a:rect l="0" t="0" r="r" b="b"/>
                <a:pathLst>
                  <a:path w="7470" h="6681">
                    <a:moveTo>
                      <a:pt x="0" y="0"/>
                    </a:moveTo>
                    <a:lnTo>
                      <a:pt x="0" y="6681"/>
                    </a:lnTo>
                    <a:moveTo>
                      <a:pt x="3" y="1019"/>
                    </a:moveTo>
                    <a:lnTo>
                      <a:pt x="7470" y="101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8" name="Rectangle 17">
                <a:extLst>
                  <a:ext uri="{FF2B5EF4-FFF2-40B4-BE49-F238E27FC236}">
                    <a16:creationId xmlns:a16="http://schemas.microsoft.com/office/drawing/2014/main" id="{C81409D7-7BCB-4FCF-BF5E-B30928107DDE}"/>
                  </a:ext>
                </a:extLst>
              </p:cNvPr>
              <p:cNvSpPr>
                <a:spLocks noChangeArrowheads="1"/>
              </p:cNvSpPr>
              <p:nvPr/>
            </p:nvSpPr>
            <p:spPr bwMode="auto">
              <a:xfrm>
                <a:off x="7312" y="-357"/>
                <a:ext cx="1260" cy="780"/>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9" name="AutoShape 11">
                <a:extLst>
                  <a:ext uri="{FF2B5EF4-FFF2-40B4-BE49-F238E27FC236}">
                    <a16:creationId xmlns:a16="http://schemas.microsoft.com/office/drawing/2014/main" id="{3B6D9031-CBAE-4CF7-BA5E-27D1E9C67B0E}"/>
                  </a:ext>
                </a:extLst>
              </p:cNvPr>
              <p:cNvSpPr>
                <a:spLocks/>
              </p:cNvSpPr>
              <p:nvPr/>
            </p:nvSpPr>
            <p:spPr bwMode="auto">
              <a:xfrm>
                <a:off x="7305" y="-368"/>
                <a:ext cx="1260" cy="799"/>
              </a:xfrm>
              <a:custGeom>
                <a:avLst/>
                <a:gdLst>
                  <a:gd name="T0" fmla="+- 0 7470 7305"/>
                  <a:gd name="T1" fmla="*/ T0 w 1260"/>
                  <a:gd name="T2" fmla="+- 0 -353 -368"/>
                  <a:gd name="T3" fmla="*/ -353 h 799"/>
                  <a:gd name="T4" fmla="+- 0 7470 7305"/>
                  <a:gd name="T5" fmla="*/ T4 w 1260"/>
                  <a:gd name="T6" fmla="+- 0 431 -368"/>
                  <a:gd name="T7" fmla="*/ 431 h 799"/>
                  <a:gd name="T8" fmla="+- 0 7320 7305"/>
                  <a:gd name="T9" fmla="*/ T8 w 1260"/>
                  <a:gd name="T10" fmla="+- 0 -203 -368"/>
                  <a:gd name="T11" fmla="*/ -203 h 799"/>
                  <a:gd name="T12" fmla="+- 0 8565 7305"/>
                  <a:gd name="T13" fmla="*/ T12 w 1260"/>
                  <a:gd name="T14" fmla="+- 0 -203 -368"/>
                  <a:gd name="T15" fmla="*/ -203 h 799"/>
                  <a:gd name="T16" fmla="+- 0 7695 7305"/>
                  <a:gd name="T17" fmla="*/ T16 w 1260"/>
                  <a:gd name="T18" fmla="+- 0 -368 -368"/>
                  <a:gd name="T19" fmla="*/ -368 h 799"/>
                  <a:gd name="T20" fmla="+- 0 7695 7305"/>
                  <a:gd name="T21" fmla="*/ T20 w 1260"/>
                  <a:gd name="T22" fmla="+- 0 427 -368"/>
                  <a:gd name="T23" fmla="*/ 427 h 799"/>
                  <a:gd name="T24" fmla="+- 0 7950 7305"/>
                  <a:gd name="T25" fmla="*/ T24 w 1260"/>
                  <a:gd name="T26" fmla="+- 0 -362 -368"/>
                  <a:gd name="T27" fmla="*/ -362 h 799"/>
                  <a:gd name="T28" fmla="+- 0 7950 7305"/>
                  <a:gd name="T29" fmla="*/ T28 w 1260"/>
                  <a:gd name="T30" fmla="+- 0 422 -368"/>
                  <a:gd name="T31" fmla="*/ 422 h 799"/>
                  <a:gd name="T32" fmla="+- 0 8190 7305"/>
                  <a:gd name="T33" fmla="*/ T32 w 1260"/>
                  <a:gd name="T34" fmla="+- 0 -362 -368"/>
                  <a:gd name="T35" fmla="*/ -362 h 799"/>
                  <a:gd name="T36" fmla="+- 0 8190 7305"/>
                  <a:gd name="T37" fmla="*/ T36 w 1260"/>
                  <a:gd name="T38" fmla="+- 0 418 -368"/>
                  <a:gd name="T39" fmla="*/ 418 h 799"/>
                  <a:gd name="T40" fmla="+- 0 8385 7305"/>
                  <a:gd name="T41" fmla="*/ T40 w 1260"/>
                  <a:gd name="T42" fmla="+- 0 -353 -368"/>
                  <a:gd name="T43" fmla="*/ -353 h 799"/>
                  <a:gd name="T44" fmla="+- 0 8385 7305"/>
                  <a:gd name="T45" fmla="*/ T44 w 1260"/>
                  <a:gd name="T46" fmla="+- 0 412 -368"/>
                  <a:gd name="T47" fmla="*/ 412 h 799"/>
                  <a:gd name="T48" fmla="+- 0 7305 7305"/>
                  <a:gd name="T49" fmla="*/ T48 w 1260"/>
                  <a:gd name="T50" fmla="+- 0 37 -368"/>
                  <a:gd name="T51" fmla="*/ 37 h 799"/>
                  <a:gd name="T52" fmla="+- 0 8550 7305"/>
                  <a:gd name="T53" fmla="*/ T52 w 1260"/>
                  <a:gd name="T54" fmla="+- 0 37 -368"/>
                  <a:gd name="T55" fmla="*/ 37 h 7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260" h="799">
                    <a:moveTo>
                      <a:pt x="165" y="15"/>
                    </a:moveTo>
                    <a:lnTo>
                      <a:pt x="165" y="799"/>
                    </a:lnTo>
                    <a:moveTo>
                      <a:pt x="15" y="165"/>
                    </a:moveTo>
                    <a:lnTo>
                      <a:pt x="1260" y="165"/>
                    </a:lnTo>
                    <a:moveTo>
                      <a:pt x="390" y="0"/>
                    </a:moveTo>
                    <a:lnTo>
                      <a:pt x="390" y="795"/>
                    </a:lnTo>
                    <a:moveTo>
                      <a:pt x="645" y="6"/>
                    </a:moveTo>
                    <a:lnTo>
                      <a:pt x="645" y="790"/>
                    </a:lnTo>
                    <a:moveTo>
                      <a:pt x="885" y="6"/>
                    </a:moveTo>
                    <a:lnTo>
                      <a:pt x="885" y="786"/>
                    </a:lnTo>
                    <a:moveTo>
                      <a:pt x="1080" y="15"/>
                    </a:moveTo>
                    <a:lnTo>
                      <a:pt x="1080" y="780"/>
                    </a:lnTo>
                    <a:moveTo>
                      <a:pt x="0" y="405"/>
                    </a:moveTo>
                    <a:lnTo>
                      <a:pt x="1245" y="40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20" name="Picture 19">
                <a:extLst>
                  <a:ext uri="{FF2B5EF4-FFF2-40B4-BE49-F238E27FC236}">
                    <a16:creationId xmlns:a16="http://schemas.microsoft.com/office/drawing/2014/main" id="{3019E368-BAD8-404E-9FE5-4E6606EC3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 y="1429"/>
                <a:ext cx="35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13">
                <a:extLst>
                  <a:ext uri="{FF2B5EF4-FFF2-40B4-BE49-F238E27FC236}">
                    <a16:creationId xmlns:a16="http://schemas.microsoft.com/office/drawing/2014/main" id="{9B630AEC-48CC-4FBC-BBAA-A12E071A54BA}"/>
                  </a:ext>
                </a:extLst>
              </p:cNvPr>
              <p:cNvSpPr>
                <a:spLocks/>
              </p:cNvSpPr>
              <p:nvPr/>
            </p:nvSpPr>
            <p:spPr bwMode="auto">
              <a:xfrm>
                <a:off x="3013" y="1429"/>
                <a:ext cx="351" cy="401"/>
              </a:xfrm>
              <a:custGeom>
                <a:avLst/>
                <a:gdLst>
                  <a:gd name="T0" fmla="+- 0 3188 3013"/>
                  <a:gd name="T1" fmla="*/ T0 w 351"/>
                  <a:gd name="T2" fmla="+- 0 1429 1429"/>
                  <a:gd name="T3" fmla="*/ 1429 h 401"/>
                  <a:gd name="T4" fmla="+- 0 3013 3013"/>
                  <a:gd name="T5" fmla="*/ T4 w 351"/>
                  <a:gd name="T6" fmla="+- 0 1830 1429"/>
                  <a:gd name="T7" fmla="*/ 1830 h 401"/>
                  <a:gd name="T8" fmla="+- 0 3364 3013"/>
                  <a:gd name="T9" fmla="*/ T8 w 351"/>
                  <a:gd name="T10" fmla="+- 0 1830 1429"/>
                  <a:gd name="T11" fmla="*/ 1830 h 401"/>
                  <a:gd name="T12" fmla="+- 0 3188 3013"/>
                  <a:gd name="T13" fmla="*/ T12 w 351"/>
                  <a:gd name="T14" fmla="+- 0 1429 1429"/>
                  <a:gd name="T15" fmla="*/ 1429 h 401"/>
                </a:gdLst>
                <a:ahLst/>
                <a:cxnLst>
                  <a:cxn ang="0">
                    <a:pos x="T1" y="T3"/>
                  </a:cxn>
                  <a:cxn ang="0">
                    <a:pos x="T5" y="T7"/>
                  </a:cxn>
                  <a:cxn ang="0">
                    <a:pos x="T9" y="T11"/>
                  </a:cxn>
                  <a:cxn ang="0">
                    <a:pos x="T13" y="T15"/>
                  </a:cxn>
                </a:cxnLst>
                <a:rect l="0" t="0" r="r" b="b"/>
                <a:pathLst>
                  <a:path w="351" h="401">
                    <a:moveTo>
                      <a:pt x="175" y="0"/>
                    </a:moveTo>
                    <a:lnTo>
                      <a:pt x="0" y="401"/>
                    </a:lnTo>
                    <a:lnTo>
                      <a:pt x="351" y="401"/>
                    </a:lnTo>
                    <a:lnTo>
                      <a:pt x="175" y="0"/>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22" name="Line 14">
                <a:extLst>
                  <a:ext uri="{FF2B5EF4-FFF2-40B4-BE49-F238E27FC236}">
                    <a16:creationId xmlns:a16="http://schemas.microsoft.com/office/drawing/2014/main" id="{844265A7-798A-4986-8EC1-53C699717A34}"/>
                  </a:ext>
                </a:extLst>
              </p:cNvPr>
              <p:cNvCxnSpPr>
                <a:cxnSpLocks noChangeShapeType="1"/>
              </p:cNvCxnSpPr>
              <p:nvPr/>
            </p:nvCxnSpPr>
            <p:spPr bwMode="auto">
              <a:xfrm>
                <a:off x="7320" y="261"/>
                <a:ext cx="124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cxnSp>
          <p:pic>
            <p:nvPicPr>
              <p:cNvPr id="23" name="Picture 22">
                <a:extLst>
                  <a:ext uri="{FF2B5EF4-FFF2-40B4-BE49-F238E27FC236}">
                    <a16:creationId xmlns:a16="http://schemas.microsoft.com/office/drawing/2014/main" id="{B8163744-44A9-49D3-BD33-A4F7559AB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 y="1440"/>
                <a:ext cx="35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16">
                <a:extLst>
                  <a:ext uri="{FF2B5EF4-FFF2-40B4-BE49-F238E27FC236}">
                    <a16:creationId xmlns:a16="http://schemas.microsoft.com/office/drawing/2014/main" id="{47A190B5-3F67-4C06-A6E2-A75E895F5420}"/>
                  </a:ext>
                </a:extLst>
              </p:cNvPr>
              <p:cNvSpPr>
                <a:spLocks/>
              </p:cNvSpPr>
              <p:nvPr/>
            </p:nvSpPr>
            <p:spPr bwMode="auto">
              <a:xfrm>
                <a:off x="4010" y="1440"/>
                <a:ext cx="351" cy="401"/>
              </a:xfrm>
              <a:custGeom>
                <a:avLst/>
                <a:gdLst>
                  <a:gd name="T0" fmla="+- 0 4185 4010"/>
                  <a:gd name="T1" fmla="*/ T0 w 351"/>
                  <a:gd name="T2" fmla="+- 0 1440 1440"/>
                  <a:gd name="T3" fmla="*/ 1440 h 401"/>
                  <a:gd name="T4" fmla="+- 0 4010 4010"/>
                  <a:gd name="T5" fmla="*/ T4 w 351"/>
                  <a:gd name="T6" fmla="+- 0 1841 1440"/>
                  <a:gd name="T7" fmla="*/ 1841 h 401"/>
                  <a:gd name="T8" fmla="+- 0 4361 4010"/>
                  <a:gd name="T9" fmla="*/ T8 w 351"/>
                  <a:gd name="T10" fmla="+- 0 1841 1440"/>
                  <a:gd name="T11" fmla="*/ 1841 h 401"/>
                  <a:gd name="T12" fmla="+- 0 4185 4010"/>
                  <a:gd name="T13" fmla="*/ T12 w 351"/>
                  <a:gd name="T14" fmla="+- 0 1440 1440"/>
                  <a:gd name="T15" fmla="*/ 1440 h 401"/>
                </a:gdLst>
                <a:ahLst/>
                <a:cxnLst>
                  <a:cxn ang="0">
                    <a:pos x="T1" y="T3"/>
                  </a:cxn>
                  <a:cxn ang="0">
                    <a:pos x="T5" y="T7"/>
                  </a:cxn>
                  <a:cxn ang="0">
                    <a:pos x="T9" y="T11"/>
                  </a:cxn>
                  <a:cxn ang="0">
                    <a:pos x="T13" y="T15"/>
                  </a:cxn>
                </a:cxnLst>
                <a:rect l="0" t="0" r="r" b="b"/>
                <a:pathLst>
                  <a:path w="351" h="401">
                    <a:moveTo>
                      <a:pt x="175" y="0"/>
                    </a:moveTo>
                    <a:lnTo>
                      <a:pt x="0" y="401"/>
                    </a:lnTo>
                    <a:lnTo>
                      <a:pt x="351" y="401"/>
                    </a:lnTo>
                    <a:lnTo>
                      <a:pt x="175" y="0"/>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5" name="Freeform 17">
                <a:extLst>
                  <a:ext uri="{FF2B5EF4-FFF2-40B4-BE49-F238E27FC236}">
                    <a16:creationId xmlns:a16="http://schemas.microsoft.com/office/drawing/2014/main" id="{FF36692E-D5D5-4B3E-B0FA-842B6186B9B7}"/>
                  </a:ext>
                </a:extLst>
              </p:cNvPr>
              <p:cNvSpPr>
                <a:spLocks/>
              </p:cNvSpPr>
              <p:nvPr/>
            </p:nvSpPr>
            <p:spPr bwMode="auto">
              <a:xfrm>
                <a:off x="5278" y="843"/>
                <a:ext cx="128" cy="620"/>
              </a:xfrm>
              <a:custGeom>
                <a:avLst/>
                <a:gdLst>
                  <a:gd name="T0" fmla="+- 0 5406 5278"/>
                  <a:gd name="T1" fmla="*/ T0 w 128"/>
                  <a:gd name="T2" fmla="+- 0 843 843"/>
                  <a:gd name="T3" fmla="*/ 843 h 620"/>
                  <a:gd name="T4" fmla="+- 0 5406 5278"/>
                  <a:gd name="T5" fmla="*/ T4 w 128"/>
                  <a:gd name="T6" fmla="+- 0 1399 843"/>
                  <a:gd name="T7" fmla="*/ 1399 h 620"/>
                  <a:gd name="T8" fmla="+- 0 5342 5278"/>
                  <a:gd name="T9" fmla="*/ T8 w 128"/>
                  <a:gd name="T10" fmla="+- 0 1463 843"/>
                  <a:gd name="T11" fmla="*/ 1463 h 620"/>
                  <a:gd name="T12" fmla="+- 0 5278 5278"/>
                  <a:gd name="T13" fmla="*/ T12 w 128"/>
                  <a:gd name="T14" fmla="+- 0 1463 843"/>
                  <a:gd name="T15" fmla="*/ 1463 h 620"/>
                  <a:gd name="T16" fmla="+- 0 5278 5278"/>
                  <a:gd name="T17" fmla="*/ T16 w 128"/>
                  <a:gd name="T18" fmla="+- 0 843 843"/>
                  <a:gd name="T19" fmla="*/ 843 h 620"/>
                  <a:gd name="T20" fmla="+- 0 5406 5278"/>
                  <a:gd name="T21" fmla="*/ T20 w 128"/>
                  <a:gd name="T22" fmla="+- 0 843 843"/>
                  <a:gd name="T23" fmla="*/ 843 h 620"/>
                </a:gdLst>
                <a:ahLst/>
                <a:cxnLst>
                  <a:cxn ang="0">
                    <a:pos x="T1" y="T3"/>
                  </a:cxn>
                  <a:cxn ang="0">
                    <a:pos x="T5" y="T7"/>
                  </a:cxn>
                  <a:cxn ang="0">
                    <a:pos x="T9" y="T11"/>
                  </a:cxn>
                  <a:cxn ang="0">
                    <a:pos x="T13" y="T15"/>
                  </a:cxn>
                  <a:cxn ang="0">
                    <a:pos x="T17" y="T19"/>
                  </a:cxn>
                  <a:cxn ang="0">
                    <a:pos x="T21" y="T23"/>
                  </a:cxn>
                </a:cxnLst>
                <a:rect l="0" t="0" r="r" b="b"/>
                <a:pathLst>
                  <a:path w="128" h="620">
                    <a:moveTo>
                      <a:pt x="128" y="0"/>
                    </a:moveTo>
                    <a:lnTo>
                      <a:pt x="128" y="556"/>
                    </a:lnTo>
                    <a:lnTo>
                      <a:pt x="64" y="620"/>
                    </a:lnTo>
                    <a:lnTo>
                      <a:pt x="0" y="620"/>
                    </a:lnTo>
                    <a:lnTo>
                      <a:pt x="0" y="0"/>
                    </a:lnTo>
                    <a:lnTo>
                      <a:pt x="128"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26" name="Picture 25">
                <a:extLst>
                  <a:ext uri="{FF2B5EF4-FFF2-40B4-BE49-F238E27FC236}">
                    <a16:creationId xmlns:a16="http://schemas.microsoft.com/office/drawing/2014/main" id="{375A5048-F063-4FA0-8C7E-161C11C6F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 y="1445"/>
                <a:ext cx="35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19">
                <a:extLst>
                  <a:ext uri="{FF2B5EF4-FFF2-40B4-BE49-F238E27FC236}">
                    <a16:creationId xmlns:a16="http://schemas.microsoft.com/office/drawing/2014/main" id="{76ED2797-5919-42CB-8358-716D85D1BE02}"/>
                  </a:ext>
                </a:extLst>
              </p:cNvPr>
              <p:cNvSpPr>
                <a:spLocks/>
              </p:cNvSpPr>
              <p:nvPr/>
            </p:nvSpPr>
            <p:spPr bwMode="auto">
              <a:xfrm>
                <a:off x="4971" y="1445"/>
                <a:ext cx="351" cy="401"/>
              </a:xfrm>
              <a:custGeom>
                <a:avLst/>
                <a:gdLst>
                  <a:gd name="T0" fmla="+- 0 5146 4971"/>
                  <a:gd name="T1" fmla="*/ T0 w 351"/>
                  <a:gd name="T2" fmla="+- 0 1445 1445"/>
                  <a:gd name="T3" fmla="*/ 1445 h 401"/>
                  <a:gd name="T4" fmla="+- 0 4971 4971"/>
                  <a:gd name="T5" fmla="*/ T4 w 351"/>
                  <a:gd name="T6" fmla="+- 0 1846 1445"/>
                  <a:gd name="T7" fmla="*/ 1846 h 401"/>
                  <a:gd name="T8" fmla="+- 0 5322 4971"/>
                  <a:gd name="T9" fmla="*/ T8 w 351"/>
                  <a:gd name="T10" fmla="+- 0 1846 1445"/>
                  <a:gd name="T11" fmla="*/ 1846 h 401"/>
                  <a:gd name="T12" fmla="+- 0 5146 4971"/>
                  <a:gd name="T13" fmla="*/ T12 w 351"/>
                  <a:gd name="T14" fmla="+- 0 1445 1445"/>
                  <a:gd name="T15" fmla="*/ 1445 h 401"/>
                </a:gdLst>
                <a:ahLst/>
                <a:cxnLst>
                  <a:cxn ang="0">
                    <a:pos x="T1" y="T3"/>
                  </a:cxn>
                  <a:cxn ang="0">
                    <a:pos x="T5" y="T7"/>
                  </a:cxn>
                  <a:cxn ang="0">
                    <a:pos x="T9" y="T11"/>
                  </a:cxn>
                  <a:cxn ang="0">
                    <a:pos x="T13" y="T15"/>
                  </a:cxn>
                </a:cxnLst>
                <a:rect l="0" t="0" r="r" b="b"/>
                <a:pathLst>
                  <a:path w="351" h="401">
                    <a:moveTo>
                      <a:pt x="175" y="0"/>
                    </a:moveTo>
                    <a:lnTo>
                      <a:pt x="0" y="401"/>
                    </a:lnTo>
                    <a:lnTo>
                      <a:pt x="351" y="401"/>
                    </a:lnTo>
                    <a:lnTo>
                      <a:pt x="175" y="0"/>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8" name="AutoShape 20">
                <a:extLst>
                  <a:ext uri="{FF2B5EF4-FFF2-40B4-BE49-F238E27FC236}">
                    <a16:creationId xmlns:a16="http://schemas.microsoft.com/office/drawing/2014/main" id="{E3B80E47-F780-4797-A953-F6FDC56C0849}"/>
                  </a:ext>
                </a:extLst>
              </p:cNvPr>
              <p:cNvSpPr>
                <a:spLocks/>
              </p:cNvSpPr>
              <p:nvPr/>
            </p:nvSpPr>
            <p:spPr bwMode="auto">
              <a:xfrm>
                <a:off x="3237" y="1827"/>
                <a:ext cx="1881" cy="868"/>
              </a:xfrm>
              <a:custGeom>
                <a:avLst/>
                <a:gdLst>
                  <a:gd name="T0" fmla="+- 0 3987 3237"/>
                  <a:gd name="T1" fmla="*/ T0 w 1881"/>
                  <a:gd name="T2" fmla="+- 0 2692 1827"/>
                  <a:gd name="T3" fmla="*/ 2692 h 868"/>
                  <a:gd name="T4" fmla="+- 0 3985 3237"/>
                  <a:gd name="T5" fmla="*/ T4 w 1881"/>
                  <a:gd name="T6" fmla="+- 0 2678 1827"/>
                  <a:gd name="T7" fmla="*/ 2678 h 868"/>
                  <a:gd name="T8" fmla="+- 0 3948 3237"/>
                  <a:gd name="T9" fmla="*/ T8 w 1881"/>
                  <a:gd name="T10" fmla="+- 0 2544 1827"/>
                  <a:gd name="T11" fmla="*/ 2544 h 868"/>
                  <a:gd name="T12" fmla="+- 0 3941 3237"/>
                  <a:gd name="T13" fmla="*/ T12 w 1881"/>
                  <a:gd name="T14" fmla="+- 0 2536 1827"/>
                  <a:gd name="T15" fmla="*/ 2536 h 868"/>
                  <a:gd name="T16" fmla="+- 0 3927 3237"/>
                  <a:gd name="T17" fmla="*/ T16 w 1881"/>
                  <a:gd name="T18" fmla="+- 0 2544 1827"/>
                  <a:gd name="T19" fmla="*/ 2544 h 868"/>
                  <a:gd name="T20" fmla="+- 0 3955 3237"/>
                  <a:gd name="T21" fmla="*/ T20 w 1881"/>
                  <a:gd name="T22" fmla="+- 0 2648 1827"/>
                  <a:gd name="T23" fmla="*/ 2648 h 868"/>
                  <a:gd name="T24" fmla="+- 0 3251 3237"/>
                  <a:gd name="T25" fmla="*/ T24 w 1881"/>
                  <a:gd name="T26" fmla="+- 0 1945 1827"/>
                  <a:gd name="T27" fmla="*/ 1945 h 868"/>
                  <a:gd name="T28" fmla="+- 0 3241 3237"/>
                  <a:gd name="T29" fmla="*/ T28 w 1881"/>
                  <a:gd name="T30" fmla="+- 0 1949 1827"/>
                  <a:gd name="T31" fmla="*/ 1949 h 868"/>
                  <a:gd name="T32" fmla="+- 0 3237 3237"/>
                  <a:gd name="T33" fmla="*/ T32 w 1881"/>
                  <a:gd name="T34" fmla="+- 0 1960 1827"/>
                  <a:gd name="T35" fmla="*/ 1960 h 868"/>
                  <a:gd name="T36" fmla="+- 0 3940 3237"/>
                  <a:gd name="T37" fmla="*/ T36 w 1881"/>
                  <a:gd name="T38" fmla="+- 0 2662 1827"/>
                  <a:gd name="T39" fmla="*/ 2662 h 868"/>
                  <a:gd name="T40" fmla="+- 0 3831 3237"/>
                  <a:gd name="T41" fmla="*/ T40 w 1881"/>
                  <a:gd name="T42" fmla="+- 0 2638 1827"/>
                  <a:gd name="T43" fmla="*/ 2638 h 868"/>
                  <a:gd name="T44" fmla="+- 0 3828 3237"/>
                  <a:gd name="T45" fmla="*/ T44 w 1881"/>
                  <a:gd name="T46" fmla="+- 0 2649 1827"/>
                  <a:gd name="T47" fmla="*/ 2649 h 868"/>
                  <a:gd name="T48" fmla="+- 0 3969 3237"/>
                  <a:gd name="T49" fmla="*/ T48 w 1881"/>
                  <a:gd name="T50" fmla="+- 0 2690 1827"/>
                  <a:gd name="T51" fmla="*/ 2690 h 868"/>
                  <a:gd name="T52" fmla="+- 0 3976 3237"/>
                  <a:gd name="T53" fmla="*/ T52 w 1881"/>
                  <a:gd name="T54" fmla="+- 0 2692 1827"/>
                  <a:gd name="T55" fmla="*/ 2692 h 868"/>
                  <a:gd name="T56" fmla="+- 0 4181 3237"/>
                  <a:gd name="T57" fmla="*/ T56 w 1881"/>
                  <a:gd name="T58" fmla="+- 0 2553 1827"/>
                  <a:gd name="T59" fmla="*/ 2553 h 868"/>
                  <a:gd name="T60" fmla="+- 0 4181 3237"/>
                  <a:gd name="T61" fmla="*/ T60 w 1881"/>
                  <a:gd name="T62" fmla="+- 0 2556 1827"/>
                  <a:gd name="T63" fmla="*/ 2556 h 868"/>
                  <a:gd name="T64" fmla="+- 0 4252 3237"/>
                  <a:gd name="T65" fmla="*/ T64 w 1881"/>
                  <a:gd name="T66" fmla="+- 0 2431 1827"/>
                  <a:gd name="T67" fmla="*/ 2431 h 868"/>
                  <a:gd name="T68" fmla="+- 0 4241 3237"/>
                  <a:gd name="T69" fmla="*/ T68 w 1881"/>
                  <a:gd name="T70" fmla="+- 0 2419 1827"/>
                  <a:gd name="T71" fmla="*/ 2419 h 868"/>
                  <a:gd name="T72" fmla="+- 0 4181 3237"/>
                  <a:gd name="T73" fmla="*/ T72 w 1881"/>
                  <a:gd name="T74" fmla="+- 0 2514 1827"/>
                  <a:gd name="T75" fmla="*/ 2514 h 868"/>
                  <a:gd name="T76" fmla="+- 0 4177 3237"/>
                  <a:gd name="T77" fmla="*/ T76 w 1881"/>
                  <a:gd name="T78" fmla="+- 0 1827 1827"/>
                  <a:gd name="T79" fmla="*/ 1827 h 868"/>
                  <a:gd name="T80" fmla="+- 0 4171 3237"/>
                  <a:gd name="T81" fmla="*/ T80 w 1881"/>
                  <a:gd name="T82" fmla="+- 0 2531 1827"/>
                  <a:gd name="T83" fmla="*/ 2531 h 868"/>
                  <a:gd name="T84" fmla="+- 0 4171 3237"/>
                  <a:gd name="T85" fmla="*/ T84 w 1881"/>
                  <a:gd name="T86" fmla="+- 0 2531 1827"/>
                  <a:gd name="T87" fmla="*/ 2531 h 868"/>
                  <a:gd name="T88" fmla="+- 0 4171 3237"/>
                  <a:gd name="T89" fmla="*/ T88 w 1881"/>
                  <a:gd name="T90" fmla="+- 0 1827 1827"/>
                  <a:gd name="T91" fmla="*/ 1827 h 868"/>
                  <a:gd name="T92" fmla="+- 0 4161 3237"/>
                  <a:gd name="T93" fmla="*/ T92 w 1881"/>
                  <a:gd name="T94" fmla="+- 0 1832 1827"/>
                  <a:gd name="T95" fmla="*/ 1832 h 868"/>
                  <a:gd name="T96" fmla="+- 0 4107 3237"/>
                  <a:gd name="T97" fmla="*/ T96 w 1881"/>
                  <a:gd name="T98" fmla="+- 0 2421 1827"/>
                  <a:gd name="T99" fmla="*/ 2421 h 868"/>
                  <a:gd name="T100" fmla="+- 0 4091 3237"/>
                  <a:gd name="T101" fmla="*/ T100 w 1881"/>
                  <a:gd name="T102" fmla="+- 0 2425 1827"/>
                  <a:gd name="T103" fmla="*/ 2425 h 868"/>
                  <a:gd name="T104" fmla="+- 0 4161 3237"/>
                  <a:gd name="T105" fmla="*/ T104 w 1881"/>
                  <a:gd name="T106" fmla="+- 0 2553 1827"/>
                  <a:gd name="T107" fmla="*/ 2553 h 868"/>
                  <a:gd name="T108" fmla="+- 0 4165 3237"/>
                  <a:gd name="T109" fmla="*/ T108 w 1881"/>
                  <a:gd name="T110" fmla="+- 0 2560 1827"/>
                  <a:gd name="T111" fmla="*/ 2560 h 868"/>
                  <a:gd name="T112" fmla="+- 0 4171 3237"/>
                  <a:gd name="T113" fmla="*/ T112 w 1881"/>
                  <a:gd name="T114" fmla="+- 0 2570 1827"/>
                  <a:gd name="T115" fmla="*/ 2570 h 868"/>
                  <a:gd name="T116" fmla="+- 0 4177 3237"/>
                  <a:gd name="T117" fmla="*/ T116 w 1881"/>
                  <a:gd name="T118" fmla="+- 0 2560 1827"/>
                  <a:gd name="T119" fmla="*/ 2560 h 868"/>
                  <a:gd name="T120" fmla="+- 0 4181 3237"/>
                  <a:gd name="T121" fmla="*/ T120 w 1881"/>
                  <a:gd name="T122" fmla="+- 0 2545 1827"/>
                  <a:gd name="T123" fmla="*/ 2545 h 868"/>
                  <a:gd name="T124" fmla="+- 0 4252 3237"/>
                  <a:gd name="T125" fmla="*/ T124 w 1881"/>
                  <a:gd name="T126" fmla="+- 0 2431 1827"/>
                  <a:gd name="T127" fmla="*/ 2431 h 868"/>
                  <a:gd name="T128" fmla="+- 0 5114 3237"/>
                  <a:gd name="T129" fmla="*/ T128 w 1881"/>
                  <a:gd name="T130" fmla="+- 0 1949 1827"/>
                  <a:gd name="T131" fmla="*/ 1949 h 868"/>
                  <a:gd name="T132" fmla="+- 0 5104 3237"/>
                  <a:gd name="T133" fmla="*/ T132 w 1881"/>
                  <a:gd name="T134" fmla="+- 0 1945 1827"/>
                  <a:gd name="T135" fmla="*/ 1945 h 868"/>
                  <a:gd name="T136" fmla="+- 0 4400 3237"/>
                  <a:gd name="T137" fmla="*/ T136 w 1881"/>
                  <a:gd name="T138" fmla="+- 0 2648 1827"/>
                  <a:gd name="T139" fmla="*/ 2648 h 868"/>
                  <a:gd name="T140" fmla="+- 0 4428 3237"/>
                  <a:gd name="T141" fmla="*/ T140 w 1881"/>
                  <a:gd name="T142" fmla="+- 0 2544 1827"/>
                  <a:gd name="T143" fmla="*/ 2544 h 868"/>
                  <a:gd name="T144" fmla="+- 0 4414 3237"/>
                  <a:gd name="T145" fmla="*/ T144 w 1881"/>
                  <a:gd name="T146" fmla="+- 0 2536 1827"/>
                  <a:gd name="T147" fmla="*/ 2536 h 868"/>
                  <a:gd name="T148" fmla="+- 0 4407 3237"/>
                  <a:gd name="T149" fmla="*/ T148 w 1881"/>
                  <a:gd name="T150" fmla="+- 0 2544 1827"/>
                  <a:gd name="T151" fmla="*/ 2544 h 868"/>
                  <a:gd name="T152" fmla="+- 0 4370 3237"/>
                  <a:gd name="T153" fmla="*/ T152 w 1881"/>
                  <a:gd name="T154" fmla="+- 0 2678 1827"/>
                  <a:gd name="T155" fmla="*/ 2678 h 868"/>
                  <a:gd name="T156" fmla="+- 0 4367 3237"/>
                  <a:gd name="T157" fmla="*/ T156 w 1881"/>
                  <a:gd name="T158" fmla="+- 0 2695 1827"/>
                  <a:gd name="T159" fmla="*/ 2695 h 868"/>
                  <a:gd name="T160" fmla="+- 0 4384 3237"/>
                  <a:gd name="T161" fmla="*/ T160 w 1881"/>
                  <a:gd name="T162" fmla="+- 0 2692 1827"/>
                  <a:gd name="T163" fmla="*/ 2692 h 868"/>
                  <a:gd name="T164" fmla="+- 0 4524 3237"/>
                  <a:gd name="T165" fmla="*/ T164 w 1881"/>
                  <a:gd name="T166" fmla="+- 0 2654 1827"/>
                  <a:gd name="T167" fmla="*/ 2654 h 868"/>
                  <a:gd name="T168" fmla="+- 0 4525 3237"/>
                  <a:gd name="T169" fmla="*/ T168 w 1881"/>
                  <a:gd name="T170" fmla="+- 0 2643 1827"/>
                  <a:gd name="T171" fmla="*/ 2643 h 868"/>
                  <a:gd name="T172" fmla="+- 0 4518 3237"/>
                  <a:gd name="T173" fmla="*/ T172 w 1881"/>
                  <a:gd name="T174" fmla="+- 0 2635 1827"/>
                  <a:gd name="T175" fmla="*/ 2635 h 868"/>
                  <a:gd name="T176" fmla="+- 0 5114 3237"/>
                  <a:gd name="T177" fmla="*/ T176 w 1881"/>
                  <a:gd name="T178" fmla="+- 0 1963 1827"/>
                  <a:gd name="T179" fmla="*/ 1963 h 868"/>
                  <a:gd name="T180" fmla="+- 0 5118 3237"/>
                  <a:gd name="T181" fmla="*/ T180 w 1881"/>
                  <a:gd name="T182" fmla="+- 0 1953 1827"/>
                  <a:gd name="T183" fmla="*/ 1953 h 8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881" h="868">
                    <a:moveTo>
                      <a:pt x="751" y="868"/>
                    </a:moveTo>
                    <a:lnTo>
                      <a:pt x="750" y="865"/>
                    </a:lnTo>
                    <a:lnTo>
                      <a:pt x="748" y="856"/>
                    </a:lnTo>
                    <a:lnTo>
                      <a:pt x="748" y="851"/>
                    </a:lnTo>
                    <a:lnTo>
                      <a:pt x="746" y="849"/>
                    </a:lnTo>
                    <a:lnTo>
                      <a:pt x="711" y="717"/>
                    </a:lnTo>
                    <a:lnTo>
                      <a:pt x="710" y="712"/>
                    </a:lnTo>
                    <a:lnTo>
                      <a:pt x="704" y="709"/>
                    </a:lnTo>
                    <a:lnTo>
                      <a:pt x="693" y="712"/>
                    </a:lnTo>
                    <a:lnTo>
                      <a:pt x="690" y="717"/>
                    </a:lnTo>
                    <a:lnTo>
                      <a:pt x="692" y="722"/>
                    </a:lnTo>
                    <a:lnTo>
                      <a:pt x="718" y="821"/>
                    </a:lnTo>
                    <a:lnTo>
                      <a:pt x="18" y="122"/>
                    </a:lnTo>
                    <a:lnTo>
                      <a:pt x="14" y="118"/>
                    </a:lnTo>
                    <a:lnTo>
                      <a:pt x="8" y="118"/>
                    </a:lnTo>
                    <a:lnTo>
                      <a:pt x="4" y="122"/>
                    </a:lnTo>
                    <a:lnTo>
                      <a:pt x="0" y="126"/>
                    </a:lnTo>
                    <a:lnTo>
                      <a:pt x="0" y="133"/>
                    </a:lnTo>
                    <a:lnTo>
                      <a:pt x="4" y="136"/>
                    </a:lnTo>
                    <a:lnTo>
                      <a:pt x="703" y="835"/>
                    </a:lnTo>
                    <a:lnTo>
                      <a:pt x="600" y="808"/>
                    </a:lnTo>
                    <a:lnTo>
                      <a:pt x="594" y="811"/>
                    </a:lnTo>
                    <a:lnTo>
                      <a:pt x="593" y="816"/>
                    </a:lnTo>
                    <a:lnTo>
                      <a:pt x="591" y="822"/>
                    </a:lnTo>
                    <a:lnTo>
                      <a:pt x="594" y="827"/>
                    </a:lnTo>
                    <a:lnTo>
                      <a:pt x="732" y="863"/>
                    </a:lnTo>
                    <a:lnTo>
                      <a:pt x="734" y="865"/>
                    </a:lnTo>
                    <a:lnTo>
                      <a:pt x="739" y="865"/>
                    </a:lnTo>
                    <a:lnTo>
                      <a:pt x="751" y="868"/>
                    </a:lnTo>
                    <a:moveTo>
                      <a:pt x="944" y="726"/>
                    </a:moveTo>
                    <a:lnTo>
                      <a:pt x="940" y="733"/>
                    </a:lnTo>
                    <a:lnTo>
                      <a:pt x="944" y="729"/>
                    </a:lnTo>
                    <a:lnTo>
                      <a:pt x="944" y="726"/>
                    </a:lnTo>
                    <a:moveTo>
                      <a:pt x="1015" y="604"/>
                    </a:moveTo>
                    <a:lnTo>
                      <a:pt x="1014" y="598"/>
                    </a:lnTo>
                    <a:lnTo>
                      <a:pt x="1004" y="592"/>
                    </a:lnTo>
                    <a:lnTo>
                      <a:pt x="998" y="594"/>
                    </a:lnTo>
                    <a:lnTo>
                      <a:pt x="944" y="687"/>
                    </a:lnTo>
                    <a:lnTo>
                      <a:pt x="944" y="5"/>
                    </a:lnTo>
                    <a:lnTo>
                      <a:pt x="940" y="0"/>
                    </a:lnTo>
                    <a:lnTo>
                      <a:pt x="934" y="0"/>
                    </a:lnTo>
                    <a:lnTo>
                      <a:pt x="934" y="704"/>
                    </a:lnTo>
                    <a:lnTo>
                      <a:pt x="925" y="718"/>
                    </a:lnTo>
                    <a:lnTo>
                      <a:pt x="934" y="704"/>
                    </a:lnTo>
                    <a:lnTo>
                      <a:pt x="934" y="0"/>
                    </a:lnTo>
                    <a:lnTo>
                      <a:pt x="928" y="0"/>
                    </a:lnTo>
                    <a:lnTo>
                      <a:pt x="924" y="5"/>
                    </a:lnTo>
                    <a:lnTo>
                      <a:pt x="924" y="687"/>
                    </a:lnTo>
                    <a:lnTo>
                      <a:pt x="870" y="594"/>
                    </a:lnTo>
                    <a:lnTo>
                      <a:pt x="864" y="592"/>
                    </a:lnTo>
                    <a:lnTo>
                      <a:pt x="854" y="598"/>
                    </a:lnTo>
                    <a:lnTo>
                      <a:pt x="853" y="604"/>
                    </a:lnTo>
                    <a:lnTo>
                      <a:pt x="924" y="726"/>
                    </a:lnTo>
                    <a:lnTo>
                      <a:pt x="924" y="729"/>
                    </a:lnTo>
                    <a:lnTo>
                      <a:pt x="928" y="733"/>
                    </a:lnTo>
                    <a:lnTo>
                      <a:pt x="934" y="743"/>
                    </a:lnTo>
                    <a:lnTo>
                      <a:pt x="940" y="733"/>
                    </a:lnTo>
                    <a:lnTo>
                      <a:pt x="944" y="726"/>
                    </a:lnTo>
                    <a:lnTo>
                      <a:pt x="944" y="718"/>
                    </a:lnTo>
                    <a:lnTo>
                      <a:pt x="944" y="726"/>
                    </a:lnTo>
                    <a:lnTo>
                      <a:pt x="1015" y="604"/>
                    </a:lnTo>
                    <a:moveTo>
                      <a:pt x="1881" y="126"/>
                    </a:moveTo>
                    <a:lnTo>
                      <a:pt x="1877" y="122"/>
                    </a:lnTo>
                    <a:lnTo>
                      <a:pt x="1873" y="118"/>
                    </a:lnTo>
                    <a:lnTo>
                      <a:pt x="1867" y="118"/>
                    </a:lnTo>
                    <a:lnTo>
                      <a:pt x="1863" y="122"/>
                    </a:lnTo>
                    <a:lnTo>
                      <a:pt x="1163" y="821"/>
                    </a:lnTo>
                    <a:lnTo>
                      <a:pt x="1189" y="722"/>
                    </a:lnTo>
                    <a:lnTo>
                      <a:pt x="1191" y="717"/>
                    </a:lnTo>
                    <a:lnTo>
                      <a:pt x="1188" y="712"/>
                    </a:lnTo>
                    <a:lnTo>
                      <a:pt x="1177" y="709"/>
                    </a:lnTo>
                    <a:lnTo>
                      <a:pt x="1171" y="712"/>
                    </a:lnTo>
                    <a:lnTo>
                      <a:pt x="1170" y="717"/>
                    </a:lnTo>
                    <a:lnTo>
                      <a:pt x="1135" y="849"/>
                    </a:lnTo>
                    <a:lnTo>
                      <a:pt x="1133" y="851"/>
                    </a:lnTo>
                    <a:lnTo>
                      <a:pt x="1133" y="856"/>
                    </a:lnTo>
                    <a:lnTo>
                      <a:pt x="1130" y="868"/>
                    </a:lnTo>
                    <a:lnTo>
                      <a:pt x="1142" y="865"/>
                    </a:lnTo>
                    <a:lnTo>
                      <a:pt x="1147" y="865"/>
                    </a:lnTo>
                    <a:lnTo>
                      <a:pt x="1149" y="863"/>
                    </a:lnTo>
                    <a:lnTo>
                      <a:pt x="1287" y="827"/>
                    </a:lnTo>
                    <a:lnTo>
                      <a:pt x="1290" y="822"/>
                    </a:lnTo>
                    <a:lnTo>
                      <a:pt x="1288" y="816"/>
                    </a:lnTo>
                    <a:lnTo>
                      <a:pt x="1287" y="811"/>
                    </a:lnTo>
                    <a:lnTo>
                      <a:pt x="1281" y="808"/>
                    </a:lnTo>
                    <a:lnTo>
                      <a:pt x="1178" y="835"/>
                    </a:lnTo>
                    <a:lnTo>
                      <a:pt x="1877" y="136"/>
                    </a:lnTo>
                    <a:lnTo>
                      <a:pt x="1881" y="133"/>
                    </a:lnTo>
                    <a:lnTo>
                      <a:pt x="1881" y="126"/>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 name="Picture 28">
                <a:extLst>
                  <a:ext uri="{FF2B5EF4-FFF2-40B4-BE49-F238E27FC236}">
                    <a16:creationId xmlns:a16="http://schemas.microsoft.com/office/drawing/2014/main" id="{6C1A5421-9191-4F7D-87B2-9415DC2B3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641"/>
                <a:ext cx="887"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2">
                <a:extLst>
                  <a:ext uri="{FF2B5EF4-FFF2-40B4-BE49-F238E27FC236}">
                    <a16:creationId xmlns:a16="http://schemas.microsoft.com/office/drawing/2014/main" id="{7919689D-1700-40BE-A63F-557E3C0A0999}"/>
                  </a:ext>
                </a:extLst>
              </p:cNvPr>
              <p:cNvSpPr>
                <a:spLocks/>
              </p:cNvSpPr>
              <p:nvPr/>
            </p:nvSpPr>
            <p:spPr bwMode="auto">
              <a:xfrm>
                <a:off x="3742" y="2641"/>
                <a:ext cx="887" cy="653"/>
              </a:xfrm>
              <a:custGeom>
                <a:avLst/>
                <a:gdLst>
                  <a:gd name="T0" fmla="+- 0 4185 3742"/>
                  <a:gd name="T1" fmla="*/ T0 w 887"/>
                  <a:gd name="T2" fmla="+- 0 2641 2641"/>
                  <a:gd name="T3" fmla="*/ 2641 h 653"/>
                  <a:gd name="T4" fmla="+- 0 3742 3742"/>
                  <a:gd name="T5" fmla="*/ T4 w 887"/>
                  <a:gd name="T6" fmla="+- 0 3294 2641"/>
                  <a:gd name="T7" fmla="*/ 3294 h 653"/>
                  <a:gd name="T8" fmla="+- 0 4629 3742"/>
                  <a:gd name="T9" fmla="*/ T8 w 887"/>
                  <a:gd name="T10" fmla="+- 0 3294 2641"/>
                  <a:gd name="T11" fmla="*/ 3294 h 653"/>
                  <a:gd name="T12" fmla="+- 0 4185 3742"/>
                  <a:gd name="T13" fmla="*/ T12 w 887"/>
                  <a:gd name="T14" fmla="+- 0 2641 2641"/>
                  <a:gd name="T15" fmla="*/ 2641 h 653"/>
                </a:gdLst>
                <a:ahLst/>
                <a:cxnLst>
                  <a:cxn ang="0">
                    <a:pos x="T1" y="T3"/>
                  </a:cxn>
                  <a:cxn ang="0">
                    <a:pos x="T5" y="T7"/>
                  </a:cxn>
                  <a:cxn ang="0">
                    <a:pos x="T9" y="T11"/>
                  </a:cxn>
                  <a:cxn ang="0">
                    <a:pos x="T13" y="T15"/>
                  </a:cxn>
                </a:cxnLst>
                <a:rect l="0" t="0" r="r" b="b"/>
                <a:pathLst>
                  <a:path w="887" h="653">
                    <a:moveTo>
                      <a:pt x="443" y="0"/>
                    </a:moveTo>
                    <a:lnTo>
                      <a:pt x="0" y="653"/>
                    </a:lnTo>
                    <a:lnTo>
                      <a:pt x="887" y="653"/>
                    </a:lnTo>
                    <a:lnTo>
                      <a:pt x="443" y="0"/>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1" name="AutoShape 23">
                <a:extLst>
                  <a:ext uri="{FF2B5EF4-FFF2-40B4-BE49-F238E27FC236}">
                    <a16:creationId xmlns:a16="http://schemas.microsoft.com/office/drawing/2014/main" id="{6BBEE506-8AE5-4E8E-AAEC-730FBDABD219}"/>
                  </a:ext>
                </a:extLst>
              </p:cNvPr>
              <p:cNvSpPr>
                <a:spLocks/>
              </p:cNvSpPr>
              <p:nvPr/>
            </p:nvSpPr>
            <p:spPr bwMode="auto">
              <a:xfrm>
                <a:off x="3081" y="1926"/>
                <a:ext cx="2194" cy="3160"/>
              </a:xfrm>
              <a:custGeom>
                <a:avLst/>
                <a:gdLst>
                  <a:gd name="T0" fmla="+- 0 3153 3082"/>
                  <a:gd name="T1" fmla="*/ T0 w 2194"/>
                  <a:gd name="T2" fmla="+- 0 4871 1926"/>
                  <a:gd name="T3" fmla="*/ 4871 h 3160"/>
                  <a:gd name="T4" fmla="+- 0 3157 3082"/>
                  <a:gd name="T5" fmla="*/ T4 w 2194"/>
                  <a:gd name="T6" fmla="+- 0 4726 1926"/>
                  <a:gd name="T7" fmla="*/ 4726 h 3160"/>
                  <a:gd name="T8" fmla="+- 0 3169 3082"/>
                  <a:gd name="T9" fmla="*/ T8 w 2194"/>
                  <a:gd name="T10" fmla="+- 0 4586 1926"/>
                  <a:gd name="T11" fmla="*/ 4586 h 3160"/>
                  <a:gd name="T12" fmla="+- 0 3173 3082"/>
                  <a:gd name="T13" fmla="*/ T12 w 2194"/>
                  <a:gd name="T14" fmla="+- 0 4451 1926"/>
                  <a:gd name="T15" fmla="*/ 4451 h 3160"/>
                  <a:gd name="T16" fmla="+- 0 3173 3082"/>
                  <a:gd name="T17" fmla="*/ T16 w 2194"/>
                  <a:gd name="T18" fmla="+- 0 4451 1926"/>
                  <a:gd name="T19" fmla="*/ 4451 h 3160"/>
                  <a:gd name="T20" fmla="+- 0 3173 3082"/>
                  <a:gd name="T21" fmla="*/ T20 w 2194"/>
                  <a:gd name="T22" fmla="+- 0 4382 1926"/>
                  <a:gd name="T23" fmla="*/ 4382 h 3160"/>
                  <a:gd name="T24" fmla="+- 0 3169 3082"/>
                  <a:gd name="T25" fmla="*/ T24 w 2194"/>
                  <a:gd name="T26" fmla="+- 0 4246 1926"/>
                  <a:gd name="T27" fmla="*/ 4246 h 3160"/>
                  <a:gd name="T28" fmla="+- 0 3157 3082"/>
                  <a:gd name="T29" fmla="*/ T28 w 2194"/>
                  <a:gd name="T30" fmla="+- 0 4106 1926"/>
                  <a:gd name="T31" fmla="*/ 4106 h 3160"/>
                  <a:gd name="T32" fmla="+- 0 3153 3082"/>
                  <a:gd name="T33" fmla="*/ T32 w 2194"/>
                  <a:gd name="T34" fmla="+- 0 3962 1926"/>
                  <a:gd name="T35" fmla="*/ 3962 h 3160"/>
                  <a:gd name="T36" fmla="+- 0 3153 3082"/>
                  <a:gd name="T37" fmla="*/ T36 w 2194"/>
                  <a:gd name="T38" fmla="+- 0 3751 1926"/>
                  <a:gd name="T39" fmla="*/ 3751 h 3160"/>
                  <a:gd name="T40" fmla="+- 0 3157 3082"/>
                  <a:gd name="T41" fmla="*/ T40 w 2194"/>
                  <a:gd name="T42" fmla="+- 0 3606 1926"/>
                  <a:gd name="T43" fmla="*/ 3606 h 3160"/>
                  <a:gd name="T44" fmla="+- 0 3169 3082"/>
                  <a:gd name="T45" fmla="*/ T44 w 2194"/>
                  <a:gd name="T46" fmla="+- 0 3466 1926"/>
                  <a:gd name="T47" fmla="*/ 3466 h 3160"/>
                  <a:gd name="T48" fmla="+- 0 3173 3082"/>
                  <a:gd name="T49" fmla="*/ T48 w 2194"/>
                  <a:gd name="T50" fmla="+- 0 3331 1926"/>
                  <a:gd name="T51" fmla="*/ 3331 h 3160"/>
                  <a:gd name="T52" fmla="+- 0 3173 3082"/>
                  <a:gd name="T53" fmla="*/ T52 w 2194"/>
                  <a:gd name="T54" fmla="+- 0 3331 1926"/>
                  <a:gd name="T55" fmla="*/ 3331 h 3160"/>
                  <a:gd name="T56" fmla="+- 0 3173 3082"/>
                  <a:gd name="T57" fmla="*/ T56 w 2194"/>
                  <a:gd name="T58" fmla="+- 0 3262 1926"/>
                  <a:gd name="T59" fmla="*/ 3262 h 3160"/>
                  <a:gd name="T60" fmla="+- 0 3169 3082"/>
                  <a:gd name="T61" fmla="*/ T60 w 2194"/>
                  <a:gd name="T62" fmla="+- 0 3126 1926"/>
                  <a:gd name="T63" fmla="*/ 3126 h 3160"/>
                  <a:gd name="T64" fmla="+- 0 3157 3082"/>
                  <a:gd name="T65" fmla="*/ T64 w 2194"/>
                  <a:gd name="T66" fmla="+- 0 2986 1926"/>
                  <a:gd name="T67" fmla="*/ 2986 h 3160"/>
                  <a:gd name="T68" fmla="+- 0 3153 3082"/>
                  <a:gd name="T69" fmla="*/ T68 w 2194"/>
                  <a:gd name="T70" fmla="+- 0 2842 1926"/>
                  <a:gd name="T71" fmla="*/ 2842 h 3160"/>
                  <a:gd name="T72" fmla="+- 0 3153 3082"/>
                  <a:gd name="T73" fmla="*/ T72 w 2194"/>
                  <a:gd name="T74" fmla="+- 0 2631 1926"/>
                  <a:gd name="T75" fmla="*/ 2631 h 3160"/>
                  <a:gd name="T76" fmla="+- 0 3157 3082"/>
                  <a:gd name="T77" fmla="*/ T76 w 2194"/>
                  <a:gd name="T78" fmla="+- 0 2486 1926"/>
                  <a:gd name="T79" fmla="*/ 2486 h 3160"/>
                  <a:gd name="T80" fmla="+- 0 3169 3082"/>
                  <a:gd name="T81" fmla="*/ T80 w 2194"/>
                  <a:gd name="T82" fmla="+- 0 2346 1926"/>
                  <a:gd name="T83" fmla="*/ 2346 h 3160"/>
                  <a:gd name="T84" fmla="+- 0 3173 3082"/>
                  <a:gd name="T85" fmla="*/ T84 w 2194"/>
                  <a:gd name="T86" fmla="+- 0 2211 1926"/>
                  <a:gd name="T87" fmla="*/ 2211 h 3160"/>
                  <a:gd name="T88" fmla="+- 0 3173 3082"/>
                  <a:gd name="T89" fmla="*/ T88 w 2194"/>
                  <a:gd name="T90" fmla="+- 0 2211 1926"/>
                  <a:gd name="T91" fmla="*/ 2211 h 3160"/>
                  <a:gd name="T92" fmla="+- 0 3173 3082"/>
                  <a:gd name="T93" fmla="*/ T92 w 2194"/>
                  <a:gd name="T94" fmla="+- 0 2142 1926"/>
                  <a:gd name="T95" fmla="*/ 2142 h 3160"/>
                  <a:gd name="T96" fmla="+- 0 3169 3082"/>
                  <a:gd name="T97" fmla="*/ T96 w 2194"/>
                  <a:gd name="T98" fmla="+- 0 2006 1926"/>
                  <a:gd name="T99" fmla="*/ 2006 h 3160"/>
                  <a:gd name="T100" fmla="+- 0 3169 3082"/>
                  <a:gd name="T101" fmla="*/ T100 w 2194"/>
                  <a:gd name="T102" fmla="+- 0 5006 1926"/>
                  <a:gd name="T103" fmla="*/ 5006 h 3160"/>
                  <a:gd name="T104" fmla="+- 0 3153 3082"/>
                  <a:gd name="T105" fmla="*/ T104 w 2194"/>
                  <a:gd name="T106" fmla="+- 0 5050 1926"/>
                  <a:gd name="T107" fmla="*/ 5050 h 3160"/>
                  <a:gd name="T108" fmla="+- 0 3173 3082"/>
                  <a:gd name="T109" fmla="*/ T108 w 2194"/>
                  <a:gd name="T110" fmla="+- 0 5047 1926"/>
                  <a:gd name="T111" fmla="*/ 5047 h 3160"/>
                  <a:gd name="T112" fmla="+- 0 5188 3082"/>
                  <a:gd name="T113" fmla="*/ T112 w 2194"/>
                  <a:gd name="T114" fmla="+- 0 4888 1926"/>
                  <a:gd name="T115" fmla="*/ 4888 h 3160"/>
                  <a:gd name="T116" fmla="+- 0 5200 3082"/>
                  <a:gd name="T117" fmla="*/ T116 w 2194"/>
                  <a:gd name="T118" fmla="+- 0 4748 1926"/>
                  <a:gd name="T119" fmla="*/ 4748 h 3160"/>
                  <a:gd name="T120" fmla="+- 0 5204 3082"/>
                  <a:gd name="T121" fmla="*/ T120 w 2194"/>
                  <a:gd name="T122" fmla="+- 0 4613 1926"/>
                  <a:gd name="T123" fmla="*/ 4613 h 3160"/>
                  <a:gd name="T124" fmla="+- 0 5204 3082"/>
                  <a:gd name="T125" fmla="*/ T124 w 2194"/>
                  <a:gd name="T126" fmla="+- 0 4613 1926"/>
                  <a:gd name="T127" fmla="*/ 4613 h 3160"/>
                  <a:gd name="T128" fmla="+- 0 5204 3082"/>
                  <a:gd name="T129" fmla="*/ T128 w 2194"/>
                  <a:gd name="T130" fmla="+- 0 4544 1926"/>
                  <a:gd name="T131" fmla="*/ 4544 h 3160"/>
                  <a:gd name="T132" fmla="+- 0 5200 3082"/>
                  <a:gd name="T133" fmla="*/ T132 w 2194"/>
                  <a:gd name="T134" fmla="+- 0 4408 1926"/>
                  <a:gd name="T135" fmla="*/ 4408 h 3160"/>
                  <a:gd name="T136" fmla="+- 0 5188 3082"/>
                  <a:gd name="T137" fmla="*/ T136 w 2194"/>
                  <a:gd name="T138" fmla="+- 0 4268 1926"/>
                  <a:gd name="T139" fmla="*/ 4268 h 3160"/>
                  <a:gd name="T140" fmla="+- 0 5184 3082"/>
                  <a:gd name="T141" fmla="*/ T140 w 2194"/>
                  <a:gd name="T142" fmla="+- 0 4124 1926"/>
                  <a:gd name="T143" fmla="*/ 4124 h 3160"/>
                  <a:gd name="T144" fmla="+- 0 5184 3082"/>
                  <a:gd name="T145" fmla="*/ T144 w 2194"/>
                  <a:gd name="T146" fmla="+- 0 3913 1926"/>
                  <a:gd name="T147" fmla="*/ 3913 h 3160"/>
                  <a:gd name="T148" fmla="+- 0 5188 3082"/>
                  <a:gd name="T149" fmla="*/ T148 w 2194"/>
                  <a:gd name="T150" fmla="+- 0 3768 1926"/>
                  <a:gd name="T151" fmla="*/ 3768 h 3160"/>
                  <a:gd name="T152" fmla="+- 0 5200 3082"/>
                  <a:gd name="T153" fmla="*/ T152 w 2194"/>
                  <a:gd name="T154" fmla="+- 0 3628 1926"/>
                  <a:gd name="T155" fmla="*/ 3628 h 3160"/>
                  <a:gd name="T156" fmla="+- 0 5204 3082"/>
                  <a:gd name="T157" fmla="*/ T156 w 2194"/>
                  <a:gd name="T158" fmla="+- 0 3493 1926"/>
                  <a:gd name="T159" fmla="*/ 3493 h 3160"/>
                  <a:gd name="T160" fmla="+- 0 5204 3082"/>
                  <a:gd name="T161" fmla="*/ T160 w 2194"/>
                  <a:gd name="T162" fmla="+- 0 3493 1926"/>
                  <a:gd name="T163" fmla="*/ 3493 h 3160"/>
                  <a:gd name="T164" fmla="+- 0 5204 3082"/>
                  <a:gd name="T165" fmla="*/ T164 w 2194"/>
                  <a:gd name="T166" fmla="+- 0 3424 1926"/>
                  <a:gd name="T167" fmla="*/ 3424 h 3160"/>
                  <a:gd name="T168" fmla="+- 0 5200 3082"/>
                  <a:gd name="T169" fmla="*/ T168 w 2194"/>
                  <a:gd name="T170" fmla="+- 0 3288 1926"/>
                  <a:gd name="T171" fmla="*/ 3288 h 3160"/>
                  <a:gd name="T172" fmla="+- 0 5188 3082"/>
                  <a:gd name="T173" fmla="*/ T172 w 2194"/>
                  <a:gd name="T174" fmla="+- 0 3148 1926"/>
                  <a:gd name="T175" fmla="*/ 3148 h 3160"/>
                  <a:gd name="T176" fmla="+- 0 5184 3082"/>
                  <a:gd name="T177" fmla="*/ T176 w 2194"/>
                  <a:gd name="T178" fmla="+- 0 3004 1926"/>
                  <a:gd name="T179" fmla="*/ 3004 h 3160"/>
                  <a:gd name="T180" fmla="+- 0 5184 3082"/>
                  <a:gd name="T181" fmla="*/ T180 w 2194"/>
                  <a:gd name="T182" fmla="+- 0 2793 1926"/>
                  <a:gd name="T183" fmla="*/ 2793 h 3160"/>
                  <a:gd name="T184" fmla="+- 0 5188 3082"/>
                  <a:gd name="T185" fmla="*/ T184 w 2194"/>
                  <a:gd name="T186" fmla="+- 0 2648 1926"/>
                  <a:gd name="T187" fmla="*/ 2648 h 3160"/>
                  <a:gd name="T188" fmla="+- 0 5200 3082"/>
                  <a:gd name="T189" fmla="*/ T188 w 2194"/>
                  <a:gd name="T190" fmla="+- 0 2508 1926"/>
                  <a:gd name="T191" fmla="*/ 2508 h 3160"/>
                  <a:gd name="T192" fmla="+- 0 5204 3082"/>
                  <a:gd name="T193" fmla="*/ T192 w 2194"/>
                  <a:gd name="T194" fmla="+- 0 2373 1926"/>
                  <a:gd name="T195" fmla="*/ 2373 h 3160"/>
                  <a:gd name="T196" fmla="+- 0 5204 3082"/>
                  <a:gd name="T197" fmla="*/ T196 w 2194"/>
                  <a:gd name="T198" fmla="+- 0 2373 1926"/>
                  <a:gd name="T199" fmla="*/ 2373 h 3160"/>
                  <a:gd name="T200" fmla="+- 0 5204 3082"/>
                  <a:gd name="T201" fmla="*/ T200 w 2194"/>
                  <a:gd name="T202" fmla="+- 0 2304 1926"/>
                  <a:gd name="T203" fmla="*/ 2304 h 3160"/>
                  <a:gd name="T204" fmla="+- 0 5200 3082"/>
                  <a:gd name="T205" fmla="*/ T204 w 2194"/>
                  <a:gd name="T206" fmla="+- 0 2168 1926"/>
                  <a:gd name="T207" fmla="*/ 2168 h 3160"/>
                  <a:gd name="T208" fmla="+- 0 5188 3082"/>
                  <a:gd name="T209" fmla="*/ T208 w 2194"/>
                  <a:gd name="T210" fmla="+- 0 2028 1926"/>
                  <a:gd name="T211" fmla="*/ 2028 h 3160"/>
                  <a:gd name="T212" fmla="+- 0 5203 3082"/>
                  <a:gd name="T213" fmla="*/ T212 w 2194"/>
                  <a:gd name="T214" fmla="+- 0 5032 1926"/>
                  <a:gd name="T215" fmla="*/ 5032 h 3160"/>
                  <a:gd name="T216" fmla="+- 0 5184 3082"/>
                  <a:gd name="T217" fmla="*/ T216 w 2194"/>
                  <a:gd name="T218" fmla="+- 0 5069 1926"/>
                  <a:gd name="T219" fmla="*/ 5069 h 3160"/>
                  <a:gd name="T220" fmla="+- 0 5204 3082"/>
                  <a:gd name="T221" fmla="*/ T220 w 2194"/>
                  <a:gd name="T222" fmla="+- 0 5061 1926"/>
                  <a:gd name="T223" fmla="*/ 5061 h 31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2194" h="3160">
                    <a:moveTo>
                      <a:pt x="91" y="3121"/>
                    </a:moveTo>
                    <a:lnTo>
                      <a:pt x="87" y="3128"/>
                    </a:lnTo>
                    <a:lnTo>
                      <a:pt x="91" y="3124"/>
                    </a:lnTo>
                    <a:lnTo>
                      <a:pt x="91" y="3121"/>
                    </a:lnTo>
                    <a:moveTo>
                      <a:pt x="91" y="2945"/>
                    </a:moveTo>
                    <a:lnTo>
                      <a:pt x="87" y="2940"/>
                    </a:lnTo>
                    <a:lnTo>
                      <a:pt x="75" y="2940"/>
                    </a:lnTo>
                    <a:lnTo>
                      <a:pt x="71" y="2945"/>
                    </a:lnTo>
                    <a:lnTo>
                      <a:pt x="71" y="3016"/>
                    </a:lnTo>
                    <a:lnTo>
                      <a:pt x="75" y="3020"/>
                    </a:lnTo>
                    <a:lnTo>
                      <a:pt x="87" y="3020"/>
                    </a:lnTo>
                    <a:lnTo>
                      <a:pt x="91" y="3016"/>
                    </a:lnTo>
                    <a:lnTo>
                      <a:pt x="91" y="2945"/>
                    </a:lnTo>
                    <a:moveTo>
                      <a:pt x="91" y="2805"/>
                    </a:moveTo>
                    <a:lnTo>
                      <a:pt x="87" y="2800"/>
                    </a:lnTo>
                    <a:lnTo>
                      <a:pt x="75" y="2800"/>
                    </a:lnTo>
                    <a:lnTo>
                      <a:pt x="71" y="2805"/>
                    </a:lnTo>
                    <a:lnTo>
                      <a:pt x="71" y="2876"/>
                    </a:lnTo>
                    <a:lnTo>
                      <a:pt x="75" y="2880"/>
                    </a:lnTo>
                    <a:lnTo>
                      <a:pt x="87" y="2880"/>
                    </a:lnTo>
                    <a:lnTo>
                      <a:pt x="91" y="2876"/>
                    </a:lnTo>
                    <a:lnTo>
                      <a:pt x="91" y="2805"/>
                    </a:lnTo>
                    <a:moveTo>
                      <a:pt x="91" y="2665"/>
                    </a:moveTo>
                    <a:lnTo>
                      <a:pt x="87" y="2660"/>
                    </a:lnTo>
                    <a:lnTo>
                      <a:pt x="75" y="2660"/>
                    </a:lnTo>
                    <a:lnTo>
                      <a:pt x="71" y="2665"/>
                    </a:lnTo>
                    <a:lnTo>
                      <a:pt x="71" y="2736"/>
                    </a:lnTo>
                    <a:lnTo>
                      <a:pt x="75" y="2740"/>
                    </a:lnTo>
                    <a:lnTo>
                      <a:pt x="87" y="2740"/>
                    </a:lnTo>
                    <a:lnTo>
                      <a:pt x="91" y="2736"/>
                    </a:lnTo>
                    <a:lnTo>
                      <a:pt x="91" y="2665"/>
                    </a:lnTo>
                    <a:moveTo>
                      <a:pt x="91" y="2525"/>
                    </a:moveTo>
                    <a:lnTo>
                      <a:pt x="87" y="2520"/>
                    </a:lnTo>
                    <a:lnTo>
                      <a:pt x="75" y="2520"/>
                    </a:lnTo>
                    <a:lnTo>
                      <a:pt x="71" y="2525"/>
                    </a:lnTo>
                    <a:lnTo>
                      <a:pt x="71" y="2596"/>
                    </a:lnTo>
                    <a:lnTo>
                      <a:pt x="75" y="2600"/>
                    </a:lnTo>
                    <a:lnTo>
                      <a:pt x="87" y="2600"/>
                    </a:lnTo>
                    <a:lnTo>
                      <a:pt x="91" y="2596"/>
                    </a:lnTo>
                    <a:lnTo>
                      <a:pt x="91" y="2525"/>
                    </a:lnTo>
                    <a:moveTo>
                      <a:pt x="91" y="2385"/>
                    </a:moveTo>
                    <a:lnTo>
                      <a:pt x="87" y="2380"/>
                    </a:lnTo>
                    <a:lnTo>
                      <a:pt x="75" y="2380"/>
                    </a:lnTo>
                    <a:lnTo>
                      <a:pt x="71" y="2385"/>
                    </a:lnTo>
                    <a:lnTo>
                      <a:pt x="71" y="2456"/>
                    </a:lnTo>
                    <a:lnTo>
                      <a:pt x="75" y="2460"/>
                    </a:lnTo>
                    <a:lnTo>
                      <a:pt x="87" y="2460"/>
                    </a:lnTo>
                    <a:lnTo>
                      <a:pt x="91" y="2456"/>
                    </a:lnTo>
                    <a:lnTo>
                      <a:pt x="91" y="2385"/>
                    </a:lnTo>
                    <a:moveTo>
                      <a:pt x="91" y="2245"/>
                    </a:moveTo>
                    <a:lnTo>
                      <a:pt x="87" y="2240"/>
                    </a:lnTo>
                    <a:lnTo>
                      <a:pt x="75" y="2240"/>
                    </a:lnTo>
                    <a:lnTo>
                      <a:pt x="71" y="2245"/>
                    </a:lnTo>
                    <a:lnTo>
                      <a:pt x="71" y="2316"/>
                    </a:lnTo>
                    <a:lnTo>
                      <a:pt x="75" y="2320"/>
                    </a:lnTo>
                    <a:lnTo>
                      <a:pt x="87" y="2320"/>
                    </a:lnTo>
                    <a:lnTo>
                      <a:pt x="91" y="2316"/>
                    </a:lnTo>
                    <a:lnTo>
                      <a:pt x="91" y="2245"/>
                    </a:lnTo>
                    <a:moveTo>
                      <a:pt x="91" y="2105"/>
                    </a:moveTo>
                    <a:lnTo>
                      <a:pt x="87" y="2100"/>
                    </a:lnTo>
                    <a:lnTo>
                      <a:pt x="75" y="2100"/>
                    </a:lnTo>
                    <a:lnTo>
                      <a:pt x="71" y="2105"/>
                    </a:lnTo>
                    <a:lnTo>
                      <a:pt x="71" y="2176"/>
                    </a:lnTo>
                    <a:lnTo>
                      <a:pt x="75" y="2180"/>
                    </a:lnTo>
                    <a:lnTo>
                      <a:pt x="87" y="2180"/>
                    </a:lnTo>
                    <a:lnTo>
                      <a:pt x="91" y="2176"/>
                    </a:lnTo>
                    <a:lnTo>
                      <a:pt x="91" y="2105"/>
                    </a:lnTo>
                    <a:moveTo>
                      <a:pt x="91" y="1965"/>
                    </a:moveTo>
                    <a:lnTo>
                      <a:pt x="87" y="1960"/>
                    </a:lnTo>
                    <a:lnTo>
                      <a:pt x="75" y="1960"/>
                    </a:lnTo>
                    <a:lnTo>
                      <a:pt x="71" y="1965"/>
                    </a:lnTo>
                    <a:lnTo>
                      <a:pt x="71" y="2036"/>
                    </a:lnTo>
                    <a:lnTo>
                      <a:pt x="75" y="2040"/>
                    </a:lnTo>
                    <a:lnTo>
                      <a:pt x="87" y="2040"/>
                    </a:lnTo>
                    <a:lnTo>
                      <a:pt x="91" y="2036"/>
                    </a:lnTo>
                    <a:lnTo>
                      <a:pt x="91" y="1965"/>
                    </a:lnTo>
                    <a:moveTo>
                      <a:pt x="91" y="1825"/>
                    </a:moveTo>
                    <a:lnTo>
                      <a:pt x="87" y="1820"/>
                    </a:lnTo>
                    <a:lnTo>
                      <a:pt x="75" y="1820"/>
                    </a:lnTo>
                    <a:lnTo>
                      <a:pt x="71" y="1825"/>
                    </a:lnTo>
                    <a:lnTo>
                      <a:pt x="71" y="1896"/>
                    </a:lnTo>
                    <a:lnTo>
                      <a:pt x="75" y="1900"/>
                    </a:lnTo>
                    <a:lnTo>
                      <a:pt x="87" y="1900"/>
                    </a:lnTo>
                    <a:lnTo>
                      <a:pt x="91" y="1896"/>
                    </a:lnTo>
                    <a:lnTo>
                      <a:pt x="91" y="1825"/>
                    </a:lnTo>
                    <a:moveTo>
                      <a:pt x="91" y="1685"/>
                    </a:moveTo>
                    <a:lnTo>
                      <a:pt x="87" y="1680"/>
                    </a:lnTo>
                    <a:lnTo>
                      <a:pt x="75" y="1680"/>
                    </a:lnTo>
                    <a:lnTo>
                      <a:pt x="71" y="1685"/>
                    </a:lnTo>
                    <a:lnTo>
                      <a:pt x="71" y="1756"/>
                    </a:lnTo>
                    <a:lnTo>
                      <a:pt x="75" y="1760"/>
                    </a:lnTo>
                    <a:lnTo>
                      <a:pt x="87" y="1760"/>
                    </a:lnTo>
                    <a:lnTo>
                      <a:pt x="91" y="1756"/>
                    </a:lnTo>
                    <a:lnTo>
                      <a:pt x="91" y="1685"/>
                    </a:lnTo>
                    <a:moveTo>
                      <a:pt x="91" y="1545"/>
                    </a:moveTo>
                    <a:lnTo>
                      <a:pt x="87" y="1540"/>
                    </a:lnTo>
                    <a:lnTo>
                      <a:pt x="75" y="1540"/>
                    </a:lnTo>
                    <a:lnTo>
                      <a:pt x="71" y="1545"/>
                    </a:lnTo>
                    <a:lnTo>
                      <a:pt x="71" y="1616"/>
                    </a:lnTo>
                    <a:lnTo>
                      <a:pt x="75" y="1620"/>
                    </a:lnTo>
                    <a:lnTo>
                      <a:pt x="87" y="1620"/>
                    </a:lnTo>
                    <a:lnTo>
                      <a:pt x="91" y="1616"/>
                    </a:lnTo>
                    <a:lnTo>
                      <a:pt x="91" y="1545"/>
                    </a:lnTo>
                    <a:moveTo>
                      <a:pt x="91" y="1405"/>
                    </a:moveTo>
                    <a:lnTo>
                      <a:pt x="87" y="1400"/>
                    </a:lnTo>
                    <a:lnTo>
                      <a:pt x="75" y="1400"/>
                    </a:lnTo>
                    <a:lnTo>
                      <a:pt x="71" y="1405"/>
                    </a:lnTo>
                    <a:lnTo>
                      <a:pt x="71" y="1476"/>
                    </a:lnTo>
                    <a:lnTo>
                      <a:pt x="75" y="1480"/>
                    </a:lnTo>
                    <a:lnTo>
                      <a:pt x="87" y="1480"/>
                    </a:lnTo>
                    <a:lnTo>
                      <a:pt x="91" y="1476"/>
                    </a:lnTo>
                    <a:lnTo>
                      <a:pt x="91" y="1405"/>
                    </a:lnTo>
                    <a:moveTo>
                      <a:pt x="91" y="1265"/>
                    </a:moveTo>
                    <a:lnTo>
                      <a:pt x="87" y="1260"/>
                    </a:lnTo>
                    <a:lnTo>
                      <a:pt x="75" y="1260"/>
                    </a:lnTo>
                    <a:lnTo>
                      <a:pt x="71" y="1265"/>
                    </a:lnTo>
                    <a:lnTo>
                      <a:pt x="71" y="1336"/>
                    </a:lnTo>
                    <a:lnTo>
                      <a:pt x="75" y="1340"/>
                    </a:lnTo>
                    <a:lnTo>
                      <a:pt x="87" y="1340"/>
                    </a:lnTo>
                    <a:lnTo>
                      <a:pt x="91" y="1336"/>
                    </a:lnTo>
                    <a:lnTo>
                      <a:pt x="91" y="1265"/>
                    </a:lnTo>
                    <a:moveTo>
                      <a:pt x="91" y="1125"/>
                    </a:moveTo>
                    <a:lnTo>
                      <a:pt x="87" y="1120"/>
                    </a:lnTo>
                    <a:lnTo>
                      <a:pt x="75" y="1120"/>
                    </a:lnTo>
                    <a:lnTo>
                      <a:pt x="71" y="1125"/>
                    </a:lnTo>
                    <a:lnTo>
                      <a:pt x="71" y="1196"/>
                    </a:lnTo>
                    <a:lnTo>
                      <a:pt x="75" y="1200"/>
                    </a:lnTo>
                    <a:lnTo>
                      <a:pt x="87" y="1200"/>
                    </a:lnTo>
                    <a:lnTo>
                      <a:pt x="91" y="1196"/>
                    </a:lnTo>
                    <a:lnTo>
                      <a:pt x="91" y="1125"/>
                    </a:lnTo>
                    <a:moveTo>
                      <a:pt x="91" y="985"/>
                    </a:moveTo>
                    <a:lnTo>
                      <a:pt x="87" y="980"/>
                    </a:lnTo>
                    <a:lnTo>
                      <a:pt x="75" y="980"/>
                    </a:lnTo>
                    <a:lnTo>
                      <a:pt x="71" y="985"/>
                    </a:lnTo>
                    <a:lnTo>
                      <a:pt x="71" y="1056"/>
                    </a:lnTo>
                    <a:lnTo>
                      <a:pt x="75" y="1060"/>
                    </a:lnTo>
                    <a:lnTo>
                      <a:pt x="87" y="1060"/>
                    </a:lnTo>
                    <a:lnTo>
                      <a:pt x="91" y="1056"/>
                    </a:lnTo>
                    <a:lnTo>
                      <a:pt x="91" y="985"/>
                    </a:lnTo>
                    <a:moveTo>
                      <a:pt x="91" y="845"/>
                    </a:moveTo>
                    <a:lnTo>
                      <a:pt x="87" y="840"/>
                    </a:lnTo>
                    <a:lnTo>
                      <a:pt x="75" y="840"/>
                    </a:lnTo>
                    <a:lnTo>
                      <a:pt x="71" y="845"/>
                    </a:lnTo>
                    <a:lnTo>
                      <a:pt x="71" y="916"/>
                    </a:lnTo>
                    <a:lnTo>
                      <a:pt x="75" y="920"/>
                    </a:lnTo>
                    <a:lnTo>
                      <a:pt x="87" y="920"/>
                    </a:lnTo>
                    <a:lnTo>
                      <a:pt x="91" y="916"/>
                    </a:lnTo>
                    <a:lnTo>
                      <a:pt x="91" y="845"/>
                    </a:lnTo>
                    <a:moveTo>
                      <a:pt x="91" y="705"/>
                    </a:moveTo>
                    <a:lnTo>
                      <a:pt x="87" y="700"/>
                    </a:lnTo>
                    <a:lnTo>
                      <a:pt x="75" y="700"/>
                    </a:lnTo>
                    <a:lnTo>
                      <a:pt x="71" y="705"/>
                    </a:lnTo>
                    <a:lnTo>
                      <a:pt x="71" y="776"/>
                    </a:lnTo>
                    <a:lnTo>
                      <a:pt x="75" y="780"/>
                    </a:lnTo>
                    <a:lnTo>
                      <a:pt x="87" y="780"/>
                    </a:lnTo>
                    <a:lnTo>
                      <a:pt x="91" y="776"/>
                    </a:lnTo>
                    <a:lnTo>
                      <a:pt x="91" y="705"/>
                    </a:lnTo>
                    <a:moveTo>
                      <a:pt x="91" y="565"/>
                    </a:moveTo>
                    <a:lnTo>
                      <a:pt x="87" y="560"/>
                    </a:lnTo>
                    <a:lnTo>
                      <a:pt x="75" y="560"/>
                    </a:lnTo>
                    <a:lnTo>
                      <a:pt x="71" y="565"/>
                    </a:lnTo>
                    <a:lnTo>
                      <a:pt x="71" y="636"/>
                    </a:lnTo>
                    <a:lnTo>
                      <a:pt x="75" y="640"/>
                    </a:lnTo>
                    <a:lnTo>
                      <a:pt x="87" y="640"/>
                    </a:lnTo>
                    <a:lnTo>
                      <a:pt x="91" y="636"/>
                    </a:lnTo>
                    <a:lnTo>
                      <a:pt x="91" y="565"/>
                    </a:lnTo>
                    <a:moveTo>
                      <a:pt x="91" y="425"/>
                    </a:moveTo>
                    <a:lnTo>
                      <a:pt x="87" y="420"/>
                    </a:lnTo>
                    <a:lnTo>
                      <a:pt x="75" y="420"/>
                    </a:lnTo>
                    <a:lnTo>
                      <a:pt x="71" y="425"/>
                    </a:lnTo>
                    <a:lnTo>
                      <a:pt x="71" y="496"/>
                    </a:lnTo>
                    <a:lnTo>
                      <a:pt x="75" y="500"/>
                    </a:lnTo>
                    <a:lnTo>
                      <a:pt x="87" y="500"/>
                    </a:lnTo>
                    <a:lnTo>
                      <a:pt x="91" y="496"/>
                    </a:lnTo>
                    <a:lnTo>
                      <a:pt x="91" y="425"/>
                    </a:lnTo>
                    <a:moveTo>
                      <a:pt x="91" y="285"/>
                    </a:moveTo>
                    <a:lnTo>
                      <a:pt x="87" y="280"/>
                    </a:lnTo>
                    <a:lnTo>
                      <a:pt x="75" y="280"/>
                    </a:lnTo>
                    <a:lnTo>
                      <a:pt x="71" y="285"/>
                    </a:lnTo>
                    <a:lnTo>
                      <a:pt x="71" y="356"/>
                    </a:lnTo>
                    <a:lnTo>
                      <a:pt x="75" y="360"/>
                    </a:lnTo>
                    <a:lnTo>
                      <a:pt x="87" y="360"/>
                    </a:lnTo>
                    <a:lnTo>
                      <a:pt x="91" y="356"/>
                    </a:lnTo>
                    <a:lnTo>
                      <a:pt x="91" y="285"/>
                    </a:lnTo>
                    <a:moveTo>
                      <a:pt x="91" y="145"/>
                    </a:moveTo>
                    <a:lnTo>
                      <a:pt x="87" y="140"/>
                    </a:lnTo>
                    <a:lnTo>
                      <a:pt x="75" y="140"/>
                    </a:lnTo>
                    <a:lnTo>
                      <a:pt x="71" y="145"/>
                    </a:lnTo>
                    <a:lnTo>
                      <a:pt x="71" y="216"/>
                    </a:lnTo>
                    <a:lnTo>
                      <a:pt x="75" y="220"/>
                    </a:lnTo>
                    <a:lnTo>
                      <a:pt x="87" y="220"/>
                    </a:lnTo>
                    <a:lnTo>
                      <a:pt x="91" y="216"/>
                    </a:lnTo>
                    <a:lnTo>
                      <a:pt x="91" y="145"/>
                    </a:lnTo>
                    <a:moveTo>
                      <a:pt x="91" y="5"/>
                    </a:moveTo>
                    <a:lnTo>
                      <a:pt x="87" y="0"/>
                    </a:lnTo>
                    <a:lnTo>
                      <a:pt x="75" y="0"/>
                    </a:lnTo>
                    <a:lnTo>
                      <a:pt x="71" y="5"/>
                    </a:lnTo>
                    <a:lnTo>
                      <a:pt x="71" y="76"/>
                    </a:lnTo>
                    <a:lnTo>
                      <a:pt x="75" y="80"/>
                    </a:lnTo>
                    <a:lnTo>
                      <a:pt x="87" y="80"/>
                    </a:lnTo>
                    <a:lnTo>
                      <a:pt x="91" y="76"/>
                    </a:lnTo>
                    <a:lnTo>
                      <a:pt x="91" y="5"/>
                    </a:lnTo>
                    <a:moveTo>
                      <a:pt x="162" y="2999"/>
                    </a:moveTo>
                    <a:lnTo>
                      <a:pt x="161" y="2993"/>
                    </a:lnTo>
                    <a:lnTo>
                      <a:pt x="151" y="2987"/>
                    </a:lnTo>
                    <a:lnTo>
                      <a:pt x="145" y="2989"/>
                    </a:lnTo>
                    <a:lnTo>
                      <a:pt x="90" y="3084"/>
                    </a:lnTo>
                    <a:lnTo>
                      <a:pt x="87" y="3080"/>
                    </a:lnTo>
                    <a:lnTo>
                      <a:pt x="75" y="3080"/>
                    </a:lnTo>
                    <a:lnTo>
                      <a:pt x="72" y="3084"/>
                    </a:lnTo>
                    <a:lnTo>
                      <a:pt x="17" y="2989"/>
                    </a:lnTo>
                    <a:lnTo>
                      <a:pt x="11" y="2987"/>
                    </a:lnTo>
                    <a:lnTo>
                      <a:pt x="1" y="2993"/>
                    </a:lnTo>
                    <a:lnTo>
                      <a:pt x="0" y="2999"/>
                    </a:lnTo>
                    <a:lnTo>
                      <a:pt x="71" y="3121"/>
                    </a:lnTo>
                    <a:lnTo>
                      <a:pt x="71" y="3124"/>
                    </a:lnTo>
                    <a:lnTo>
                      <a:pt x="75" y="3128"/>
                    </a:lnTo>
                    <a:lnTo>
                      <a:pt x="81" y="3138"/>
                    </a:lnTo>
                    <a:lnTo>
                      <a:pt x="87" y="3128"/>
                    </a:lnTo>
                    <a:lnTo>
                      <a:pt x="91" y="3121"/>
                    </a:lnTo>
                    <a:lnTo>
                      <a:pt x="91" y="3113"/>
                    </a:lnTo>
                    <a:lnTo>
                      <a:pt x="91" y="3121"/>
                    </a:lnTo>
                    <a:lnTo>
                      <a:pt x="162" y="2999"/>
                    </a:lnTo>
                    <a:moveTo>
                      <a:pt x="2122" y="3143"/>
                    </a:moveTo>
                    <a:lnTo>
                      <a:pt x="2118" y="3150"/>
                    </a:lnTo>
                    <a:lnTo>
                      <a:pt x="2122" y="3146"/>
                    </a:lnTo>
                    <a:lnTo>
                      <a:pt x="2122" y="3143"/>
                    </a:lnTo>
                    <a:moveTo>
                      <a:pt x="2122" y="2967"/>
                    </a:moveTo>
                    <a:lnTo>
                      <a:pt x="2118" y="2962"/>
                    </a:lnTo>
                    <a:lnTo>
                      <a:pt x="2106" y="2962"/>
                    </a:lnTo>
                    <a:lnTo>
                      <a:pt x="2102" y="2967"/>
                    </a:lnTo>
                    <a:lnTo>
                      <a:pt x="2102" y="3038"/>
                    </a:lnTo>
                    <a:lnTo>
                      <a:pt x="2106" y="3042"/>
                    </a:lnTo>
                    <a:lnTo>
                      <a:pt x="2118" y="3042"/>
                    </a:lnTo>
                    <a:lnTo>
                      <a:pt x="2122" y="3038"/>
                    </a:lnTo>
                    <a:lnTo>
                      <a:pt x="2122" y="2967"/>
                    </a:lnTo>
                    <a:moveTo>
                      <a:pt x="2122" y="2827"/>
                    </a:moveTo>
                    <a:lnTo>
                      <a:pt x="2118" y="2822"/>
                    </a:lnTo>
                    <a:lnTo>
                      <a:pt x="2106" y="2822"/>
                    </a:lnTo>
                    <a:lnTo>
                      <a:pt x="2102" y="2827"/>
                    </a:lnTo>
                    <a:lnTo>
                      <a:pt x="2102" y="2898"/>
                    </a:lnTo>
                    <a:lnTo>
                      <a:pt x="2106" y="2902"/>
                    </a:lnTo>
                    <a:lnTo>
                      <a:pt x="2118" y="2902"/>
                    </a:lnTo>
                    <a:lnTo>
                      <a:pt x="2122" y="2898"/>
                    </a:lnTo>
                    <a:lnTo>
                      <a:pt x="2122" y="2827"/>
                    </a:lnTo>
                    <a:moveTo>
                      <a:pt x="2122" y="2687"/>
                    </a:moveTo>
                    <a:lnTo>
                      <a:pt x="2118" y="2682"/>
                    </a:lnTo>
                    <a:lnTo>
                      <a:pt x="2106" y="2682"/>
                    </a:lnTo>
                    <a:lnTo>
                      <a:pt x="2102" y="2687"/>
                    </a:lnTo>
                    <a:lnTo>
                      <a:pt x="2102" y="2758"/>
                    </a:lnTo>
                    <a:lnTo>
                      <a:pt x="2106" y="2762"/>
                    </a:lnTo>
                    <a:lnTo>
                      <a:pt x="2118" y="2762"/>
                    </a:lnTo>
                    <a:lnTo>
                      <a:pt x="2122" y="2758"/>
                    </a:lnTo>
                    <a:lnTo>
                      <a:pt x="2122" y="2687"/>
                    </a:lnTo>
                    <a:moveTo>
                      <a:pt x="2122" y="2547"/>
                    </a:moveTo>
                    <a:lnTo>
                      <a:pt x="2118" y="2542"/>
                    </a:lnTo>
                    <a:lnTo>
                      <a:pt x="2106" y="2542"/>
                    </a:lnTo>
                    <a:lnTo>
                      <a:pt x="2102" y="2547"/>
                    </a:lnTo>
                    <a:lnTo>
                      <a:pt x="2102" y="2618"/>
                    </a:lnTo>
                    <a:lnTo>
                      <a:pt x="2106" y="2622"/>
                    </a:lnTo>
                    <a:lnTo>
                      <a:pt x="2118" y="2622"/>
                    </a:lnTo>
                    <a:lnTo>
                      <a:pt x="2122" y="2618"/>
                    </a:lnTo>
                    <a:lnTo>
                      <a:pt x="2122" y="2547"/>
                    </a:lnTo>
                    <a:moveTo>
                      <a:pt x="2122" y="2407"/>
                    </a:moveTo>
                    <a:lnTo>
                      <a:pt x="2118" y="2402"/>
                    </a:lnTo>
                    <a:lnTo>
                      <a:pt x="2106" y="2402"/>
                    </a:lnTo>
                    <a:lnTo>
                      <a:pt x="2102" y="2407"/>
                    </a:lnTo>
                    <a:lnTo>
                      <a:pt x="2102" y="2478"/>
                    </a:lnTo>
                    <a:lnTo>
                      <a:pt x="2106" y="2482"/>
                    </a:lnTo>
                    <a:lnTo>
                      <a:pt x="2118" y="2482"/>
                    </a:lnTo>
                    <a:lnTo>
                      <a:pt x="2122" y="2478"/>
                    </a:lnTo>
                    <a:lnTo>
                      <a:pt x="2122" y="2407"/>
                    </a:lnTo>
                    <a:moveTo>
                      <a:pt x="2122" y="2267"/>
                    </a:moveTo>
                    <a:lnTo>
                      <a:pt x="2118" y="2262"/>
                    </a:lnTo>
                    <a:lnTo>
                      <a:pt x="2106" y="2262"/>
                    </a:lnTo>
                    <a:lnTo>
                      <a:pt x="2102" y="2267"/>
                    </a:lnTo>
                    <a:lnTo>
                      <a:pt x="2102" y="2338"/>
                    </a:lnTo>
                    <a:lnTo>
                      <a:pt x="2106" y="2342"/>
                    </a:lnTo>
                    <a:lnTo>
                      <a:pt x="2118" y="2342"/>
                    </a:lnTo>
                    <a:lnTo>
                      <a:pt x="2122" y="2338"/>
                    </a:lnTo>
                    <a:lnTo>
                      <a:pt x="2122" y="2267"/>
                    </a:lnTo>
                    <a:moveTo>
                      <a:pt x="2122" y="2127"/>
                    </a:moveTo>
                    <a:lnTo>
                      <a:pt x="2118" y="2122"/>
                    </a:lnTo>
                    <a:lnTo>
                      <a:pt x="2106" y="2122"/>
                    </a:lnTo>
                    <a:lnTo>
                      <a:pt x="2102" y="2127"/>
                    </a:lnTo>
                    <a:lnTo>
                      <a:pt x="2102" y="2198"/>
                    </a:lnTo>
                    <a:lnTo>
                      <a:pt x="2106" y="2202"/>
                    </a:lnTo>
                    <a:lnTo>
                      <a:pt x="2118" y="2202"/>
                    </a:lnTo>
                    <a:lnTo>
                      <a:pt x="2122" y="2198"/>
                    </a:lnTo>
                    <a:lnTo>
                      <a:pt x="2122" y="2127"/>
                    </a:lnTo>
                    <a:moveTo>
                      <a:pt x="2122" y="1987"/>
                    </a:moveTo>
                    <a:lnTo>
                      <a:pt x="2118" y="1982"/>
                    </a:lnTo>
                    <a:lnTo>
                      <a:pt x="2106" y="1982"/>
                    </a:lnTo>
                    <a:lnTo>
                      <a:pt x="2102" y="1987"/>
                    </a:lnTo>
                    <a:lnTo>
                      <a:pt x="2102" y="2058"/>
                    </a:lnTo>
                    <a:lnTo>
                      <a:pt x="2106" y="2062"/>
                    </a:lnTo>
                    <a:lnTo>
                      <a:pt x="2118" y="2062"/>
                    </a:lnTo>
                    <a:lnTo>
                      <a:pt x="2122" y="2058"/>
                    </a:lnTo>
                    <a:lnTo>
                      <a:pt x="2122" y="1987"/>
                    </a:lnTo>
                    <a:moveTo>
                      <a:pt x="2122" y="1847"/>
                    </a:moveTo>
                    <a:lnTo>
                      <a:pt x="2118" y="1842"/>
                    </a:lnTo>
                    <a:lnTo>
                      <a:pt x="2106" y="1842"/>
                    </a:lnTo>
                    <a:lnTo>
                      <a:pt x="2102" y="1847"/>
                    </a:lnTo>
                    <a:lnTo>
                      <a:pt x="2102" y="1918"/>
                    </a:lnTo>
                    <a:lnTo>
                      <a:pt x="2106" y="1922"/>
                    </a:lnTo>
                    <a:lnTo>
                      <a:pt x="2118" y="1922"/>
                    </a:lnTo>
                    <a:lnTo>
                      <a:pt x="2122" y="1918"/>
                    </a:lnTo>
                    <a:lnTo>
                      <a:pt x="2122" y="1847"/>
                    </a:lnTo>
                    <a:moveTo>
                      <a:pt x="2122" y="1707"/>
                    </a:moveTo>
                    <a:lnTo>
                      <a:pt x="2118" y="1702"/>
                    </a:lnTo>
                    <a:lnTo>
                      <a:pt x="2106" y="1702"/>
                    </a:lnTo>
                    <a:lnTo>
                      <a:pt x="2102" y="1707"/>
                    </a:lnTo>
                    <a:lnTo>
                      <a:pt x="2102" y="1778"/>
                    </a:lnTo>
                    <a:lnTo>
                      <a:pt x="2106" y="1782"/>
                    </a:lnTo>
                    <a:lnTo>
                      <a:pt x="2118" y="1782"/>
                    </a:lnTo>
                    <a:lnTo>
                      <a:pt x="2122" y="1778"/>
                    </a:lnTo>
                    <a:lnTo>
                      <a:pt x="2122" y="1707"/>
                    </a:lnTo>
                    <a:moveTo>
                      <a:pt x="2122" y="1567"/>
                    </a:moveTo>
                    <a:lnTo>
                      <a:pt x="2118" y="1562"/>
                    </a:lnTo>
                    <a:lnTo>
                      <a:pt x="2106" y="1562"/>
                    </a:lnTo>
                    <a:lnTo>
                      <a:pt x="2102" y="1567"/>
                    </a:lnTo>
                    <a:lnTo>
                      <a:pt x="2102" y="1638"/>
                    </a:lnTo>
                    <a:lnTo>
                      <a:pt x="2106" y="1642"/>
                    </a:lnTo>
                    <a:lnTo>
                      <a:pt x="2118" y="1642"/>
                    </a:lnTo>
                    <a:lnTo>
                      <a:pt x="2122" y="1638"/>
                    </a:lnTo>
                    <a:lnTo>
                      <a:pt x="2122" y="1567"/>
                    </a:lnTo>
                    <a:moveTo>
                      <a:pt x="2122" y="1427"/>
                    </a:moveTo>
                    <a:lnTo>
                      <a:pt x="2118" y="1422"/>
                    </a:lnTo>
                    <a:lnTo>
                      <a:pt x="2106" y="1422"/>
                    </a:lnTo>
                    <a:lnTo>
                      <a:pt x="2102" y="1427"/>
                    </a:lnTo>
                    <a:lnTo>
                      <a:pt x="2102" y="1498"/>
                    </a:lnTo>
                    <a:lnTo>
                      <a:pt x="2106" y="1502"/>
                    </a:lnTo>
                    <a:lnTo>
                      <a:pt x="2118" y="1502"/>
                    </a:lnTo>
                    <a:lnTo>
                      <a:pt x="2122" y="1498"/>
                    </a:lnTo>
                    <a:lnTo>
                      <a:pt x="2122" y="1427"/>
                    </a:lnTo>
                    <a:moveTo>
                      <a:pt x="2122" y="1287"/>
                    </a:moveTo>
                    <a:lnTo>
                      <a:pt x="2118" y="1282"/>
                    </a:lnTo>
                    <a:lnTo>
                      <a:pt x="2106" y="1282"/>
                    </a:lnTo>
                    <a:lnTo>
                      <a:pt x="2102" y="1287"/>
                    </a:lnTo>
                    <a:lnTo>
                      <a:pt x="2102" y="1358"/>
                    </a:lnTo>
                    <a:lnTo>
                      <a:pt x="2106" y="1362"/>
                    </a:lnTo>
                    <a:lnTo>
                      <a:pt x="2118" y="1362"/>
                    </a:lnTo>
                    <a:lnTo>
                      <a:pt x="2122" y="1358"/>
                    </a:lnTo>
                    <a:lnTo>
                      <a:pt x="2122" y="1287"/>
                    </a:lnTo>
                    <a:moveTo>
                      <a:pt x="2122" y="1147"/>
                    </a:moveTo>
                    <a:lnTo>
                      <a:pt x="2118" y="1142"/>
                    </a:lnTo>
                    <a:lnTo>
                      <a:pt x="2106" y="1142"/>
                    </a:lnTo>
                    <a:lnTo>
                      <a:pt x="2102" y="1147"/>
                    </a:lnTo>
                    <a:lnTo>
                      <a:pt x="2102" y="1218"/>
                    </a:lnTo>
                    <a:lnTo>
                      <a:pt x="2106" y="1222"/>
                    </a:lnTo>
                    <a:lnTo>
                      <a:pt x="2118" y="1222"/>
                    </a:lnTo>
                    <a:lnTo>
                      <a:pt x="2122" y="1218"/>
                    </a:lnTo>
                    <a:lnTo>
                      <a:pt x="2122" y="1147"/>
                    </a:lnTo>
                    <a:moveTo>
                      <a:pt x="2122" y="1007"/>
                    </a:moveTo>
                    <a:lnTo>
                      <a:pt x="2118" y="1002"/>
                    </a:lnTo>
                    <a:lnTo>
                      <a:pt x="2106" y="1002"/>
                    </a:lnTo>
                    <a:lnTo>
                      <a:pt x="2102" y="1007"/>
                    </a:lnTo>
                    <a:lnTo>
                      <a:pt x="2102" y="1078"/>
                    </a:lnTo>
                    <a:lnTo>
                      <a:pt x="2106" y="1082"/>
                    </a:lnTo>
                    <a:lnTo>
                      <a:pt x="2118" y="1082"/>
                    </a:lnTo>
                    <a:lnTo>
                      <a:pt x="2122" y="1078"/>
                    </a:lnTo>
                    <a:lnTo>
                      <a:pt x="2122" y="1007"/>
                    </a:lnTo>
                    <a:moveTo>
                      <a:pt x="2122" y="867"/>
                    </a:moveTo>
                    <a:lnTo>
                      <a:pt x="2118" y="862"/>
                    </a:lnTo>
                    <a:lnTo>
                      <a:pt x="2106" y="862"/>
                    </a:lnTo>
                    <a:lnTo>
                      <a:pt x="2102" y="867"/>
                    </a:lnTo>
                    <a:lnTo>
                      <a:pt x="2102" y="938"/>
                    </a:lnTo>
                    <a:lnTo>
                      <a:pt x="2106" y="942"/>
                    </a:lnTo>
                    <a:lnTo>
                      <a:pt x="2118" y="942"/>
                    </a:lnTo>
                    <a:lnTo>
                      <a:pt x="2122" y="938"/>
                    </a:lnTo>
                    <a:lnTo>
                      <a:pt x="2122" y="867"/>
                    </a:lnTo>
                    <a:moveTo>
                      <a:pt x="2122" y="727"/>
                    </a:moveTo>
                    <a:lnTo>
                      <a:pt x="2118" y="722"/>
                    </a:lnTo>
                    <a:lnTo>
                      <a:pt x="2106" y="722"/>
                    </a:lnTo>
                    <a:lnTo>
                      <a:pt x="2102" y="727"/>
                    </a:lnTo>
                    <a:lnTo>
                      <a:pt x="2102" y="798"/>
                    </a:lnTo>
                    <a:lnTo>
                      <a:pt x="2106" y="802"/>
                    </a:lnTo>
                    <a:lnTo>
                      <a:pt x="2118" y="802"/>
                    </a:lnTo>
                    <a:lnTo>
                      <a:pt x="2122" y="798"/>
                    </a:lnTo>
                    <a:lnTo>
                      <a:pt x="2122" y="727"/>
                    </a:lnTo>
                    <a:moveTo>
                      <a:pt x="2122" y="587"/>
                    </a:moveTo>
                    <a:lnTo>
                      <a:pt x="2118" y="582"/>
                    </a:lnTo>
                    <a:lnTo>
                      <a:pt x="2106" y="582"/>
                    </a:lnTo>
                    <a:lnTo>
                      <a:pt x="2102" y="587"/>
                    </a:lnTo>
                    <a:lnTo>
                      <a:pt x="2102" y="658"/>
                    </a:lnTo>
                    <a:lnTo>
                      <a:pt x="2106" y="662"/>
                    </a:lnTo>
                    <a:lnTo>
                      <a:pt x="2118" y="662"/>
                    </a:lnTo>
                    <a:lnTo>
                      <a:pt x="2122" y="658"/>
                    </a:lnTo>
                    <a:lnTo>
                      <a:pt x="2122" y="587"/>
                    </a:lnTo>
                    <a:moveTo>
                      <a:pt x="2122" y="447"/>
                    </a:moveTo>
                    <a:lnTo>
                      <a:pt x="2118" y="442"/>
                    </a:lnTo>
                    <a:lnTo>
                      <a:pt x="2106" y="442"/>
                    </a:lnTo>
                    <a:lnTo>
                      <a:pt x="2102" y="447"/>
                    </a:lnTo>
                    <a:lnTo>
                      <a:pt x="2102" y="518"/>
                    </a:lnTo>
                    <a:lnTo>
                      <a:pt x="2106" y="522"/>
                    </a:lnTo>
                    <a:lnTo>
                      <a:pt x="2118" y="522"/>
                    </a:lnTo>
                    <a:lnTo>
                      <a:pt x="2122" y="518"/>
                    </a:lnTo>
                    <a:lnTo>
                      <a:pt x="2122" y="447"/>
                    </a:lnTo>
                    <a:moveTo>
                      <a:pt x="2122" y="307"/>
                    </a:moveTo>
                    <a:lnTo>
                      <a:pt x="2118" y="302"/>
                    </a:lnTo>
                    <a:lnTo>
                      <a:pt x="2106" y="302"/>
                    </a:lnTo>
                    <a:lnTo>
                      <a:pt x="2102" y="307"/>
                    </a:lnTo>
                    <a:lnTo>
                      <a:pt x="2102" y="378"/>
                    </a:lnTo>
                    <a:lnTo>
                      <a:pt x="2106" y="382"/>
                    </a:lnTo>
                    <a:lnTo>
                      <a:pt x="2118" y="382"/>
                    </a:lnTo>
                    <a:lnTo>
                      <a:pt x="2122" y="378"/>
                    </a:lnTo>
                    <a:lnTo>
                      <a:pt x="2122" y="307"/>
                    </a:lnTo>
                    <a:moveTo>
                      <a:pt x="2122" y="167"/>
                    </a:moveTo>
                    <a:lnTo>
                      <a:pt x="2118" y="162"/>
                    </a:lnTo>
                    <a:lnTo>
                      <a:pt x="2106" y="162"/>
                    </a:lnTo>
                    <a:lnTo>
                      <a:pt x="2102" y="167"/>
                    </a:lnTo>
                    <a:lnTo>
                      <a:pt x="2102" y="238"/>
                    </a:lnTo>
                    <a:lnTo>
                      <a:pt x="2106" y="242"/>
                    </a:lnTo>
                    <a:lnTo>
                      <a:pt x="2118" y="242"/>
                    </a:lnTo>
                    <a:lnTo>
                      <a:pt x="2122" y="238"/>
                    </a:lnTo>
                    <a:lnTo>
                      <a:pt x="2122" y="167"/>
                    </a:lnTo>
                    <a:moveTo>
                      <a:pt x="2122" y="27"/>
                    </a:moveTo>
                    <a:lnTo>
                      <a:pt x="2118" y="22"/>
                    </a:lnTo>
                    <a:lnTo>
                      <a:pt x="2106" y="22"/>
                    </a:lnTo>
                    <a:lnTo>
                      <a:pt x="2102" y="27"/>
                    </a:lnTo>
                    <a:lnTo>
                      <a:pt x="2102" y="98"/>
                    </a:lnTo>
                    <a:lnTo>
                      <a:pt x="2106" y="102"/>
                    </a:lnTo>
                    <a:lnTo>
                      <a:pt x="2118" y="102"/>
                    </a:lnTo>
                    <a:lnTo>
                      <a:pt x="2122" y="98"/>
                    </a:lnTo>
                    <a:lnTo>
                      <a:pt x="2122" y="27"/>
                    </a:lnTo>
                    <a:moveTo>
                      <a:pt x="2193" y="3021"/>
                    </a:moveTo>
                    <a:lnTo>
                      <a:pt x="2192" y="3015"/>
                    </a:lnTo>
                    <a:lnTo>
                      <a:pt x="2182" y="3009"/>
                    </a:lnTo>
                    <a:lnTo>
                      <a:pt x="2176" y="3011"/>
                    </a:lnTo>
                    <a:lnTo>
                      <a:pt x="2121" y="3106"/>
                    </a:lnTo>
                    <a:lnTo>
                      <a:pt x="2118" y="3102"/>
                    </a:lnTo>
                    <a:lnTo>
                      <a:pt x="2106" y="3102"/>
                    </a:lnTo>
                    <a:lnTo>
                      <a:pt x="2103" y="3106"/>
                    </a:lnTo>
                    <a:lnTo>
                      <a:pt x="2048" y="3011"/>
                    </a:lnTo>
                    <a:lnTo>
                      <a:pt x="2042" y="3009"/>
                    </a:lnTo>
                    <a:lnTo>
                      <a:pt x="2032" y="3015"/>
                    </a:lnTo>
                    <a:lnTo>
                      <a:pt x="2031" y="3021"/>
                    </a:lnTo>
                    <a:lnTo>
                      <a:pt x="2102" y="3143"/>
                    </a:lnTo>
                    <a:lnTo>
                      <a:pt x="2102" y="3146"/>
                    </a:lnTo>
                    <a:lnTo>
                      <a:pt x="2106" y="3150"/>
                    </a:lnTo>
                    <a:lnTo>
                      <a:pt x="2112" y="3160"/>
                    </a:lnTo>
                    <a:lnTo>
                      <a:pt x="2118" y="3150"/>
                    </a:lnTo>
                    <a:lnTo>
                      <a:pt x="2122" y="3143"/>
                    </a:lnTo>
                    <a:lnTo>
                      <a:pt x="2122" y="3135"/>
                    </a:lnTo>
                    <a:lnTo>
                      <a:pt x="2122" y="3143"/>
                    </a:lnTo>
                    <a:lnTo>
                      <a:pt x="2193" y="3021"/>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 name="Rectangle 31">
                <a:extLst>
                  <a:ext uri="{FF2B5EF4-FFF2-40B4-BE49-F238E27FC236}">
                    <a16:creationId xmlns:a16="http://schemas.microsoft.com/office/drawing/2014/main" id="{923E8A5C-F14C-4344-B6F3-C10E03F73972}"/>
                  </a:ext>
                </a:extLst>
              </p:cNvPr>
              <p:cNvSpPr>
                <a:spLocks noChangeArrowheads="1"/>
              </p:cNvSpPr>
              <p:nvPr/>
            </p:nvSpPr>
            <p:spPr bwMode="auto">
              <a:xfrm>
                <a:off x="3979" y="5308"/>
                <a:ext cx="386" cy="466"/>
              </a:xfrm>
              <a:prstGeom prst="rect">
                <a:avLst/>
              </a:prstGeom>
              <a:noFill/>
              <a:ln w="254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3" name="Freeform 25">
                <a:extLst>
                  <a:ext uri="{FF2B5EF4-FFF2-40B4-BE49-F238E27FC236}">
                    <a16:creationId xmlns:a16="http://schemas.microsoft.com/office/drawing/2014/main" id="{33AF808F-E2C2-4274-80C3-B4C6F0A419B2}"/>
                  </a:ext>
                </a:extLst>
              </p:cNvPr>
              <p:cNvSpPr>
                <a:spLocks/>
              </p:cNvSpPr>
              <p:nvPr/>
            </p:nvSpPr>
            <p:spPr bwMode="auto">
              <a:xfrm>
                <a:off x="4006" y="5088"/>
                <a:ext cx="319" cy="219"/>
              </a:xfrm>
              <a:custGeom>
                <a:avLst/>
                <a:gdLst>
                  <a:gd name="T0" fmla="+- 0 4325 4006"/>
                  <a:gd name="T1" fmla="*/ T0 w 319"/>
                  <a:gd name="T2" fmla="+- 0 5088 5088"/>
                  <a:gd name="T3" fmla="*/ 5088 h 219"/>
                  <a:gd name="T4" fmla="+- 0 4272 4006"/>
                  <a:gd name="T5" fmla="*/ T4 w 319"/>
                  <a:gd name="T6" fmla="+- 0 5307 5088"/>
                  <a:gd name="T7" fmla="*/ 5307 h 219"/>
                  <a:gd name="T8" fmla="+- 0 4059 4006"/>
                  <a:gd name="T9" fmla="*/ T8 w 319"/>
                  <a:gd name="T10" fmla="+- 0 5307 5088"/>
                  <a:gd name="T11" fmla="*/ 5307 h 219"/>
                  <a:gd name="T12" fmla="+- 0 4006 4006"/>
                  <a:gd name="T13" fmla="*/ T12 w 319"/>
                  <a:gd name="T14" fmla="+- 0 5088 5088"/>
                  <a:gd name="T15" fmla="*/ 5088 h 219"/>
                  <a:gd name="T16" fmla="+- 0 4325 4006"/>
                  <a:gd name="T17" fmla="*/ T16 w 319"/>
                  <a:gd name="T18" fmla="+- 0 5088 5088"/>
                  <a:gd name="T19" fmla="*/ 5088 h 219"/>
                </a:gdLst>
                <a:ahLst/>
                <a:cxnLst>
                  <a:cxn ang="0">
                    <a:pos x="T1" y="T3"/>
                  </a:cxn>
                  <a:cxn ang="0">
                    <a:pos x="T5" y="T7"/>
                  </a:cxn>
                  <a:cxn ang="0">
                    <a:pos x="T9" y="T11"/>
                  </a:cxn>
                  <a:cxn ang="0">
                    <a:pos x="T13" y="T15"/>
                  </a:cxn>
                  <a:cxn ang="0">
                    <a:pos x="T17" y="T19"/>
                  </a:cxn>
                </a:cxnLst>
                <a:rect l="0" t="0" r="r" b="b"/>
                <a:pathLst>
                  <a:path w="319" h="219">
                    <a:moveTo>
                      <a:pt x="319" y="0"/>
                    </a:moveTo>
                    <a:lnTo>
                      <a:pt x="266" y="219"/>
                    </a:lnTo>
                    <a:lnTo>
                      <a:pt x="53" y="219"/>
                    </a:lnTo>
                    <a:lnTo>
                      <a:pt x="0" y="0"/>
                    </a:lnTo>
                    <a:lnTo>
                      <a:pt x="319" y="0"/>
                    </a:lnTo>
                    <a:close/>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34" name="Picture 33">
                <a:extLst>
                  <a:ext uri="{FF2B5EF4-FFF2-40B4-BE49-F238E27FC236}">
                    <a16:creationId xmlns:a16="http://schemas.microsoft.com/office/drawing/2014/main" id="{4F2CAF99-06C2-4C42-91B2-D8C6920343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9" y="5582"/>
                <a:ext cx="3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utoShape 27">
                <a:extLst>
                  <a:ext uri="{FF2B5EF4-FFF2-40B4-BE49-F238E27FC236}">
                    <a16:creationId xmlns:a16="http://schemas.microsoft.com/office/drawing/2014/main" id="{BEF56443-D3A8-4E2E-8347-B123108BB322}"/>
                  </a:ext>
                </a:extLst>
              </p:cNvPr>
              <p:cNvSpPr>
                <a:spLocks/>
              </p:cNvSpPr>
              <p:nvPr/>
            </p:nvSpPr>
            <p:spPr bwMode="auto">
              <a:xfrm>
                <a:off x="2964" y="5311"/>
                <a:ext cx="1400" cy="466"/>
              </a:xfrm>
              <a:custGeom>
                <a:avLst/>
                <a:gdLst>
                  <a:gd name="T0" fmla="+- 0 3979 2964"/>
                  <a:gd name="T1" fmla="*/ T0 w 1400"/>
                  <a:gd name="T2" fmla="+- 0 5774 5311"/>
                  <a:gd name="T3" fmla="*/ 5774 h 466"/>
                  <a:gd name="T4" fmla="+- 0 4364 2964"/>
                  <a:gd name="T5" fmla="*/ T4 w 1400"/>
                  <a:gd name="T6" fmla="+- 0 5774 5311"/>
                  <a:gd name="T7" fmla="*/ 5774 h 466"/>
                  <a:gd name="T8" fmla="+- 0 4364 2964"/>
                  <a:gd name="T9" fmla="*/ T8 w 1400"/>
                  <a:gd name="T10" fmla="+- 0 5582 5311"/>
                  <a:gd name="T11" fmla="*/ 5582 h 466"/>
                  <a:gd name="T12" fmla="+- 0 3979 2964"/>
                  <a:gd name="T13" fmla="*/ T12 w 1400"/>
                  <a:gd name="T14" fmla="+- 0 5582 5311"/>
                  <a:gd name="T15" fmla="*/ 5582 h 466"/>
                  <a:gd name="T16" fmla="+- 0 3979 2964"/>
                  <a:gd name="T17" fmla="*/ T16 w 1400"/>
                  <a:gd name="T18" fmla="+- 0 5774 5311"/>
                  <a:gd name="T19" fmla="*/ 5774 h 466"/>
                  <a:gd name="T20" fmla="+- 0 2964 2964"/>
                  <a:gd name="T21" fmla="*/ T20 w 1400"/>
                  <a:gd name="T22" fmla="+- 0 5777 5311"/>
                  <a:gd name="T23" fmla="*/ 5777 h 466"/>
                  <a:gd name="T24" fmla="+- 0 3350 2964"/>
                  <a:gd name="T25" fmla="*/ T24 w 1400"/>
                  <a:gd name="T26" fmla="+- 0 5777 5311"/>
                  <a:gd name="T27" fmla="*/ 5777 h 466"/>
                  <a:gd name="T28" fmla="+- 0 3350 2964"/>
                  <a:gd name="T29" fmla="*/ T28 w 1400"/>
                  <a:gd name="T30" fmla="+- 0 5311 5311"/>
                  <a:gd name="T31" fmla="*/ 5311 h 466"/>
                  <a:gd name="T32" fmla="+- 0 2964 2964"/>
                  <a:gd name="T33" fmla="*/ T32 w 1400"/>
                  <a:gd name="T34" fmla="+- 0 5311 5311"/>
                  <a:gd name="T35" fmla="*/ 5311 h 466"/>
                  <a:gd name="T36" fmla="+- 0 2964 2964"/>
                  <a:gd name="T37" fmla="*/ T36 w 1400"/>
                  <a:gd name="T38" fmla="+- 0 5777 5311"/>
                  <a:gd name="T39" fmla="*/ 5777 h 4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400" h="466">
                    <a:moveTo>
                      <a:pt x="1015" y="463"/>
                    </a:moveTo>
                    <a:lnTo>
                      <a:pt x="1400" y="463"/>
                    </a:lnTo>
                    <a:lnTo>
                      <a:pt x="1400" y="271"/>
                    </a:lnTo>
                    <a:lnTo>
                      <a:pt x="1015" y="271"/>
                    </a:lnTo>
                    <a:lnTo>
                      <a:pt x="1015" y="463"/>
                    </a:lnTo>
                    <a:close/>
                    <a:moveTo>
                      <a:pt x="0" y="466"/>
                    </a:moveTo>
                    <a:lnTo>
                      <a:pt x="386" y="466"/>
                    </a:lnTo>
                    <a:lnTo>
                      <a:pt x="386" y="0"/>
                    </a:lnTo>
                    <a:lnTo>
                      <a:pt x="0" y="0"/>
                    </a:lnTo>
                    <a:lnTo>
                      <a:pt x="0" y="466"/>
                    </a:lnTo>
                    <a:close/>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6" name="Freeform 28">
                <a:extLst>
                  <a:ext uri="{FF2B5EF4-FFF2-40B4-BE49-F238E27FC236}">
                    <a16:creationId xmlns:a16="http://schemas.microsoft.com/office/drawing/2014/main" id="{1DA07730-E044-4E5E-B958-18911A2CBC3F}"/>
                  </a:ext>
                </a:extLst>
              </p:cNvPr>
              <p:cNvSpPr>
                <a:spLocks/>
              </p:cNvSpPr>
              <p:nvPr/>
            </p:nvSpPr>
            <p:spPr bwMode="auto">
              <a:xfrm>
                <a:off x="2991" y="5091"/>
                <a:ext cx="319" cy="219"/>
              </a:xfrm>
              <a:custGeom>
                <a:avLst/>
                <a:gdLst>
                  <a:gd name="T0" fmla="+- 0 3310 2991"/>
                  <a:gd name="T1" fmla="*/ T0 w 319"/>
                  <a:gd name="T2" fmla="+- 0 5091 5091"/>
                  <a:gd name="T3" fmla="*/ 5091 h 219"/>
                  <a:gd name="T4" fmla="+- 0 3257 2991"/>
                  <a:gd name="T5" fmla="*/ T4 w 319"/>
                  <a:gd name="T6" fmla="+- 0 5310 5091"/>
                  <a:gd name="T7" fmla="*/ 5310 h 219"/>
                  <a:gd name="T8" fmla="+- 0 3044 2991"/>
                  <a:gd name="T9" fmla="*/ T8 w 319"/>
                  <a:gd name="T10" fmla="+- 0 5310 5091"/>
                  <a:gd name="T11" fmla="*/ 5310 h 219"/>
                  <a:gd name="T12" fmla="+- 0 2991 2991"/>
                  <a:gd name="T13" fmla="*/ T12 w 319"/>
                  <a:gd name="T14" fmla="+- 0 5091 5091"/>
                  <a:gd name="T15" fmla="*/ 5091 h 219"/>
                  <a:gd name="T16" fmla="+- 0 3310 2991"/>
                  <a:gd name="T17" fmla="*/ T16 w 319"/>
                  <a:gd name="T18" fmla="+- 0 5091 5091"/>
                  <a:gd name="T19" fmla="*/ 5091 h 219"/>
                </a:gdLst>
                <a:ahLst/>
                <a:cxnLst>
                  <a:cxn ang="0">
                    <a:pos x="T1" y="T3"/>
                  </a:cxn>
                  <a:cxn ang="0">
                    <a:pos x="T5" y="T7"/>
                  </a:cxn>
                  <a:cxn ang="0">
                    <a:pos x="T9" y="T11"/>
                  </a:cxn>
                  <a:cxn ang="0">
                    <a:pos x="T13" y="T15"/>
                  </a:cxn>
                  <a:cxn ang="0">
                    <a:pos x="T17" y="T19"/>
                  </a:cxn>
                </a:cxnLst>
                <a:rect l="0" t="0" r="r" b="b"/>
                <a:pathLst>
                  <a:path w="319" h="219">
                    <a:moveTo>
                      <a:pt x="319" y="0"/>
                    </a:moveTo>
                    <a:lnTo>
                      <a:pt x="266" y="219"/>
                    </a:lnTo>
                    <a:lnTo>
                      <a:pt x="53" y="219"/>
                    </a:lnTo>
                    <a:lnTo>
                      <a:pt x="0" y="0"/>
                    </a:lnTo>
                    <a:lnTo>
                      <a:pt x="319" y="0"/>
                    </a:lnTo>
                    <a:close/>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37" name="Picture 36">
                <a:extLst>
                  <a:ext uri="{FF2B5EF4-FFF2-40B4-BE49-F238E27FC236}">
                    <a16:creationId xmlns:a16="http://schemas.microsoft.com/office/drawing/2014/main" id="{10A4EF09-B13D-450C-AB93-2C6B3DCA15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4" y="5585"/>
                <a:ext cx="3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9422A2E0-9778-431A-A00D-11D50E4A3CA0}"/>
                  </a:ext>
                </a:extLst>
              </p:cNvPr>
              <p:cNvSpPr>
                <a:spLocks noChangeArrowheads="1"/>
              </p:cNvSpPr>
              <p:nvPr/>
            </p:nvSpPr>
            <p:spPr bwMode="auto">
              <a:xfrm>
                <a:off x="2964" y="5585"/>
                <a:ext cx="385" cy="192"/>
              </a:xfrm>
              <a:prstGeom prst="rect">
                <a:avLst/>
              </a:prstGeom>
              <a:noFill/>
              <a:ln w="254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39" name="Line 31">
                <a:extLst>
                  <a:ext uri="{FF2B5EF4-FFF2-40B4-BE49-F238E27FC236}">
                    <a16:creationId xmlns:a16="http://schemas.microsoft.com/office/drawing/2014/main" id="{7447A402-7270-4A0A-8412-CCE7EF105B8D}"/>
                  </a:ext>
                </a:extLst>
              </p:cNvPr>
              <p:cNvCxnSpPr>
                <a:cxnSpLocks noChangeShapeType="1"/>
              </p:cNvCxnSpPr>
              <p:nvPr/>
            </p:nvCxnSpPr>
            <p:spPr bwMode="auto">
              <a:xfrm>
                <a:off x="9012" y="-643"/>
                <a:ext cx="8" cy="79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cxnSp>
          <p:sp>
            <p:nvSpPr>
              <p:cNvPr id="40" name="Rectangle 39">
                <a:extLst>
                  <a:ext uri="{FF2B5EF4-FFF2-40B4-BE49-F238E27FC236}">
                    <a16:creationId xmlns:a16="http://schemas.microsoft.com/office/drawing/2014/main" id="{2A5D84D3-E54B-406D-9880-B51C4F83EFC2}"/>
                  </a:ext>
                </a:extLst>
              </p:cNvPr>
              <p:cNvSpPr>
                <a:spLocks noChangeArrowheads="1"/>
              </p:cNvSpPr>
              <p:nvPr/>
            </p:nvSpPr>
            <p:spPr bwMode="auto">
              <a:xfrm>
                <a:off x="5026" y="5309"/>
                <a:ext cx="386" cy="466"/>
              </a:xfrm>
              <a:prstGeom prst="rect">
                <a:avLst/>
              </a:prstGeom>
              <a:noFill/>
              <a:ln w="254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1" name="Freeform 33">
                <a:extLst>
                  <a:ext uri="{FF2B5EF4-FFF2-40B4-BE49-F238E27FC236}">
                    <a16:creationId xmlns:a16="http://schemas.microsoft.com/office/drawing/2014/main" id="{59278746-17DE-46F3-BEAD-83CAF7CB1DF3}"/>
                  </a:ext>
                </a:extLst>
              </p:cNvPr>
              <p:cNvSpPr>
                <a:spLocks/>
              </p:cNvSpPr>
              <p:nvPr/>
            </p:nvSpPr>
            <p:spPr bwMode="auto">
              <a:xfrm>
                <a:off x="5053" y="5089"/>
                <a:ext cx="319" cy="219"/>
              </a:xfrm>
              <a:custGeom>
                <a:avLst/>
                <a:gdLst>
                  <a:gd name="T0" fmla="+- 0 5372 5053"/>
                  <a:gd name="T1" fmla="*/ T0 w 319"/>
                  <a:gd name="T2" fmla="+- 0 5089 5089"/>
                  <a:gd name="T3" fmla="*/ 5089 h 219"/>
                  <a:gd name="T4" fmla="+- 0 5319 5053"/>
                  <a:gd name="T5" fmla="*/ T4 w 319"/>
                  <a:gd name="T6" fmla="+- 0 5308 5089"/>
                  <a:gd name="T7" fmla="*/ 5308 h 219"/>
                  <a:gd name="T8" fmla="+- 0 5106 5053"/>
                  <a:gd name="T9" fmla="*/ T8 w 319"/>
                  <a:gd name="T10" fmla="+- 0 5308 5089"/>
                  <a:gd name="T11" fmla="*/ 5308 h 219"/>
                  <a:gd name="T12" fmla="+- 0 5053 5053"/>
                  <a:gd name="T13" fmla="*/ T12 w 319"/>
                  <a:gd name="T14" fmla="+- 0 5089 5089"/>
                  <a:gd name="T15" fmla="*/ 5089 h 219"/>
                  <a:gd name="T16" fmla="+- 0 5372 5053"/>
                  <a:gd name="T17" fmla="*/ T16 w 319"/>
                  <a:gd name="T18" fmla="+- 0 5089 5089"/>
                  <a:gd name="T19" fmla="*/ 5089 h 219"/>
                </a:gdLst>
                <a:ahLst/>
                <a:cxnLst>
                  <a:cxn ang="0">
                    <a:pos x="T1" y="T3"/>
                  </a:cxn>
                  <a:cxn ang="0">
                    <a:pos x="T5" y="T7"/>
                  </a:cxn>
                  <a:cxn ang="0">
                    <a:pos x="T9" y="T11"/>
                  </a:cxn>
                  <a:cxn ang="0">
                    <a:pos x="T13" y="T15"/>
                  </a:cxn>
                  <a:cxn ang="0">
                    <a:pos x="T17" y="T19"/>
                  </a:cxn>
                </a:cxnLst>
                <a:rect l="0" t="0" r="r" b="b"/>
                <a:pathLst>
                  <a:path w="319" h="219">
                    <a:moveTo>
                      <a:pt x="319" y="0"/>
                    </a:moveTo>
                    <a:lnTo>
                      <a:pt x="266" y="219"/>
                    </a:lnTo>
                    <a:lnTo>
                      <a:pt x="53" y="219"/>
                    </a:lnTo>
                    <a:lnTo>
                      <a:pt x="0" y="0"/>
                    </a:lnTo>
                    <a:lnTo>
                      <a:pt x="319" y="0"/>
                    </a:lnTo>
                    <a:close/>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42" name="Picture 41">
                <a:extLst>
                  <a:ext uri="{FF2B5EF4-FFF2-40B4-BE49-F238E27FC236}">
                    <a16:creationId xmlns:a16="http://schemas.microsoft.com/office/drawing/2014/main" id="{6ABDBEA4-9B48-46C2-A7FC-F7C6379454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6" y="5583"/>
                <a:ext cx="3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61D9D22B-84F5-4EF5-88EF-4903280EC0B0}"/>
                  </a:ext>
                </a:extLst>
              </p:cNvPr>
              <p:cNvSpPr>
                <a:spLocks noChangeArrowheads="1"/>
              </p:cNvSpPr>
              <p:nvPr/>
            </p:nvSpPr>
            <p:spPr bwMode="auto">
              <a:xfrm>
                <a:off x="5026" y="5583"/>
                <a:ext cx="385" cy="192"/>
              </a:xfrm>
              <a:prstGeom prst="rect">
                <a:avLst/>
              </a:prstGeom>
              <a:noFill/>
              <a:ln w="254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4" name="AutoShape 36">
                <a:extLst>
                  <a:ext uri="{FF2B5EF4-FFF2-40B4-BE49-F238E27FC236}">
                    <a16:creationId xmlns:a16="http://schemas.microsoft.com/office/drawing/2014/main" id="{E6072FB9-92E2-4E50-A72D-8445950A2765}"/>
                  </a:ext>
                </a:extLst>
              </p:cNvPr>
              <p:cNvSpPr>
                <a:spLocks/>
              </p:cNvSpPr>
              <p:nvPr/>
            </p:nvSpPr>
            <p:spPr bwMode="auto">
              <a:xfrm>
                <a:off x="2673" y="-744"/>
                <a:ext cx="7479" cy="6535"/>
              </a:xfrm>
              <a:custGeom>
                <a:avLst/>
                <a:gdLst>
                  <a:gd name="T0" fmla="+- 0 8861 2673"/>
                  <a:gd name="T1" fmla="*/ T0 w 7479"/>
                  <a:gd name="T2" fmla="+- 0 -553 -744"/>
                  <a:gd name="T3" fmla="*/ -553 h 6535"/>
                  <a:gd name="T4" fmla="+- 0 8869 2673"/>
                  <a:gd name="T5" fmla="*/ T4 w 7479"/>
                  <a:gd name="T6" fmla="+- 0 237 -744"/>
                  <a:gd name="T7" fmla="*/ 237 h 6535"/>
                  <a:gd name="T8" fmla="+- 0 2679 2673"/>
                  <a:gd name="T9" fmla="*/ T8 w 7479"/>
                  <a:gd name="T10" fmla="+- 0 5791 -744"/>
                  <a:gd name="T11" fmla="*/ 5791 h 6535"/>
                  <a:gd name="T12" fmla="+- 0 10146 2673"/>
                  <a:gd name="T13" fmla="*/ T12 w 7479"/>
                  <a:gd name="T14" fmla="+- 0 5791 -744"/>
                  <a:gd name="T15" fmla="*/ 5791 h 6535"/>
                  <a:gd name="T16" fmla="+- 0 8713 2673"/>
                  <a:gd name="T17" fmla="*/ T16 w 7479"/>
                  <a:gd name="T18" fmla="+- 0 -451 -744"/>
                  <a:gd name="T19" fmla="*/ -451 h 6535"/>
                  <a:gd name="T20" fmla="+- 0 8721 2673"/>
                  <a:gd name="T21" fmla="*/ T20 w 7479"/>
                  <a:gd name="T22" fmla="+- 0 340 -744"/>
                  <a:gd name="T23" fmla="*/ 340 h 6535"/>
                  <a:gd name="T24" fmla="+- 0 2685 2673"/>
                  <a:gd name="T25" fmla="*/ T24 w 7479"/>
                  <a:gd name="T26" fmla="+- 0 4439 -744"/>
                  <a:gd name="T27" fmla="*/ 4439 h 6535"/>
                  <a:gd name="T28" fmla="+- 0 10152 2673"/>
                  <a:gd name="T29" fmla="*/ T28 w 7479"/>
                  <a:gd name="T30" fmla="+- 0 4439 -744"/>
                  <a:gd name="T31" fmla="*/ 4439 h 6535"/>
                  <a:gd name="T32" fmla="+- 0 2673 2673"/>
                  <a:gd name="T33" fmla="*/ T32 w 7479"/>
                  <a:gd name="T34" fmla="+- 0 3272 -744"/>
                  <a:gd name="T35" fmla="*/ 3272 h 6535"/>
                  <a:gd name="T36" fmla="+- 0 10140 2673"/>
                  <a:gd name="T37" fmla="*/ T36 w 7479"/>
                  <a:gd name="T38" fmla="+- 0 3272 -744"/>
                  <a:gd name="T39" fmla="*/ 3272 h 6535"/>
                  <a:gd name="T40" fmla="+- 0 2677 2673"/>
                  <a:gd name="T41" fmla="*/ T40 w 7479"/>
                  <a:gd name="T42" fmla="+- 0 1818 -744"/>
                  <a:gd name="T43" fmla="*/ 1818 h 6535"/>
                  <a:gd name="T44" fmla="+- 0 10144 2673"/>
                  <a:gd name="T45" fmla="*/ T44 w 7479"/>
                  <a:gd name="T46" fmla="+- 0 1818 -744"/>
                  <a:gd name="T47" fmla="*/ 1818 h 6535"/>
                  <a:gd name="T48" fmla="+- 0 7924 2673"/>
                  <a:gd name="T49" fmla="*/ T48 w 7479"/>
                  <a:gd name="T50" fmla="+- 0 -741 -744"/>
                  <a:gd name="T51" fmla="*/ -741 h 6535"/>
                  <a:gd name="T52" fmla="+- 0 9181 2673"/>
                  <a:gd name="T53" fmla="*/ T52 w 7479"/>
                  <a:gd name="T54" fmla="+- 0 -741 -744"/>
                  <a:gd name="T55" fmla="*/ -741 h 6535"/>
                  <a:gd name="T56" fmla="+- 0 7305 2673"/>
                  <a:gd name="T57" fmla="*/ T56 w 7479"/>
                  <a:gd name="T58" fmla="+- 0 -369 -744"/>
                  <a:gd name="T59" fmla="*/ -369 h 6535"/>
                  <a:gd name="T60" fmla="+- 0 7935 2673"/>
                  <a:gd name="T61" fmla="*/ T60 w 7479"/>
                  <a:gd name="T62" fmla="+- 0 -744 -744"/>
                  <a:gd name="T63" fmla="*/ -744 h 6535"/>
                  <a:gd name="T64" fmla="+- 0 7470 2673"/>
                  <a:gd name="T65" fmla="*/ T64 w 7479"/>
                  <a:gd name="T66" fmla="+- 0 -364 -744"/>
                  <a:gd name="T67" fmla="*/ -364 h 6535"/>
                  <a:gd name="T68" fmla="+- 0 8094 2673"/>
                  <a:gd name="T69" fmla="*/ T68 w 7479"/>
                  <a:gd name="T70" fmla="+- 0 -744 -744"/>
                  <a:gd name="T71" fmla="*/ -744 h 6535"/>
                  <a:gd name="T72" fmla="+- 0 7695 2673"/>
                  <a:gd name="T73" fmla="*/ T72 w 7479"/>
                  <a:gd name="T74" fmla="+- 0 -365 -744"/>
                  <a:gd name="T75" fmla="*/ -365 h 6535"/>
                  <a:gd name="T76" fmla="+- 0 8319 2673"/>
                  <a:gd name="T77" fmla="*/ T76 w 7479"/>
                  <a:gd name="T78" fmla="+- 0 -744 -744"/>
                  <a:gd name="T79" fmla="*/ -744 h 6535"/>
                  <a:gd name="T80" fmla="+- 0 7950 2673"/>
                  <a:gd name="T81" fmla="*/ T80 w 7479"/>
                  <a:gd name="T82" fmla="+- 0 -365 -744"/>
                  <a:gd name="T83" fmla="*/ -365 h 6535"/>
                  <a:gd name="T84" fmla="+- 0 8574 2673"/>
                  <a:gd name="T85" fmla="*/ T84 w 7479"/>
                  <a:gd name="T86" fmla="+- 0 -744 -744"/>
                  <a:gd name="T87" fmla="*/ -744 h 6535"/>
                  <a:gd name="T88" fmla="+- 0 8190 2673"/>
                  <a:gd name="T89" fmla="*/ T88 w 7479"/>
                  <a:gd name="T90" fmla="+- 0 -365 -744"/>
                  <a:gd name="T91" fmla="*/ -365 h 6535"/>
                  <a:gd name="T92" fmla="+- 0 8814 2673"/>
                  <a:gd name="T93" fmla="*/ T92 w 7479"/>
                  <a:gd name="T94" fmla="+- 0 -744 -744"/>
                  <a:gd name="T95" fmla="*/ -744 h 6535"/>
                  <a:gd name="T96" fmla="+- 0 8400 2673"/>
                  <a:gd name="T97" fmla="*/ T96 w 7479"/>
                  <a:gd name="T98" fmla="+- 0 -365 -744"/>
                  <a:gd name="T99" fmla="*/ -365 h 6535"/>
                  <a:gd name="T100" fmla="+- 0 9024 2673"/>
                  <a:gd name="T101" fmla="*/ T100 w 7479"/>
                  <a:gd name="T102" fmla="+- 0 -744 -744"/>
                  <a:gd name="T103" fmla="*/ -744 h 6535"/>
                  <a:gd name="T104" fmla="+- 0 8550 2673"/>
                  <a:gd name="T105" fmla="*/ T104 w 7479"/>
                  <a:gd name="T106" fmla="+- 0 -350 -744"/>
                  <a:gd name="T107" fmla="*/ -350 h 6535"/>
                  <a:gd name="T108" fmla="+- 0 9174 2673"/>
                  <a:gd name="T109" fmla="*/ T108 w 7479"/>
                  <a:gd name="T110" fmla="+- 0 -729 -744"/>
                  <a:gd name="T111" fmla="*/ -729 h 6535"/>
                  <a:gd name="T112" fmla="+- 0 7755 2673"/>
                  <a:gd name="T113" fmla="*/ T112 w 7479"/>
                  <a:gd name="T114" fmla="+- 0 -639 -744"/>
                  <a:gd name="T115" fmla="*/ -639 h 6535"/>
                  <a:gd name="T116" fmla="+- 0 9011 2673"/>
                  <a:gd name="T117" fmla="*/ T116 w 7479"/>
                  <a:gd name="T118" fmla="+- 0 -639 -744"/>
                  <a:gd name="T119" fmla="*/ -639 h 6535"/>
                  <a:gd name="T120" fmla="+- 0 7605 2673"/>
                  <a:gd name="T121" fmla="*/ T120 w 7479"/>
                  <a:gd name="T122" fmla="+- 0 -549 -744"/>
                  <a:gd name="T123" fmla="*/ -549 h 6535"/>
                  <a:gd name="T124" fmla="+- 0 8862 2673"/>
                  <a:gd name="T125" fmla="*/ T124 w 7479"/>
                  <a:gd name="T126" fmla="+- 0 -549 -744"/>
                  <a:gd name="T127" fmla="*/ -549 h 6535"/>
                  <a:gd name="T128" fmla="+- 0 7455 2673"/>
                  <a:gd name="T129" fmla="*/ T128 w 7479"/>
                  <a:gd name="T130" fmla="+- 0 -459 -744"/>
                  <a:gd name="T131" fmla="*/ -459 h 6535"/>
                  <a:gd name="T132" fmla="+- 0 8712 2673"/>
                  <a:gd name="T133" fmla="*/ T132 w 7479"/>
                  <a:gd name="T134" fmla="+- 0 -459 -744"/>
                  <a:gd name="T135" fmla="*/ -459 h 6535"/>
                  <a:gd name="T136" fmla="+- 0 9180 2673"/>
                  <a:gd name="T137" fmla="*/ T136 w 7479"/>
                  <a:gd name="T138" fmla="+- 0 -729 -744"/>
                  <a:gd name="T139" fmla="*/ -729 h 6535"/>
                  <a:gd name="T140" fmla="+- 0 9188 2673"/>
                  <a:gd name="T141" fmla="*/ T140 w 7479"/>
                  <a:gd name="T142" fmla="+- 0 62 -744"/>
                  <a:gd name="T143" fmla="*/ 62 h 6535"/>
                  <a:gd name="T144" fmla="+- 0 8565 2673"/>
                  <a:gd name="T145" fmla="*/ T144 w 7479"/>
                  <a:gd name="T146" fmla="+- 0 430 -744"/>
                  <a:gd name="T147" fmla="*/ 430 h 6535"/>
                  <a:gd name="T148" fmla="+- 0 9189 2673"/>
                  <a:gd name="T149" fmla="*/ T148 w 7479"/>
                  <a:gd name="T150" fmla="+- 0 51 -744"/>
                  <a:gd name="T151" fmla="*/ 51 h 6535"/>
                  <a:gd name="T152" fmla="+- 0 8550 2673"/>
                  <a:gd name="T153" fmla="*/ T152 w 7479"/>
                  <a:gd name="T154" fmla="+- 0 -185 -744"/>
                  <a:gd name="T155" fmla="*/ -185 h 6535"/>
                  <a:gd name="T156" fmla="+- 0 9174 2673"/>
                  <a:gd name="T157" fmla="*/ T156 w 7479"/>
                  <a:gd name="T158" fmla="+- 0 -564 -744"/>
                  <a:gd name="T159" fmla="*/ -564 h 6535"/>
                  <a:gd name="T160" fmla="+- 0 8580 2673"/>
                  <a:gd name="T161" fmla="*/ T160 w 7479"/>
                  <a:gd name="T162" fmla="+- 0 25 -744"/>
                  <a:gd name="T163" fmla="*/ 25 h 6535"/>
                  <a:gd name="T164" fmla="+- 0 9204 2673"/>
                  <a:gd name="T165" fmla="*/ T164 w 7479"/>
                  <a:gd name="T166" fmla="+- 0 -354 -744"/>
                  <a:gd name="T167" fmla="*/ -354 h 6535"/>
                  <a:gd name="T168" fmla="+- 0 8580 2673"/>
                  <a:gd name="T169" fmla="*/ T168 w 7479"/>
                  <a:gd name="T170" fmla="+- 0 265 -744"/>
                  <a:gd name="T171" fmla="*/ 265 h 6535"/>
                  <a:gd name="T172" fmla="+- 0 9204 2673"/>
                  <a:gd name="T173" fmla="*/ T172 w 7479"/>
                  <a:gd name="T174" fmla="+- 0 -114 -744"/>
                  <a:gd name="T175" fmla="*/ -114 h 65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7479" h="6535">
                    <a:moveTo>
                      <a:pt x="6188" y="191"/>
                    </a:moveTo>
                    <a:lnTo>
                      <a:pt x="6196" y="981"/>
                    </a:lnTo>
                    <a:moveTo>
                      <a:pt x="6" y="6535"/>
                    </a:moveTo>
                    <a:lnTo>
                      <a:pt x="7473" y="6535"/>
                    </a:lnTo>
                    <a:moveTo>
                      <a:pt x="6040" y="293"/>
                    </a:moveTo>
                    <a:lnTo>
                      <a:pt x="6048" y="1084"/>
                    </a:lnTo>
                    <a:moveTo>
                      <a:pt x="12" y="5183"/>
                    </a:moveTo>
                    <a:lnTo>
                      <a:pt x="7479" y="5183"/>
                    </a:lnTo>
                    <a:moveTo>
                      <a:pt x="0" y="4016"/>
                    </a:moveTo>
                    <a:lnTo>
                      <a:pt x="7467" y="4016"/>
                    </a:lnTo>
                    <a:moveTo>
                      <a:pt x="4" y="2562"/>
                    </a:moveTo>
                    <a:lnTo>
                      <a:pt x="7471" y="2562"/>
                    </a:lnTo>
                    <a:moveTo>
                      <a:pt x="5251" y="3"/>
                    </a:moveTo>
                    <a:lnTo>
                      <a:pt x="6508" y="3"/>
                    </a:lnTo>
                    <a:moveTo>
                      <a:pt x="4632" y="375"/>
                    </a:moveTo>
                    <a:lnTo>
                      <a:pt x="5262" y="0"/>
                    </a:lnTo>
                    <a:moveTo>
                      <a:pt x="4797" y="380"/>
                    </a:moveTo>
                    <a:lnTo>
                      <a:pt x="5421" y="0"/>
                    </a:lnTo>
                    <a:moveTo>
                      <a:pt x="5022" y="379"/>
                    </a:moveTo>
                    <a:lnTo>
                      <a:pt x="5646" y="0"/>
                    </a:lnTo>
                    <a:moveTo>
                      <a:pt x="5277" y="379"/>
                    </a:moveTo>
                    <a:lnTo>
                      <a:pt x="5901" y="0"/>
                    </a:lnTo>
                    <a:moveTo>
                      <a:pt x="5517" y="379"/>
                    </a:moveTo>
                    <a:lnTo>
                      <a:pt x="6141" y="0"/>
                    </a:lnTo>
                    <a:moveTo>
                      <a:pt x="5727" y="379"/>
                    </a:moveTo>
                    <a:lnTo>
                      <a:pt x="6351" y="0"/>
                    </a:lnTo>
                    <a:moveTo>
                      <a:pt x="5877" y="394"/>
                    </a:moveTo>
                    <a:lnTo>
                      <a:pt x="6501" y="15"/>
                    </a:lnTo>
                    <a:moveTo>
                      <a:pt x="5082" y="105"/>
                    </a:moveTo>
                    <a:lnTo>
                      <a:pt x="6338" y="105"/>
                    </a:lnTo>
                    <a:moveTo>
                      <a:pt x="4932" y="195"/>
                    </a:moveTo>
                    <a:lnTo>
                      <a:pt x="6189" y="195"/>
                    </a:lnTo>
                    <a:moveTo>
                      <a:pt x="4782" y="285"/>
                    </a:moveTo>
                    <a:lnTo>
                      <a:pt x="6039" y="285"/>
                    </a:lnTo>
                    <a:moveTo>
                      <a:pt x="6507" y="15"/>
                    </a:moveTo>
                    <a:lnTo>
                      <a:pt x="6515" y="806"/>
                    </a:lnTo>
                    <a:moveTo>
                      <a:pt x="5892" y="1174"/>
                    </a:moveTo>
                    <a:lnTo>
                      <a:pt x="6516" y="795"/>
                    </a:lnTo>
                    <a:moveTo>
                      <a:pt x="5877" y="559"/>
                    </a:moveTo>
                    <a:lnTo>
                      <a:pt x="6501" y="180"/>
                    </a:lnTo>
                    <a:moveTo>
                      <a:pt x="5907" y="769"/>
                    </a:moveTo>
                    <a:lnTo>
                      <a:pt x="6531" y="390"/>
                    </a:lnTo>
                    <a:moveTo>
                      <a:pt x="5907" y="1009"/>
                    </a:moveTo>
                    <a:lnTo>
                      <a:pt x="6531" y="6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5" name="AutoShape 37">
                <a:extLst>
                  <a:ext uri="{FF2B5EF4-FFF2-40B4-BE49-F238E27FC236}">
                    <a16:creationId xmlns:a16="http://schemas.microsoft.com/office/drawing/2014/main" id="{0BD49017-1BA7-4FBD-8EA3-8BD2501609F2}"/>
                  </a:ext>
                </a:extLst>
              </p:cNvPr>
              <p:cNvSpPr>
                <a:spLocks/>
              </p:cNvSpPr>
              <p:nvPr/>
            </p:nvSpPr>
            <p:spPr bwMode="auto">
              <a:xfrm>
                <a:off x="4093" y="141"/>
                <a:ext cx="4941" cy="3892"/>
              </a:xfrm>
              <a:custGeom>
                <a:avLst/>
                <a:gdLst>
                  <a:gd name="T0" fmla="+- 0 4181 4094"/>
                  <a:gd name="T1" fmla="*/ T0 w 4941"/>
                  <a:gd name="T2" fmla="+- 0 4023 141"/>
                  <a:gd name="T3" fmla="*/ 4023 h 3892"/>
                  <a:gd name="T4" fmla="+- 0 4185 4094"/>
                  <a:gd name="T5" fmla="*/ T4 w 4941"/>
                  <a:gd name="T6" fmla="+- 0 4016 141"/>
                  <a:gd name="T7" fmla="*/ 4016 h 3892"/>
                  <a:gd name="T8" fmla="+- 0 4255 4094"/>
                  <a:gd name="T9" fmla="*/ T8 w 4941"/>
                  <a:gd name="T10" fmla="+- 0 3888 141"/>
                  <a:gd name="T11" fmla="*/ 3888 h 3892"/>
                  <a:gd name="T12" fmla="+- 0 4239 4094"/>
                  <a:gd name="T13" fmla="*/ T12 w 4941"/>
                  <a:gd name="T14" fmla="+- 0 3884 141"/>
                  <a:gd name="T15" fmla="*/ 3884 h 3892"/>
                  <a:gd name="T16" fmla="+- 0 4185 4094"/>
                  <a:gd name="T17" fmla="*/ T16 w 4941"/>
                  <a:gd name="T18" fmla="+- 0 3295 141"/>
                  <a:gd name="T19" fmla="*/ 3295 h 3892"/>
                  <a:gd name="T20" fmla="+- 0 4169 4094"/>
                  <a:gd name="T21" fmla="*/ T20 w 4941"/>
                  <a:gd name="T22" fmla="+- 0 3290 141"/>
                  <a:gd name="T23" fmla="*/ 3290 h 3892"/>
                  <a:gd name="T24" fmla="+- 0 4165 4094"/>
                  <a:gd name="T25" fmla="*/ T24 w 4941"/>
                  <a:gd name="T26" fmla="+- 0 3977 141"/>
                  <a:gd name="T27" fmla="*/ 3977 h 3892"/>
                  <a:gd name="T28" fmla="+- 0 4105 4094"/>
                  <a:gd name="T29" fmla="*/ T28 w 4941"/>
                  <a:gd name="T30" fmla="+- 0 3882 141"/>
                  <a:gd name="T31" fmla="*/ 3882 h 3892"/>
                  <a:gd name="T32" fmla="+- 0 4094 4094"/>
                  <a:gd name="T33" fmla="*/ T32 w 4941"/>
                  <a:gd name="T34" fmla="+- 0 3894 141"/>
                  <a:gd name="T35" fmla="*/ 3894 h 3892"/>
                  <a:gd name="T36" fmla="+- 0 4165 4094"/>
                  <a:gd name="T37" fmla="*/ T36 w 4941"/>
                  <a:gd name="T38" fmla="+- 0 4019 141"/>
                  <a:gd name="T39" fmla="*/ 4019 h 3892"/>
                  <a:gd name="T40" fmla="+- 0 4169 4094"/>
                  <a:gd name="T41" fmla="*/ T40 w 4941"/>
                  <a:gd name="T42" fmla="+- 0 4023 141"/>
                  <a:gd name="T43" fmla="*/ 4023 h 3892"/>
                  <a:gd name="T44" fmla="+- 0 4181 4094"/>
                  <a:gd name="T45" fmla="*/ T44 w 4941"/>
                  <a:gd name="T46" fmla="+- 0 4023 141"/>
                  <a:gd name="T47" fmla="*/ 4023 h 3892"/>
                  <a:gd name="T48" fmla="+- 0 4185 4094"/>
                  <a:gd name="T49" fmla="*/ T48 w 4941"/>
                  <a:gd name="T50" fmla="+- 0 4016 141"/>
                  <a:gd name="T51" fmla="*/ 4016 h 3892"/>
                  <a:gd name="T52" fmla="+- 0 4185 4094"/>
                  <a:gd name="T53" fmla="*/ T52 w 4941"/>
                  <a:gd name="T54" fmla="+- 0 4016 141"/>
                  <a:gd name="T55" fmla="*/ 4016 h 3892"/>
                  <a:gd name="T56" fmla="+- 0 7471 4094"/>
                  <a:gd name="T57" fmla="*/ T56 w 4941"/>
                  <a:gd name="T58" fmla="+- 0 1301 141"/>
                  <a:gd name="T59" fmla="*/ 1301 h 3892"/>
                  <a:gd name="T60" fmla="+- 0 7465 4094"/>
                  <a:gd name="T61" fmla="*/ T60 w 4941"/>
                  <a:gd name="T62" fmla="+- 0 1292 141"/>
                  <a:gd name="T63" fmla="*/ 1292 h 3892"/>
                  <a:gd name="T64" fmla="+- 0 7454 4094"/>
                  <a:gd name="T65" fmla="*/ T64 w 4941"/>
                  <a:gd name="T66" fmla="+- 0 1291 141"/>
                  <a:gd name="T67" fmla="*/ 1291 h 3892"/>
                  <a:gd name="T68" fmla="+- 0 7401 4094"/>
                  <a:gd name="T69" fmla="*/ T68 w 4941"/>
                  <a:gd name="T70" fmla="+- 0 1384 141"/>
                  <a:gd name="T71" fmla="*/ 1384 h 3892"/>
                  <a:gd name="T72" fmla="+- 0 7393 4094"/>
                  <a:gd name="T73" fmla="*/ T72 w 4941"/>
                  <a:gd name="T74" fmla="+- 0 146 141"/>
                  <a:gd name="T75" fmla="*/ 146 h 3892"/>
                  <a:gd name="T76" fmla="+- 0 7377 4094"/>
                  <a:gd name="T77" fmla="*/ T76 w 4941"/>
                  <a:gd name="T78" fmla="+- 0 141 141"/>
                  <a:gd name="T79" fmla="*/ 141 h 3892"/>
                  <a:gd name="T80" fmla="+- 0 7373 4094"/>
                  <a:gd name="T81" fmla="*/ T80 w 4941"/>
                  <a:gd name="T82" fmla="+- 0 151 141"/>
                  <a:gd name="T83" fmla="*/ 151 h 3892"/>
                  <a:gd name="T84" fmla="+- 0 7329 4094"/>
                  <a:gd name="T85" fmla="*/ T84 w 4941"/>
                  <a:gd name="T86" fmla="+- 0 1297 141"/>
                  <a:gd name="T87" fmla="*/ 1297 h 3892"/>
                  <a:gd name="T88" fmla="+- 0 7320 4094"/>
                  <a:gd name="T89" fmla="*/ T88 w 4941"/>
                  <a:gd name="T90" fmla="+- 0 1290 141"/>
                  <a:gd name="T91" fmla="*/ 1290 h 3892"/>
                  <a:gd name="T92" fmla="+- 0 7310 4094"/>
                  <a:gd name="T93" fmla="*/ T92 w 4941"/>
                  <a:gd name="T94" fmla="+- 0 1296 141"/>
                  <a:gd name="T95" fmla="*/ 1296 h 3892"/>
                  <a:gd name="T96" fmla="+- 0 7311 4094"/>
                  <a:gd name="T97" fmla="*/ T96 w 4941"/>
                  <a:gd name="T98" fmla="+- 0 1307 141"/>
                  <a:gd name="T99" fmla="*/ 1307 h 3892"/>
                  <a:gd name="T100" fmla="+- 0 7381 4094"/>
                  <a:gd name="T101" fmla="*/ T100 w 4941"/>
                  <a:gd name="T102" fmla="+- 0 1427 141"/>
                  <a:gd name="T103" fmla="*/ 1427 h 3892"/>
                  <a:gd name="T104" fmla="+- 0 7385 4094"/>
                  <a:gd name="T105" fmla="*/ T104 w 4941"/>
                  <a:gd name="T106" fmla="+- 0 1431 141"/>
                  <a:gd name="T107" fmla="*/ 1431 h 3892"/>
                  <a:gd name="T108" fmla="+- 0 7396 4094"/>
                  <a:gd name="T109" fmla="*/ T108 w 4941"/>
                  <a:gd name="T110" fmla="+- 0 1431 141"/>
                  <a:gd name="T111" fmla="*/ 1431 h 3892"/>
                  <a:gd name="T112" fmla="+- 0 7401 4094"/>
                  <a:gd name="T113" fmla="*/ T112 w 4941"/>
                  <a:gd name="T114" fmla="+- 0 1427 141"/>
                  <a:gd name="T115" fmla="*/ 1427 h 3892"/>
                  <a:gd name="T116" fmla="+- 0 7469 4094"/>
                  <a:gd name="T117" fmla="*/ T116 w 4941"/>
                  <a:gd name="T118" fmla="+- 0 1306 141"/>
                  <a:gd name="T119" fmla="*/ 1306 h 3892"/>
                  <a:gd name="T120" fmla="+- 0 8100 4094"/>
                  <a:gd name="T121" fmla="*/ T120 w 4941"/>
                  <a:gd name="T122" fmla="+- 0 1423 141"/>
                  <a:gd name="T123" fmla="*/ 1423 h 3892"/>
                  <a:gd name="T124" fmla="+- 0 8100 4094"/>
                  <a:gd name="T125" fmla="*/ T124 w 4941"/>
                  <a:gd name="T126" fmla="+- 0 1426 141"/>
                  <a:gd name="T127" fmla="*/ 1426 h 3892"/>
                  <a:gd name="T128" fmla="+- 0 8171 4094"/>
                  <a:gd name="T129" fmla="*/ T128 w 4941"/>
                  <a:gd name="T130" fmla="+- 0 1301 141"/>
                  <a:gd name="T131" fmla="*/ 1301 h 3892"/>
                  <a:gd name="T132" fmla="+- 0 8160 4094"/>
                  <a:gd name="T133" fmla="*/ T132 w 4941"/>
                  <a:gd name="T134" fmla="+- 0 1289 141"/>
                  <a:gd name="T135" fmla="*/ 1289 h 3892"/>
                  <a:gd name="T136" fmla="+- 0 8100 4094"/>
                  <a:gd name="T137" fmla="*/ T136 w 4941"/>
                  <a:gd name="T138" fmla="+- 0 1384 141"/>
                  <a:gd name="T139" fmla="*/ 1384 h 3892"/>
                  <a:gd name="T140" fmla="+- 0 8096 4094"/>
                  <a:gd name="T141" fmla="*/ T140 w 4941"/>
                  <a:gd name="T142" fmla="+- 0 330 141"/>
                  <a:gd name="T143" fmla="*/ 330 h 3892"/>
                  <a:gd name="T144" fmla="+- 0 8080 4094"/>
                  <a:gd name="T145" fmla="*/ T144 w 4941"/>
                  <a:gd name="T146" fmla="+- 0 335 141"/>
                  <a:gd name="T147" fmla="*/ 335 h 3892"/>
                  <a:gd name="T148" fmla="+- 0 8026 4094"/>
                  <a:gd name="T149" fmla="*/ T148 w 4941"/>
                  <a:gd name="T150" fmla="+- 0 1291 141"/>
                  <a:gd name="T151" fmla="*/ 1291 h 3892"/>
                  <a:gd name="T152" fmla="+- 0 8010 4094"/>
                  <a:gd name="T153" fmla="*/ T152 w 4941"/>
                  <a:gd name="T154" fmla="+- 0 1295 141"/>
                  <a:gd name="T155" fmla="*/ 1295 h 3892"/>
                  <a:gd name="T156" fmla="+- 0 8080 4094"/>
                  <a:gd name="T157" fmla="*/ T156 w 4941"/>
                  <a:gd name="T158" fmla="+- 0 1423 141"/>
                  <a:gd name="T159" fmla="*/ 1423 h 3892"/>
                  <a:gd name="T160" fmla="+- 0 8084 4094"/>
                  <a:gd name="T161" fmla="*/ T160 w 4941"/>
                  <a:gd name="T162" fmla="+- 0 1430 141"/>
                  <a:gd name="T163" fmla="*/ 1430 h 3892"/>
                  <a:gd name="T164" fmla="+- 0 8090 4094"/>
                  <a:gd name="T165" fmla="*/ T164 w 4941"/>
                  <a:gd name="T166" fmla="+- 0 1440 141"/>
                  <a:gd name="T167" fmla="*/ 1440 h 3892"/>
                  <a:gd name="T168" fmla="+- 0 8096 4094"/>
                  <a:gd name="T169" fmla="*/ T168 w 4941"/>
                  <a:gd name="T170" fmla="+- 0 1430 141"/>
                  <a:gd name="T171" fmla="*/ 1430 h 3892"/>
                  <a:gd name="T172" fmla="+- 0 8100 4094"/>
                  <a:gd name="T173" fmla="*/ T172 w 4941"/>
                  <a:gd name="T174" fmla="+- 0 1415 141"/>
                  <a:gd name="T175" fmla="*/ 1415 h 3892"/>
                  <a:gd name="T176" fmla="+- 0 8171 4094"/>
                  <a:gd name="T177" fmla="*/ T176 w 4941"/>
                  <a:gd name="T178" fmla="+- 0 1301 141"/>
                  <a:gd name="T179" fmla="*/ 1301 h 3892"/>
                  <a:gd name="T180" fmla="+- 0 9033 4094"/>
                  <a:gd name="T181" fmla="*/ T180 w 4941"/>
                  <a:gd name="T182" fmla="+- 0 1294 141"/>
                  <a:gd name="T183" fmla="*/ 1294 h 3892"/>
                  <a:gd name="T184" fmla="+- 0 9023 4094"/>
                  <a:gd name="T185" fmla="*/ T184 w 4941"/>
                  <a:gd name="T186" fmla="+- 0 1289 141"/>
                  <a:gd name="T187" fmla="*/ 1289 h 3892"/>
                  <a:gd name="T188" fmla="+- 0 9014 4094"/>
                  <a:gd name="T189" fmla="*/ T188 w 4941"/>
                  <a:gd name="T190" fmla="+- 0 1295 141"/>
                  <a:gd name="T191" fmla="*/ 1295 h 3892"/>
                  <a:gd name="T192" fmla="+- 0 8965 4094"/>
                  <a:gd name="T193" fmla="*/ T192 w 4941"/>
                  <a:gd name="T194" fmla="+- 0 1416 141"/>
                  <a:gd name="T195" fmla="*/ 1416 h 3892"/>
                  <a:gd name="T196" fmla="+- 0 8964 4094"/>
                  <a:gd name="T197" fmla="*/ T196 w 4941"/>
                  <a:gd name="T198" fmla="+- 0 1385 141"/>
                  <a:gd name="T199" fmla="*/ 1385 h 3892"/>
                  <a:gd name="T200" fmla="+- 0 8941 4094"/>
                  <a:gd name="T201" fmla="*/ T200 w 4941"/>
                  <a:gd name="T202" fmla="+- 0 146 141"/>
                  <a:gd name="T203" fmla="*/ 146 h 3892"/>
                  <a:gd name="T204" fmla="+- 0 8925 4094"/>
                  <a:gd name="T205" fmla="*/ T204 w 4941"/>
                  <a:gd name="T206" fmla="+- 0 142 141"/>
                  <a:gd name="T207" fmla="*/ 142 h 3892"/>
                  <a:gd name="T208" fmla="+- 0 8921 4094"/>
                  <a:gd name="T209" fmla="*/ T208 w 4941"/>
                  <a:gd name="T210" fmla="+- 0 152 141"/>
                  <a:gd name="T211" fmla="*/ 152 h 3892"/>
                  <a:gd name="T212" fmla="+- 0 8891 4094"/>
                  <a:gd name="T213" fmla="*/ T212 w 4941"/>
                  <a:gd name="T214" fmla="+- 0 1298 141"/>
                  <a:gd name="T215" fmla="*/ 1298 h 3892"/>
                  <a:gd name="T216" fmla="+- 0 8882 4094"/>
                  <a:gd name="T217" fmla="*/ T216 w 4941"/>
                  <a:gd name="T218" fmla="+- 0 1291 141"/>
                  <a:gd name="T219" fmla="*/ 1291 h 3892"/>
                  <a:gd name="T220" fmla="+- 0 8873 4094"/>
                  <a:gd name="T221" fmla="*/ T220 w 4941"/>
                  <a:gd name="T222" fmla="+- 0 1297 141"/>
                  <a:gd name="T223" fmla="*/ 1297 h 3892"/>
                  <a:gd name="T224" fmla="+- 0 8874 4094"/>
                  <a:gd name="T225" fmla="*/ T224 w 4941"/>
                  <a:gd name="T226" fmla="+- 0 1308 141"/>
                  <a:gd name="T227" fmla="*/ 1308 h 3892"/>
                  <a:gd name="T228" fmla="+- 0 8945 4094"/>
                  <a:gd name="T229" fmla="*/ T228 w 4941"/>
                  <a:gd name="T230" fmla="+- 0 1427 141"/>
                  <a:gd name="T231" fmla="*/ 1427 h 3892"/>
                  <a:gd name="T232" fmla="+- 0 8956 4094"/>
                  <a:gd name="T233" fmla="*/ T232 w 4941"/>
                  <a:gd name="T234" fmla="+- 0 1441 141"/>
                  <a:gd name="T235" fmla="*/ 1441 h 3892"/>
                  <a:gd name="T236" fmla="+- 0 8961 4094"/>
                  <a:gd name="T237" fmla="*/ T236 w 4941"/>
                  <a:gd name="T238" fmla="+- 0 1431 141"/>
                  <a:gd name="T239" fmla="*/ 1431 h 3892"/>
                  <a:gd name="T240" fmla="+- 0 8965 4094"/>
                  <a:gd name="T241" fmla="*/ T240 w 4941"/>
                  <a:gd name="T242" fmla="+- 0 1427 141"/>
                  <a:gd name="T243" fmla="*/ 1427 h 3892"/>
                  <a:gd name="T244" fmla="+- 0 9032 4094"/>
                  <a:gd name="T245" fmla="*/ T244 w 4941"/>
                  <a:gd name="T246" fmla="+- 0 1305 141"/>
                  <a:gd name="T247" fmla="*/ 1305 h 38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41" h="3892">
                    <a:moveTo>
                      <a:pt x="91" y="3875"/>
                    </a:moveTo>
                    <a:lnTo>
                      <a:pt x="87" y="3882"/>
                    </a:lnTo>
                    <a:lnTo>
                      <a:pt x="91" y="3878"/>
                    </a:lnTo>
                    <a:lnTo>
                      <a:pt x="91" y="3875"/>
                    </a:lnTo>
                    <a:moveTo>
                      <a:pt x="162" y="3753"/>
                    </a:moveTo>
                    <a:lnTo>
                      <a:pt x="161" y="3747"/>
                    </a:lnTo>
                    <a:lnTo>
                      <a:pt x="151" y="3741"/>
                    </a:lnTo>
                    <a:lnTo>
                      <a:pt x="145" y="3743"/>
                    </a:lnTo>
                    <a:lnTo>
                      <a:pt x="91" y="3836"/>
                    </a:lnTo>
                    <a:lnTo>
                      <a:pt x="91" y="3154"/>
                    </a:lnTo>
                    <a:lnTo>
                      <a:pt x="87" y="3149"/>
                    </a:lnTo>
                    <a:lnTo>
                      <a:pt x="75" y="3149"/>
                    </a:lnTo>
                    <a:lnTo>
                      <a:pt x="71" y="3154"/>
                    </a:lnTo>
                    <a:lnTo>
                      <a:pt x="71" y="3836"/>
                    </a:lnTo>
                    <a:lnTo>
                      <a:pt x="17" y="3743"/>
                    </a:lnTo>
                    <a:lnTo>
                      <a:pt x="11" y="3741"/>
                    </a:lnTo>
                    <a:lnTo>
                      <a:pt x="1" y="3747"/>
                    </a:lnTo>
                    <a:lnTo>
                      <a:pt x="0" y="3753"/>
                    </a:lnTo>
                    <a:lnTo>
                      <a:pt x="71" y="3875"/>
                    </a:lnTo>
                    <a:lnTo>
                      <a:pt x="71" y="3878"/>
                    </a:lnTo>
                    <a:lnTo>
                      <a:pt x="75" y="3882"/>
                    </a:lnTo>
                    <a:lnTo>
                      <a:pt x="81" y="3892"/>
                    </a:lnTo>
                    <a:lnTo>
                      <a:pt x="87" y="3882"/>
                    </a:lnTo>
                    <a:lnTo>
                      <a:pt x="91" y="3875"/>
                    </a:lnTo>
                    <a:lnTo>
                      <a:pt x="91" y="3867"/>
                    </a:lnTo>
                    <a:lnTo>
                      <a:pt x="91" y="3875"/>
                    </a:lnTo>
                    <a:lnTo>
                      <a:pt x="162" y="3753"/>
                    </a:lnTo>
                    <a:moveTo>
                      <a:pt x="3377" y="1160"/>
                    </a:moveTo>
                    <a:lnTo>
                      <a:pt x="3376" y="1154"/>
                    </a:lnTo>
                    <a:lnTo>
                      <a:pt x="3371" y="1151"/>
                    </a:lnTo>
                    <a:lnTo>
                      <a:pt x="3366" y="1149"/>
                    </a:lnTo>
                    <a:lnTo>
                      <a:pt x="3360" y="1150"/>
                    </a:lnTo>
                    <a:lnTo>
                      <a:pt x="3357" y="1155"/>
                    </a:lnTo>
                    <a:lnTo>
                      <a:pt x="3307" y="1243"/>
                    </a:lnTo>
                    <a:lnTo>
                      <a:pt x="3299" y="10"/>
                    </a:lnTo>
                    <a:lnTo>
                      <a:pt x="3299" y="5"/>
                    </a:lnTo>
                    <a:lnTo>
                      <a:pt x="3294" y="0"/>
                    </a:lnTo>
                    <a:lnTo>
                      <a:pt x="3283" y="0"/>
                    </a:lnTo>
                    <a:lnTo>
                      <a:pt x="3279" y="5"/>
                    </a:lnTo>
                    <a:lnTo>
                      <a:pt x="3279" y="10"/>
                    </a:lnTo>
                    <a:lnTo>
                      <a:pt x="3287" y="1244"/>
                    </a:lnTo>
                    <a:lnTo>
                      <a:pt x="3235" y="1156"/>
                    </a:lnTo>
                    <a:lnTo>
                      <a:pt x="3232" y="1151"/>
                    </a:lnTo>
                    <a:lnTo>
                      <a:pt x="3226" y="1149"/>
                    </a:lnTo>
                    <a:lnTo>
                      <a:pt x="3221" y="1152"/>
                    </a:lnTo>
                    <a:lnTo>
                      <a:pt x="3216" y="1155"/>
                    </a:lnTo>
                    <a:lnTo>
                      <a:pt x="3215" y="1161"/>
                    </a:lnTo>
                    <a:lnTo>
                      <a:pt x="3217" y="1166"/>
                    </a:lnTo>
                    <a:lnTo>
                      <a:pt x="3287" y="1283"/>
                    </a:lnTo>
                    <a:lnTo>
                      <a:pt x="3287" y="1286"/>
                    </a:lnTo>
                    <a:lnTo>
                      <a:pt x="3291" y="1290"/>
                    </a:lnTo>
                    <a:lnTo>
                      <a:pt x="3297" y="1300"/>
                    </a:lnTo>
                    <a:lnTo>
                      <a:pt x="3302" y="1290"/>
                    </a:lnTo>
                    <a:lnTo>
                      <a:pt x="3307" y="1286"/>
                    </a:lnTo>
                    <a:lnTo>
                      <a:pt x="3307" y="1283"/>
                    </a:lnTo>
                    <a:lnTo>
                      <a:pt x="3375" y="1165"/>
                    </a:lnTo>
                    <a:lnTo>
                      <a:pt x="3377" y="1160"/>
                    </a:lnTo>
                    <a:moveTo>
                      <a:pt x="4006" y="1282"/>
                    </a:moveTo>
                    <a:lnTo>
                      <a:pt x="4002" y="1289"/>
                    </a:lnTo>
                    <a:lnTo>
                      <a:pt x="4006" y="1285"/>
                    </a:lnTo>
                    <a:lnTo>
                      <a:pt x="4006" y="1282"/>
                    </a:lnTo>
                    <a:moveTo>
                      <a:pt x="4077" y="1160"/>
                    </a:moveTo>
                    <a:lnTo>
                      <a:pt x="4076" y="1154"/>
                    </a:lnTo>
                    <a:lnTo>
                      <a:pt x="4066" y="1148"/>
                    </a:lnTo>
                    <a:lnTo>
                      <a:pt x="4060" y="1150"/>
                    </a:lnTo>
                    <a:lnTo>
                      <a:pt x="4006" y="1243"/>
                    </a:lnTo>
                    <a:lnTo>
                      <a:pt x="4006" y="194"/>
                    </a:lnTo>
                    <a:lnTo>
                      <a:pt x="4002" y="189"/>
                    </a:lnTo>
                    <a:lnTo>
                      <a:pt x="3990" y="189"/>
                    </a:lnTo>
                    <a:lnTo>
                      <a:pt x="3986" y="194"/>
                    </a:lnTo>
                    <a:lnTo>
                      <a:pt x="3986" y="1243"/>
                    </a:lnTo>
                    <a:lnTo>
                      <a:pt x="3932" y="1150"/>
                    </a:lnTo>
                    <a:lnTo>
                      <a:pt x="3926" y="1148"/>
                    </a:lnTo>
                    <a:lnTo>
                      <a:pt x="3916" y="1154"/>
                    </a:lnTo>
                    <a:lnTo>
                      <a:pt x="3915" y="1160"/>
                    </a:lnTo>
                    <a:lnTo>
                      <a:pt x="3986" y="1282"/>
                    </a:lnTo>
                    <a:lnTo>
                      <a:pt x="3986" y="1285"/>
                    </a:lnTo>
                    <a:lnTo>
                      <a:pt x="3990" y="1289"/>
                    </a:lnTo>
                    <a:lnTo>
                      <a:pt x="3996" y="1299"/>
                    </a:lnTo>
                    <a:lnTo>
                      <a:pt x="4002" y="1289"/>
                    </a:lnTo>
                    <a:lnTo>
                      <a:pt x="4006" y="1282"/>
                    </a:lnTo>
                    <a:lnTo>
                      <a:pt x="4006" y="1274"/>
                    </a:lnTo>
                    <a:lnTo>
                      <a:pt x="4006" y="1282"/>
                    </a:lnTo>
                    <a:lnTo>
                      <a:pt x="4077" y="1160"/>
                    </a:lnTo>
                    <a:moveTo>
                      <a:pt x="4940" y="1159"/>
                    </a:moveTo>
                    <a:lnTo>
                      <a:pt x="4939" y="1153"/>
                    </a:lnTo>
                    <a:lnTo>
                      <a:pt x="4934" y="1150"/>
                    </a:lnTo>
                    <a:lnTo>
                      <a:pt x="4929" y="1148"/>
                    </a:lnTo>
                    <a:lnTo>
                      <a:pt x="4923" y="1149"/>
                    </a:lnTo>
                    <a:lnTo>
                      <a:pt x="4920" y="1154"/>
                    </a:lnTo>
                    <a:lnTo>
                      <a:pt x="4870" y="1244"/>
                    </a:lnTo>
                    <a:lnTo>
                      <a:pt x="4871" y="1275"/>
                    </a:lnTo>
                    <a:lnTo>
                      <a:pt x="4871" y="1276"/>
                    </a:lnTo>
                    <a:lnTo>
                      <a:pt x="4870" y="1244"/>
                    </a:lnTo>
                    <a:lnTo>
                      <a:pt x="4847" y="11"/>
                    </a:lnTo>
                    <a:lnTo>
                      <a:pt x="4847" y="5"/>
                    </a:lnTo>
                    <a:lnTo>
                      <a:pt x="4842" y="0"/>
                    </a:lnTo>
                    <a:lnTo>
                      <a:pt x="4831" y="1"/>
                    </a:lnTo>
                    <a:lnTo>
                      <a:pt x="4827" y="5"/>
                    </a:lnTo>
                    <a:lnTo>
                      <a:pt x="4827" y="11"/>
                    </a:lnTo>
                    <a:lnTo>
                      <a:pt x="4850" y="1244"/>
                    </a:lnTo>
                    <a:lnTo>
                      <a:pt x="4797" y="1157"/>
                    </a:lnTo>
                    <a:lnTo>
                      <a:pt x="4795" y="1152"/>
                    </a:lnTo>
                    <a:lnTo>
                      <a:pt x="4788" y="1150"/>
                    </a:lnTo>
                    <a:lnTo>
                      <a:pt x="4784" y="1153"/>
                    </a:lnTo>
                    <a:lnTo>
                      <a:pt x="4779" y="1156"/>
                    </a:lnTo>
                    <a:lnTo>
                      <a:pt x="4778" y="1162"/>
                    </a:lnTo>
                    <a:lnTo>
                      <a:pt x="4780" y="1167"/>
                    </a:lnTo>
                    <a:lnTo>
                      <a:pt x="4851" y="1283"/>
                    </a:lnTo>
                    <a:lnTo>
                      <a:pt x="4851" y="1286"/>
                    </a:lnTo>
                    <a:lnTo>
                      <a:pt x="4855" y="1290"/>
                    </a:lnTo>
                    <a:lnTo>
                      <a:pt x="4862" y="1300"/>
                    </a:lnTo>
                    <a:lnTo>
                      <a:pt x="4867" y="1291"/>
                    </a:lnTo>
                    <a:lnTo>
                      <a:pt x="4867" y="1290"/>
                    </a:lnTo>
                    <a:lnTo>
                      <a:pt x="4871" y="1286"/>
                    </a:lnTo>
                    <a:lnTo>
                      <a:pt x="4871" y="1283"/>
                    </a:lnTo>
                    <a:lnTo>
                      <a:pt x="4938" y="1164"/>
                    </a:lnTo>
                    <a:lnTo>
                      <a:pt x="4940" y="1159"/>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46" name="Picture 45">
                <a:extLst>
                  <a:ext uri="{FF2B5EF4-FFF2-40B4-BE49-F238E27FC236}">
                    <a16:creationId xmlns:a16="http://schemas.microsoft.com/office/drawing/2014/main" id="{458643E5-67E4-4398-AC93-034EE7AF43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8" y="4055"/>
                <a:ext cx="35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Freeform 39">
                <a:extLst>
                  <a:ext uri="{FF2B5EF4-FFF2-40B4-BE49-F238E27FC236}">
                    <a16:creationId xmlns:a16="http://schemas.microsoft.com/office/drawing/2014/main" id="{09BCAD77-80F4-42CE-BF59-D471A4BE7E05}"/>
                  </a:ext>
                </a:extLst>
              </p:cNvPr>
              <p:cNvSpPr>
                <a:spLocks/>
              </p:cNvSpPr>
              <p:nvPr/>
            </p:nvSpPr>
            <p:spPr bwMode="auto">
              <a:xfrm>
                <a:off x="3998" y="4055"/>
                <a:ext cx="351" cy="401"/>
              </a:xfrm>
              <a:custGeom>
                <a:avLst/>
                <a:gdLst>
                  <a:gd name="T0" fmla="+- 0 4174 3998"/>
                  <a:gd name="T1" fmla="*/ T0 w 351"/>
                  <a:gd name="T2" fmla="+- 0 4055 4055"/>
                  <a:gd name="T3" fmla="*/ 4055 h 401"/>
                  <a:gd name="T4" fmla="+- 0 3998 3998"/>
                  <a:gd name="T5" fmla="*/ T4 w 351"/>
                  <a:gd name="T6" fmla="+- 0 4456 4055"/>
                  <a:gd name="T7" fmla="*/ 4456 h 401"/>
                  <a:gd name="T8" fmla="+- 0 4349 3998"/>
                  <a:gd name="T9" fmla="*/ T8 w 351"/>
                  <a:gd name="T10" fmla="+- 0 4456 4055"/>
                  <a:gd name="T11" fmla="*/ 4456 h 401"/>
                  <a:gd name="T12" fmla="+- 0 4174 3998"/>
                  <a:gd name="T13" fmla="*/ T12 w 351"/>
                  <a:gd name="T14" fmla="+- 0 4055 4055"/>
                  <a:gd name="T15" fmla="*/ 4055 h 401"/>
                </a:gdLst>
                <a:ahLst/>
                <a:cxnLst>
                  <a:cxn ang="0">
                    <a:pos x="T1" y="T3"/>
                  </a:cxn>
                  <a:cxn ang="0">
                    <a:pos x="T5" y="T7"/>
                  </a:cxn>
                  <a:cxn ang="0">
                    <a:pos x="T9" y="T11"/>
                  </a:cxn>
                  <a:cxn ang="0">
                    <a:pos x="T13" y="T15"/>
                  </a:cxn>
                </a:cxnLst>
                <a:rect l="0" t="0" r="r" b="b"/>
                <a:pathLst>
                  <a:path w="351" h="401">
                    <a:moveTo>
                      <a:pt x="176" y="0"/>
                    </a:moveTo>
                    <a:lnTo>
                      <a:pt x="0" y="401"/>
                    </a:lnTo>
                    <a:lnTo>
                      <a:pt x="351" y="401"/>
                    </a:lnTo>
                    <a:lnTo>
                      <a:pt x="176" y="0"/>
                    </a:lnTo>
                    <a:close/>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8" name="AutoShape 40">
                <a:extLst>
                  <a:ext uri="{FF2B5EF4-FFF2-40B4-BE49-F238E27FC236}">
                    <a16:creationId xmlns:a16="http://schemas.microsoft.com/office/drawing/2014/main" id="{C45A68FC-EAB3-44A3-8ED7-3F2994CD975E}"/>
                  </a:ext>
                </a:extLst>
              </p:cNvPr>
              <p:cNvSpPr>
                <a:spLocks/>
              </p:cNvSpPr>
              <p:nvPr/>
            </p:nvSpPr>
            <p:spPr bwMode="auto">
              <a:xfrm>
                <a:off x="4087" y="4425"/>
                <a:ext cx="163" cy="659"/>
              </a:xfrm>
              <a:custGeom>
                <a:avLst/>
                <a:gdLst>
                  <a:gd name="T0" fmla="+- 0 4175 4088"/>
                  <a:gd name="T1" fmla="*/ T0 w 163"/>
                  <a:gd name="T2" fmla="+- 0 5074 4425"/>
                  <a:gd name="T3" fmla="*/ 5074 h 659"/>
                  <a:gd name="T4" fmla="+- 0 4163 4088"/>
                  <a:gd name="T5" fmla="*/ T4 w 163"/>
                  <a:gd name="T6" fmla="+- 0 5074 4425"/>
                  <a:gd name="T7" fmla="*/ 5074 h 659"/>
                  <a:gd name="T8" fmla="+- 0 4169 4088"/>
                  <a:gd name="T9" fmla="*/ T8 w 163"/>
                  <a:gd name="T10" fmla="+- 0 5084 4425"/>
                  <a:gd name="T11" fmla="*/ 5084 h 659"/>
                  <a:gd name="T12" fmla="+- 0 4175 4088"/>
                  <a:gd name="T13" fmla="*/ T12 w 163"/>
                  <a:gd name="T14" fmla="+- 0 5074 4425"/>
                  <a:gd name="T15" fmla="*/ 5074 h 659"/>
                  <a:gd name="T16" fmla="+- 0 4163 4088"/>
                  <a:gd name="T17" fmla="*/ T16 w 163"/>
                  <a:gd name="T18" fmla="+- 0 5074 4425"/>
                  <a:gd name="T19" fmla="*/ 5074 h 659"/>
                  <a:gd name="T20" fmla="+- 0 4163 4088"/>
                  <a:gd name="T21" fmla="*/ T20 w 163"/>
                  <a:gd name="T22" fmla="+- 0 5074 4425"/>
                  <a:gd name="T23" fmla="*/ 5074 h 659"/>
                  <a:gd name="T24" fmla="+- 0 4163 4088"/>
                  <a:gd name="T25" fmla="*/ T24 w 163"/>
                  <a:gd name="T26" fmla="+- 0 5074 4425"/>
                  <a:gd name="T27" fmla="*/ 5074 h 659"/>
                  <a:gd name="T28" fmla="+- 0 4163 4088"/>
                  <a:gd name="T29" fmla="*/ T28 w 163"/>
                  <a:gd name="T30" fmla="+- 0 5074 4425"/>
                  <a:gd name="T31" fmla="*/ 5074 h 659"/>
                  <a:gd name="T32" fmla="+- 0 4159 4088"/>
                  <a:gd name="T33" fmla="*/ T32 w 163"/>
                  <a:gd name="T34" fmla="+- 0 5028 4425"/>
                  <a:gd name="T35" fmla="*/ 5028 h 659"/>
                  <a:gd name="T36" fmla="+- 0 4159 4088"/>
                  <a:gd name="T37" fmla="*/ T36 w 163"/>
                  <a:gd name="T38" fmla="+- 0 5067 4425"/>
                  <a:gd name="T39" fmla="*/ 5067 h 659"/>
                  <a:gd name="T40" fmla="+- 0 4163 4088"/>
                  <a:gd name="T41" fmla="*/ T40 w 163"/>
                  <a:gd name="T42" fmla="+- 0 5074 4425"/>
                  <a:gd name="T43" fmla="*/ 5074 h 659"/>
                  <a:gd name="T44" fmla="+- 0 4163 4088"/>
                  <a:gd name="T45" fmla="*/ T44 w 163"/>
                  <a:gd name="T46" fmla="+- 0 5074 4425"/>
                  <a:gd name="T47" fmla="*/ 5074 h 659"/>
                  <a:gd name="T48" fmla="+- 0 4175 4088"/>
                  <a:gd name="T49" fmla="*/ T48 w 163"/>
                  <a:gd name="T50" fmla="+- 0 5074 4425"/>
                  <a:gd name="T51" fmla="*/ 5074 h 659"/>
                  <a:gd name="T52" fmla="+- 0 4175 4088"/>
                  <a:gd name="T53" fmla="*/ T52 w 163"/>
                  <a:gd name="T54" fmla="+- 0 5074 4425"/>
                  <a:gd name="T55" fmla="*/ 5074 h 659"/>
                  <a:gd name="T56" fmla="+- 0 4179 4088"/>
                  <a:gd name="T57" fmla="*/ T56 w 163"/>
                  <a:gd name="T58" fmla="+- 0 5067 4425"/>
                  <a:gd name="T59" fmla="*/ 5067 h 659"/>
                  <a:gd name="T60" fmla="+- 0 4179 4088"/>
                  <a:gd name="T61" fmla="*/ T60 w 163"/>
                  <a:gd name="T62" fmla="+- 0 5059 4425"/>
                  <a:gd name="T63" fmla="*/ 5059 h 659"/>
                  <a:gd name="T64" fmla="+- 0 4160 4088"/>
                  <a:gd name="T65" fmla="*/ T64 w 163"/>
                  <a:gd name="T66" fmla="+- 0 5059 4425"/>
                  <a:gd name="T67" fmla="*/ 5059 h 659"/>
                  <a:gd name="T68" fmla="+- 0 4169 4088"/>
                  <a:gd name="T69" fmla="*/ T68 w 163"/>
                  <a:gd name="T70" fmla="+- 0 5045 4425"/>
                  <a:gd name="T71" fmla="*/ 5045 h 659"/>
                  <a:gd name="T72" fmla="+- 0 4159 4088"/>
                  <a:gd name="T73" fmla="*/ T72 w 163"/>
                  <a:gd name="T74" fmla="+- 0 5028 4425"/>
                  <a:gd name="T75" fmla="*/ 5028 h 659"/>
                  <a:gd name="T76" fmla="+- 0 4175 4088"/>
                  <a:gd name="T77" fmla="*/ T76 w 163"/>
                  <a:gd name="T78" fmla="+- 0 5074 4425"/>
                  <a:gd name="T79" fmla="*/ 5074 h 659"/>
                  <a:gd name="T80" fmla="+- 0 4175 4088"/>
                  <a:gd name="T81" fmla="*/ T80 w 163"/>
                  <a:gd name="T82" fmla="+- 0 5074 4425"/>
                  <a:gd name="T83" fmla="*/ 5074 h 659"/>
                  <a:gd name="T84" fmla="+- 0 4175 4088"/>
                  <a:gd name="T85" fmla="*/ T84 w 163"/>
                  <a:gd name="T86" fmla="+- 0 5074 4425"/>
                  <a:gd name="T87" fmla="*/ 5074 h 659"/>
                  <a:gd name="T88" fmla="+- 0 4175 4088"/>
                  <a:gd name="T89" fmla="*/ T88 w 163"/>
                  <a:gd name="T90" fmla="+- 0 5074 4425"/>
                  <a:gd name="T91" fmla="*/ 5074 h 659"/>
                  <a:gd name="T92" fmla="+- 0 4179 4088"/>
                  <a:gd name="T93" fmla="*/ T92 w 163"/>
                  <a:gd name="T94" fmla="+- 0 5067 4425"/>
                  <a:gd name="T95" fmla="*/ 5067 h 659"/>
                  <a:gd name="T96" fmla="+- 0 4175 4088"/>
                  <a:gd name="T97" fmla="*/ T96 w 163"/>
                  <a:gd name="T98" fmla="+- 0 5074 4425"/>
                  <a:gd name="T99" fmla="*/ 5074 h 659"/>
                  <a:gd name="T100" fmla="+- 0 4179 4088"/>
                  <a:gd name="T101" fmla="*/ T100 w 163"/>
                  <a:gd name="T102" fmla="+- 0 5070 4425"/>
                  <a:gd name="T103" fmla="*/ 5070 h 659"/>
                  <a:gd name="T104" fmla="+- 0 4179 4088"/>
                  <a:gd name="T105" fmla="*/ T104 w 163"/>
                  <a:gd name="T106" fmla="+- 0 5067 4425"/>
                  <a:gd name="T107" fmla="*/ 5067 h 659"/>
                  <a:gd name="T108" fmla="+- 0 4159 4088"/>
                  <a:gd name="T109" fmla="*/ T108 w 163"/>
                  <a:gd name="T110" fmla="+- 0 5067 4425"/>
                  <a:gd name="T111" fmla="*/ 5067 h 659"/>
                  <a:gd name="T112" fmla="+- 0 4159 4088"/>
                  <a:gd name="T113" fmla="*/ T112 w 163"/>
                  <a:gd name="T114" fmla="+- 0 5070 4425"/>
                  <a:gd name="T115" fmla="*/ 5070 h 659"/>
                  <a:gd name="T116" fmla="+- 0 4163 4088"/>
                  <a:gd name="T117" fmla="*/ T116 w 163"/>
                  <a:gd name="T118" fmla="+- 0 5074 4425"/>
                  <a:gd name="T119" fmla="*/ 5074 h 659"/>
                  <a:gd name="T120" fmla="+- 0 4159 4088"/>
                  <a:gd name="T121" fmla="*/ T120 w 163"/>
                  <a:gd name="T122" fmla="+- 0 5067 4425"/>
                  <a:gd name="T123" fmla="*/ 5067 h 659"/>
                  <a:gd name="T124" fmla="+- 0 4099 4088"/>
                  <a:gd name="T125" fmla="*/ T124 w 163"/>
                  <a:gd name="T126" fmla="+- 0 4933 4425"/>
                  <a:gd name="T127" fmla="*/ 4933 h 659"/>
                  <a:gd name="T128" fmla="+- 0 4089 4088"/>
                  <a:gd name="T129" fmla="*/ T128 w 163"/>
                  <a:gd name="T130" fmla="+- 0 4939 4425"/>
                  <a:gd name="T131" fmla="*/ 4939 h 659"/>
                  <a:gd name="T132" fmla="+- 0 4088 4088"/>
                  <a:gd name="T133" fmla="*/ T132 w 163"/>
                  <a:gd name="T134" fmla="+- 0 4945 4425"/>
                  <a:gd name="T135" fmla="*/ 4945 h 659"/>
                  <a:gd name="T136" fmla="+- 0 4159 4088"/>
                  <a:gd name="T137" fmla="*/ T136 w 163"/>
                  <a:gd name="T138" fmla="+- 0 5067 4425"/>
                  <a:gd name="T139" fmla="*/ 5067 h 659"/>
                  <a:gd name="T140" fmla="+- 0 4159 4088"/>
                  <a:gd name="T141" fmla="*/ T140 w 163"/>
                  <a:gd name="T142" fmla="+- 0 5028 4425"/>
                  <a:gd name="T143" fmla="*/ 5028 h 659"/>
                  <a:gd name="T144" fmla="+- 0 4105 4088"/>
                  <a:gd name="T145" fmla="*/ T144 w 163"/>
                  <a:gd name="T146" fmla="+- 0 4935 4425"/>
                  <a:gd name="T147" fmla="*/ 4935 h 659"/>
                  <a:gd name="T148" fmla="+- 0 4099 4088"/>
                  <a:gd name="T149" fmla="*/ T148 w 163"/>
                  <a:gd name="T150" fmla="+- 0 4933 4425"/>
                  <a:gd name="T151" fmla="*/ 4933 h 659"/>
                  <a:gd name="T152" fmla="+- 0 4239 4088"/>
                  <a:gd name="T153" fmla="*/ T152 w 163"/>
                  <a:gd name="T154" fmla="+- 0 4933 4425"/>
                  <a:gd name="T155" fmla="*/ 4933 h 659"/>
                  <a:gd name="T156" fmla="+- 0 4233 4088"/>
                  <a:gd name="T157" fmla="*/ T156 w 163"/>
                  <a:gd name="T158" fmla="+- 0 4935 4425"/>
                  <a:gd name="T159" fmla="*/ 4935 h 659"/>
                  <a:gd name="T160" fmla="+- 0 4179 4088"/>
                  <a:gd name="T161" fmla="*/ T160 w 163"/>
                  <a:gd name="T162" fmla="+- 0 5028 4425"/>
                  <a:gd name="T163" fmla="*/ 5028 h 659"/>
                  <a:gd name="T164" fmla="+- 0 4179 4088"/>
                  <a:gd name="T165" fmla="*/ T164 w 163"/>
                  <a:gd name="T166" fmla="+- 0 5067 4425"/>
                  <a:gd name="T167" fmla="*/ 5067 h 659"/>
                  <a:gd name="T168" fmla="+- 0 4250 4088"/>
                  <a:gd name="T169" fmla="*/ T168 w 163"/>
                  <a:gd name="T170" fmla="+- 0 4945 4425"/>
                  <a:gd name="T171" fmla="*/ 4945 h 659"/>
                  <a:gd name="T172" fmla="+- 0 4249 4088"/>
                  <a:gd name="T173" fmla="*/ T172 w 163"/>
                  <a:gd name="T174" fmla="+- 0 4939 4425"/>
                  <a:gd name="T175" fmla="*/ 4939 h 659"/>
                  <a:gd name="T176" fmla="+- 0 4239 4088"/>
                  <a:gd name="T177" fmla="*/ T176 w 163"/>
                  <a:gd name="T178" fmla="+- 0 4933 4425"/>
                  <a:gd name="T179" fmla="*/ 4933 h 659"/>
                  <a:gd name="T180" fmla="+- 0 4169 4088"/>
                  <a:gd name="T181" fmla="*/ T180 w 163"/>
                  <a:gd name="T182" fmla="+- 0 5045 4425"/>
                  <a:gd name="T183" fmla="*/ 5045 h 659"/>
                  <a:gd name="T184" fmla="+- 0 4160 4088"/>
                  <a:gd name="T185" fmla="*/ T184 w 163"/>
                  <a:gd name="T186" fmla="+- 0 5059 4425"/>
                  <a:gd name="T187" fmla="*/ 5059 h 659"/>
                  <a:gd name="T188" fmla="+- 0 4178 4088"/>
                  <a:gd name="T189" fmla="*/ T188 w 163"/>
                  <a:gd name="T190" fmla="+- 0 5059 4425"/>
                  <a:gd name="T191" fmla="*/ 5059 h 659"/>
                  <a:gd name="T192" fmla="+- 0 4169 4088"/>
                  <a:gd name="T193" fmla="*/ T192 w 163"/>
                  <a:gd name="T194" fmla="+- 0 5045 4425"/>
                  <a:gd name="T195" fmla="*/ 5045 h 659"/>
                  <a:gd name="T196" fmla="+- 0 4179 4088"/>
                  <a:gd name="T197" fmla="*/ T196 w 163"/>
                  <a:gd name="T198" fmla="+- 0 5028 4425"/>
                  <a:gd name="T199" fmla="*/ 5028 h 659"/>
                  <a:gd name="T200" fmla="+- 0 4169 4088"/>
                  <a:gd name="T201" fmla="*/ T200 w 163"/>
                  <a:gd name="T202" fmla="+- 0 5045 4425"/>
                  <a:gd name="T203" fmla="*/ 5045 h 659"/>
                  <a:gd name="T204" fmla="+- 0 4178 4088"/>
                  <a:gd name="T205" fmla="*/ T204 w 163"/>
                  <a:gd name="T206" fmla="+- 0 5059 4425"/>
                  <a:gd name="T207" fmla="*/ 5059 h 659"/>
                  <a:gd name="T208" fmla="+- 0 4179 4088"/>
                  <a:gd name="T209" fmla="*/ T208 w 163"/>
                  <a:gd name="T210" fmla="+- 0 5059 4425"/>
                  <a:gd name="T211" fmla="*/ 5059 h 659"/>
                  <a:gd name="T212" fmla="+- 0 4179 4088"/>
                  <a:gd name="T213" fmla="*/ T212 w 163"/>
                  <a:gd name="T214" fmla="+- 0 5028 4425"/>
                  <a:gd name="T215" fmla="*/ 5028 h 659"/>
                  <a:gd name="T216" fmla="+- 0 4175 4088"/>
                  <a:gd name="T217" fmla="*/ T216 w 163"/>
                  <a:gd name="T218" fmla="+- 0 4425 4425"/>
                  <a:gd name="T219" fmla="*/ 4425 h 659"/>
                  <a:gd name="T220" fmla="+- 0 4163 4088"/>
                  <a:gd name="T221" fmla="*/ T220 w 163"/>
                  <a:gd name="T222" fmla="+- 0 4425 4425"/>
                  <a:gd name="T223" fmla="*/ 4425 h 659"/>
                  <a:gd name="T224" fmla="+- 0 4159 4088"/>
                  <a:gd name="T225" fmla="*/ T224 w 163"/>
                  <a:gd name="T226" fmla="+- 0 4430 4425"/>
                  <a:gd name="T227" fmla="*/ 4430 h 659"/>
                  <a:gd name="T228" fmla="+- 0 4159 4088"/>
                  <a:gd name="T229" fmla="*/ T228 w 163"/>
                  <a:gd name="T230" fmla="+- 0 5028 4425"/>
                  <a:gd name="T231" fmla="*/ 5028 h 659"/>
                  <a:gd name="T232" fmla="+- 0 4169 4088"/>
                  <a:gd name="T233" fmla="*/ T232 w 163"/>
                  <a:gd name="T234" fmla="+- 0 5045 4425"/>
                  <a:gd name="T235" fmla="*/ 5045 h 659"/>
                  <a:gd name="T236" fmla="+- 0 4179 4088"/>
                  <a:gd name="T237" fmla="*/ T236 w 163"/>
                  <a:gd name="T238" fmla="+- 0 5028 4425"/>
                  <a:gd name="T239" fmla="*/ 5028 h 659"/>
                  <a:gd name="T240" fmla="+- 0 4179 4088"/>
                  <a:gd name="T241" fmla="*/ T240 w 163"/>
                  <a:gd name="T242" fmla="+- 0 4430 4425"/>
                  <a:gd name="T243" fmla="*/ 4430 h 659"/>
                  <a:gd name="T244" fmla="+- 0 4175 4088"/>
                  <a:gd name="T245" fmla="*/ T244 w 163"/>
                  <a:gd name="T246" fmla="+- 0 4425 4425"/>
                  <a:gd name="T247" fmla="*/ 4425 h 6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163" h="659">
                    <a:moveTo>
                      <a:pt x="87" y="649"/>
                    </a:moveTo>
                    <a:lnTo>
                      <a:pt x="75" y="649"/>
                    </a:lnTo>
                    <a:lnTo>
                      <a:pt x="81" y="659"/>
                    </a:lnTo>
                    <a:lnTo>
                      <a:pt x="87" y="649"/>
                    </a:lnTo>
                    <a:close/>
                    <a:moveTo>
                      <a:pt x="75" y="649"/>
                    </a:moveTo>
                    <a:lnTo>
                      <a:pt x="75" y="649"/>
                    </a:lnTo>
                    <a:close/>
                    <a:moveTo>
                      <a:pt x="71" y="603"/>
                    </a:moveTo>
                    <a:lnTo>
                      <a:pt x="71" y="642"/>
                    </a:lnTo>
                    <a:lnTo>
                      <a:pt x="75" y="649"/>
                    </a:lnTo>
                    <a:lnTo>
                      <a:pt x="87" y="649"/>
                    </a:lnTo>
                    <a:lnTo>
                      <a:pt x="91" y="642"/>
                    </a:lnTo>
                    <a:lnTo>
                      <a:pt x="91" y="634"/>
                    </a:lnTo>
                    <a:lnTo>
                      <a:pt x="72" y="634"/>
                    </a:lnTo>
                    <a:lnTo>
                      <a:pt x="81" y="620"/>
                    </a:lnTo>
                    <a:lnTo>
                      <a:pt x="71" y="603"/>
                    </a:lnTo>
                    <a:close/>
                    <a:moveTo>
                      <a:pt x="87" y="649"/>
                    </a:moveTo>
                    <a:lnTo>
                      <a:pt x="87" y="649"/>
                    </a:lnTo>
                    <a:close/>
                    <a:moveTo>
                      <a:pt x="91" y="642"/>
                    </a:moveTo>
                    <a:lnTo>
                      <a:pt x="87" y="649"/>
                    </a:lnTo>
                    <a:lnTo>
                      <a:pt x="91" y="645"/>
                    </a:lnTo>
                    <a:lnTo>
                      <a:pt x="91" y="642"/>
                    </a:lnTo>
                    <a:close/>
                    <a:moveTo>
                      <a:pt x="71" y="642"/>
                    </a:moveTo>
                    <a:lnTo>
                      <a:pt x="71" y="645"/>
                    </a:lnTo>
                    <a:lnTo>
                      <a:pt x="75" y="649"/>
                    </a:lnTo>
                    <a:lnTo>
                      <a:pt x="71" y="642"/>
                    </a:lnTo>
                    <a:close/>
                    <a:moveTo>
                      <a:pt x="11" y="508"/>
                    </a:moveTo>
                    <a:lnTo>
                      <a:pt x="1" y="514"/>
                    </a:lnTo>
                    <a:lnTo>
                      <a:pt x="0" y="520"/>
                    </a:lnTo>
                    <a:lnTo>
                      <a:pt x="71" y="642"/>
                    </a:lnTo>
                    <a:lnTo>
                      <a:pt x="71" y="603"/>
                    </a:lnTo>
                    <a:lnTo>
                      <a:pt x="17" y="510"/>
                    </a:lnTo>
                    <a:lnTo>
                      <a:pt x="11" y="508"/>
                    </a:lnTo>
                    <a:close/>
                    <a:moveTo>
                      <a:pt x="151" y="508"/>
                    </a:moveTo>
                    <a:lnTo>
                      <a:pt x="145" y="510"/>
                    </a:lnTo>
                    <a:lnTo>
                      <a:pt x="91" y="603"/>
                    </a:lnTo>
                    <a:lnTo>
                      <a:pt x="91" y="642"/>
                    </a:lnTo>
                    <a:lnTo>
                      <a:pt x="162" y="520"/>
                    </a:lnTo>
                    <a:lnTo>
                      <a:pt x="161" y="514"/>
                    </a:lnTo>
                    <a:lnTo>
                      <a:pt x="151" y="508"/>
                    </a:lnTo>
                    <a:close/>
                    <a:moveTo>
                      <a:pt x="81" y="620"/>
                    </a:moveTo>
                    <a:lnTo>
                      <a:pt x="72" y="634"/>
                    </a:lnTo>
                    <a:lnTo>
                      <a:pt x="90" y="634"/>
                    </a:lnTo>
                    <a:lnTo>
                      <a:pt x="81" y="620"/>
                    </a:lnTo>
                    <a:close/>
                    <a:moveTo>
                      <a:pt x="91" y="603"/>
                    </a:moveTo>
                    <a:lnTo>
                      <a:pt x="81" y="620"/>
                    </a:lnTo>
                    <a:lnTo>
                      <a:pt x="90" y="634"/>
                    </a:lnTo>
                    <a:lnTo>
                      <a:pt x="91" y="634"/>
                    </a:lnTo>
                    <a:lnTo>
                      <a:pt x="91" y="603"/>
                    </a:lnTo>
                    <a:close/>
                    <a:moveTo>
                      <a:pt x="87" y="0"/>
                    </a:moveTo>
                    <a:lnTo>
                      <a:pt x="75" y="0"/>
                    </a:lnTo>
                    <a:lnTo>
                      <a:pt x="71" y="5"/>
                    </a:lnTo>
                    <a:lnTo>
                      <a:pt x="71" y="603"/>
                    </a:lnTo>
                    <a:lnTo>
                      <a:pt x="81" y="620"/>
                    </a:lnTo>
                    <a:lnTo>
                      <a:pt x="91" y="603"/>
                    </a:lnTo>
                    <a:lnTo>
                      <a:pt x="91" y="5"/>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cxnSp>
            <p:nvCxnSpPr>
              <p:cNvPr id="49" name="Line 41">
                <a:extLst>
                  <a:ext uri="{FF2B5EF4-FFF2-40B4-BE49-F238E27FC236}">
                    <a16:creationId xmlns:a16="http://schemas.microsoft.com/office/drawing/2014/main" id="{68DD2CE4-5E07-4CE0-88F8-AD7B8C340277}"/>
                  </a:ext>
                </a:extLst>
              </p:cNvPr>
              <p:cNvCxnSpPr>
                <a:cxnSpLocks noChangeShapeType="1"/>
              </p:cNvCxnSpPr>
              <p:nvPr/>
            </p:nvCxnSpPr>
            <p:spPr bwMode="auto">
              <a:xfrm>
                <a:off x="2672" y="434"/>
                <a:ext cx="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pic>
            <p:nvPicPr>
              <p:cNvPr id="50" name="Picture 49">
                <a:extLst>
                  <a:ext uri="{FF2B5EF4-FFF2-40B4-BE49-F238E27FC236}">
                    <a16:creationId xmlns:a16="http://schemas.microsoft.com/office/drawing/2014/main" id="{63FB22BA-F7F6-411C-A1FD-2BDE2E172D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0" y="1497"/>
                <a:ext cx="320"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5A08C2DA-EBD0-416B-83E3-BD8FA51C8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4" y="1493"/>
                <a:ext cx="320"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02820BBA-C3B5-4942-87D9-CA3FE5AAF8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47" y="1503"/>
                <a:ext cx="320"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70D1A7C7-D4CD-446F-ACF4-31D2624FB6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19" y="2986"/>
                <a:ext cx="22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913397BE-82E1-44D0-A57B-BE16AC9311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33" y="2991"/>
                <a:ext cx="22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135EE648-08E8-44DF-9815-105B32482B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49" y="2996"/>
                <a:ext cx="22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utoShape 48">
                <a:extLst>
                  <a:ext uri="{FF2B5EF4-FFF2-40B4-BE49-F238E27FC236}">
                    <a16:creationId xmlns:a16="http://schemas.microsoft.com/office/drawing/2014/main" id="{D09E642E-CB6C-4219-A165-28E10C80E055}"/>
                  </a:ext>
                </a:extLst>
              </p:cNvPr>
              <p:cNvSpPr>
                <a:spLocks/>
              </p:cNvSpPr>
              <p:nvPr/>
            </p:nvSpPr>
            <p:spPr bwMode="auto">
              <a:xfrm>
                <a:off x="7271" y="1734"/>
                <a:ext cx="1701" cy="1195"/>
              </a:xfrm>
              <a:custGeom>
                <a:avLst/>
                <a:gdLst>
                  <a:gd name="T0" fmla="+- 0 7363 7271"/>
                  <a:gd name="T1" fmla="*/ T0 w 1701"/>
                  <a:gd name="T2" fmla="+- 0 2911 1734"/>
                  <a:gd name="T3" fmla="*/ 2911 h 1195"/>
                  <a:gd name="T4" fmla="+- 0 7363 7271"/>
                  <a:gd name="T5" fmla="*/ T4 w 1701"/>
                  <a:gd name="T6" fmla="+- 0 2872 1734"/>
                  <a:gd name="T7" fmla="*/ 2872 h 1195"/>
                  <a:gd name="T8" fmla="+- 0 7360 7271"/>
                  <a:gd name="T9" fmla="*/ T8 w 1701"/>
                  <a:gd name="T10" fmla="+- 0 1739 1734"/>
                  <a:gd name="T11" fmla="*/ 1739 h 1195"/>
                  <a:gd name="T12" fmla="+- 0 7344 7271"/>
                  <a:gd name="T13" fmla="*/ T12 w 1701"/>
                  <a:gd name="T14" fmla="+- 0 1734 1734"/>
                  <a:gd name="T15" fmla="*/ 1734 h 1195"/>
                  <a:gd name="T16" fmla="+- 0 7340 7271"/>
                  <a:gd name="T17" fmla="*/ T16 w 1701"/>
                  <a:gd name="T18" fmla="+- 0 1744 1734"/>
                  <a:gd name="T19" fmla="*/ 1744 h 1195"/>
                  <a:gd name="T20" fmla="+- 0 7288 7271"/>
                  <a:gd name="T21" fmla="*/ T20 w 1701"/>
                  <a:gd name="T22" fmla="+- 0 2779 1734"/>
                  <a:gd name="T23" fmla="*/ 2779 h 1195"/>
                  <a:gd name="T24" fmla="+- 0 7273 7271"/>
                  <a:gd name="T25" fmla="*/ T24 w 1701"/>
                  <a:gd name="T26" fmla="+- 0 2783 1734"/>
                  <a:gd name="T27" fmla="*/ 2783 h 1195"/>
                  <a:gd name="T28" fmla="+- 0 7343 7271"/>
                  <a:gd name="T29" fmla="*/ T28 w 1701"/>
                  <a:gd name="T30" fmla="+- 0 2911 1734"/>
                  <a:gd name="T31" fmla="*/ 2911 h 1195"/>
                  <a:gd name="T32" fmla="+- 0 7343 7271"/>
                  <a:gd name="T33" fmla="*/ T32 w 1701"/>
                  <a:gd name="T34" fmla="+- 0 2911 1734"/>
                  <a:gd name="T35" fmla="*/ 2911 h 1195"/>
                  <a:gd name="T36" fmla="+- 0 7343 7271"/>
                  <a:gd name="T37" fmla="*/ T36 w 1701"/>
                  <a:gd name="T38" fmla="+- 0 2914 1734"/>
                  <a:gd name="T39" fmla="*/ 2914 h 1195"/>
                  <a:gd name="T40" fmla="+- 0 7347 7271"/>
                  <a:gd name="T41" fmla="*/ T40 w 1701"/>
                  <a:gd name="T42" fmla="+- 0 2918 1734"/>
                  <a:gd name="T43" fmla="*/ 2918 h 1195"/>
                  <a:gd name="T44" fmla="+- 0 7359 7271"/>
                  <a:gd name="T45" fmla="*/ T44 w 1701"/>
                  <a:gd name="T46" fmla="+- 0 2918 1734"/>
                  <a:gd name="T47" fmla="*/ 2918 h 1195"/>
                  <a:gd name="T48" fmla="+- 0 7434 7271"/>
                  <a:gd name="T49" fmla="*/ T48 w 1701"/>
                  <a:gd name="T50" fmla="+- 0 2788 1734"/>
                  <a:gd name="T51" fmla="*/ 2788 h 1195"/>
                  <a:gd name="T52" fmla="+- 0 7423 7271"/>
                  <a:gd name="T53" fmla="*/ T52 w 1701"/>
                  <a:gd name="T54" fmla="+- 0 2777 1734"/>
                  <a:gd name="T55" fmla="*/ 2777 h 1195"/>
                  <a:gd name="T56" fmla="+- 0 7363 7271"/>
                  <a:gd name="T57" fmla="*/ T56 w 1701"/>
                  <a:gd name="T58" fmla="+- 0 2871 1734"/>
                  <a:gd name="T59" fmla="*/ 2871 h 1195"/>
                  <a:gd name="T60" fmla="+- 0 7434 7271"/>
                  <a:gd name="T61" fmla="*/ T60 w 1701"/>
                  <a:gd name="T62" fmla="+- 0 2788 1734"/>
                  <a:gd name="T63" fmla="*/ 2788 h 1195"/>
                  <a:gd name="T64" fmla="+- 0 8058 7271"/>
                  <a:gd name="T65" fmla="*/ T64 w 1701"/>
                  <a:gd name="T66" fmla="+- 0 1744 1734"/>
                  <a:gd name="T67" fmla="*/ 1744 h 1195"/>
                  <a:gd name="T68" fmla="+- 0 8043 7271"/>
                  <a:gd name="T69" fmla="*/ T68 w 1701"/>
                  <a:gd name="T70" fmla="+- 0 1739 1734"/>
                  <a:gd name="T71" fmla="*/ 1739 h 1195"/>
                  <a:gd name="T72" fmla="+- 0 8038 7271"/>
                  <a:gd name="T73" fmla="*/ T72 w 1701"/>
                  <a:gd name="T74" fmla="+- 0 1749 1734"/>
                  <a:gd name="T75" fmla="*/ 1749 h 1195"/>
                  <a:gd name="T76" fmla="+- 0 8043 7271"/>
                  <a:gd name="T77" fmla="*/ T76 w 1701"/>
                  <a:gd name="T78" fmla="+- 0 2888 1734"/>
                  <a:gd name="T79" fmla="*/ 2888 h 1195"/>
                  <a:gd name="T80" fmla="+- 0 8058 7271"/>
                  <a:gd name="T81" fmla="*/ T80 w 1701"/>
                  <a:gd name="T82" fmla="+- 0 1749 1734"/>
                  <a:gd name="T83" fmla="*/ 1749 h 1195"/>
                  <a:gd name="T84" fmla="+- 0 8123 7271"/>
                  <a:gd name="T85" fmla="*/ T84 w 1701"/>
                  <a:gd name="T86" fmla="+- 0 2782 1734"/>
                  <a:gd name="T87" fmla="*/ 2782 h 1195"/>
                  <a:gd name="T88" fmla="+- 0 8114 7271"/>
                  <a:gd name="T89" fmla="*/ T88 w 1701"/>
                  <a:gd name="T90" fmla="+- 0 2776 1734"/>
                  <a:gd name="T91" fmla="*/ 2776 h 1195"/>
                  <a:gd name="T92" fmla="+- 0 8053 7271"/>
                  <a:gd name="T93" fmla="*/ T92 w 1701"/>
                  <a:gd name="T94" fmla="+- 0 2871 1734"/>
                  <a:gd name="T95" fmla="*/ 2871 h 1195"/>
                  <a:gd name="T96" fmla="+- 0 8043 7271"/>
                  <a:gd name="T97" fmla="*/ T96 w 1701"/>
                  <a:gd name="T98" fmla="+- 0 2888 1734"/>
                  <a:gd name="T99" fmla="*/ 2888 h 1195"/>
                  <a:gd name="T100" fmla="+- 0 7982 7271"/>
                  <a:gd name="T101" fmla="*/ T100 w 1701"/>
                  <a:gd name="T102" fmla="+- 0 2782 1734"/>
                  <a:gd name="T103" fmla="*/ 2782 h 1195"/>
                  <a:gd name="T104" fmla="+- 0 7973 7271"/>
                  <a:gd name="T105" fmla="*/ T104 w 1701"/>
                  <a:gd name="T106" fmla="+- 0 2776 1734"/>
                  <a:gd name="T107" fmla="*/ 2776 h 1195"/>
                  <a:gd name="T108" fmla="+- 0 7962 7271"/>
                  <a:gd name="T109" fmla="*/ T108 w 1701"/>
                  <a:gd name="T110" fmla="+- 0 2787 1734"/>
                  <a:gd name="T111" fmla="*/ 2787 h 1195"/>
                  <a:gd name="T112" fmla="+- 0 8033 7271"/>
                  <a:gd name="T113" fmla="*/ T112 w 1701"/>
                  <a:gd name="T114" fmla="+- 0 2910 1734"/>
                  <a:gd name="T115" fmla="*/ 2910 h 1195"/>
                  <a:gd name="T116" fmla="+- 0 8037 7271"/>
                  <a:gd name="T117" fmla="*/ T116 w 1701"/>
                  <a:gd name="T118" fmla="+- 0 2917 1734"/>
                  <a:gd name="T119" fmla="*/ 2917 h 1195"/>
                  <a:gd name="T120" fmla="+- 0 8049 7271"/>
                  <a:gd name="T121" fmla="*/ T120 w 1701"/>
                  <a:gd name="T122" fmla="+- 0 2917 1734"/>
                  <a:gd name="T123" fmla="*/ 2917 h 1195"/>
                  <a:gd name="T124" fmla="+- 0 8053 7271"/>
                  <a:gd name="T125" fmla="*/ T124 w 1701"/>
                  <a:gd name="T126" fmla="+- 0 2913 1734"/>
                  <a:gd name="T127" fmla="*/ 2913 h 1195"/>
                  <a:gd name="T128" fmla="+- 0 8122 7271"/>
                  <a:gd name="T129" fmla="*/ T128 w 1701"/>
                  <a:gd name="T130" fmla="+- 0 2793 1734"/>
                  <a:gd name="T131" fmla="*/ 2793 h 1195"/>
                  <a:gd name="T132" fmla="+- 0 8971 7271"/>
                  <a:gd name="T133" fmla="*/ T132 w 1701"/>
                  <a:gd name="T134" fmla="+- 0 2789 1734"/>
                  <a:gd name="T135" fmla="*/ 2789 h 1195"/>
                  <a:gd name="T136" fmla="+- 0 8965 7271"/>
                  <a:gd name="T137" fmla="*/ T136 w 1701"/>
                  <a:gd name="T138" fmla="+- 0 2780 1734"/>
                  <a:gd name="T139" fmla="*/ 2780 h 1195"/>
                  <a:gd name="T140" fmla="+- 0 8954 7271"/>
                  <a:gd name="T141" fmla="*/ T140 w 1701"/>
                  <a:gd name="T142" fmla="+- 0 2779 1734"/>
                  <a:gd name="T143" fmla="*/ 2779 h 1195"/>
                  <a:gd name="T144" fmla="+- 0 8901 7271"/>
                  <a:gd name="T145" fmla="*/ T144 w 1701"/>
                  <a:gd name="T146" fmla="+- 0 2872 1734"/>
                  <a:gd name="T147" fmla="*/ 2872 h 1195"/>
                  <a:gd name="T148" fmla="+- 0 8893 7271"/>
                  <a:gd name="T149" fmla="*/ T148 w 1701"/>
                  <a:gd name="T150" fmla="+- 0 1744 1734"/>
                  <a:gd name="T151" fmla="*/ 1744 h 1195"/>
                  <a:gd name="T152" fmla="+- 0 8877 7271"/>
                  <a:gd name="T153" fmla="*/ T152 w 1701"/>
                  <a:gd name="T154" fmla="+- 0 1739 1734"/>
                  <a:gd name="T155" fmla="*/ 1739 h 1195"/>
                  <a:gd name="T156" fmla="+- 0 8873 7271"/>
                  <a:gd name="T157" fmla="*/ T156 w 1701"/>
                  <a:gd name="T158" fmla="+- 0 1749 1734"/>
                  <a:gd name="T159" fmla="*/ 1749 h 1195"/>
                  <a:gd name="T160" fmla="+- 0 8829 7271"/>
                  <a:gd name="T161" fmla="*/ T160 w 1701"/>
                  <a:gd name="T162" fmla="+- 0 2785 1734"/>
                  <a:gd name="T163" fmla="*/ 2785 h 1195"/>
                  <a:gd name="T164" fmla="+- 0 8820 7271"/>
                  <a:gd name="T165" fmla="*/ T164 w 1701"/>
                  <a:gd name="T166" fmla="+- 0 2778 1734"/>
                  <a:gd name="T167" fmla="*/ 2778 h 1195"/>
                  <a:gd name="T168" fmla="+- 0 8809 7271"/>
                  <a:gd name="T169" fmla="*/ T168 w 1701"/>
                  <a:gd name="T170" fmla="+- 0 2790 1734"/>
                  <a:gd name="T171" fmla="*/ 2790 h 1195"/>
                  <a:gd name="T172" fmla="+- 0 8881 7271"/>
                  <a:gd name="T173" fmla="*/ T172 w 1701"/>
                  <a:gd name="T174" fmla="+- 0 2912 1734"/>
                  <a:gd name="T175" fmla="*/ 2912 h 1195"/>
                  <a:gd name="T176" fmla="+- 0 8885 7271"/>
                  <a:gd name="T177" fmla="*/ T176 w 1701"/>
                  <a:gd name="T178" fmla="+- 0 2919 1734"/>
                  <a:gd name="T179" fmla="*/ 2919 h 1195"/>
                  <a:gd name="T180" fmla="+- 0 8891 7271"/>
                  <a:gd name="T181" fmla="*/ T180 w 1701"/>
                  <a:gd name="T182" fmla="+- 0 2929 1734"/>
                  <a:gd name="T183" fmla="*/ 2929 h 1195"/>
                  <a:gd name="T184" fmla="+- 0 8896 7271"/>
                  <a:gd name="T185" fmla="*/ T184 w 1701"/>
                  <a:gd name="T186" fmla="+- 0 2919 1734"/>
                  <a:gd name="T187" fmla="*/ 2919 h 1195"/>
                  <a:gd name="T188" fmla="+- 0 8901 7271"/>
                  <a:gd name="T189" fmla="*/ T188 w 1701"/>
                  <a:gd name="T190" fmla="+- 0 2912 1734"/>
                  <a:gd name="T191" fmla="*/ 2912 h 1195"/>
                  <a:gd name="T192" fmla="+- 0 8971 7271"/>
                  <a:gd name="T193" fmla="*/ T192 w 1701"/>
                  <a:gd name="T194" fmla="+- 0 2789 1734"/>
                  <a:gd name="T195" fmla="*/ 2789 h 11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701" h="1195">
                    <a:moveTo>
                      <a:pt x="92" y="1180"/>
                    </a:moveTo>
                    <a:lnTo>
                      <a:pt x="92" y="1177"/>
                    </a:lnTo>
                    <a:lnTo>
                      <a:pt x="92" y="1169"/>
                    </a:lnTo>
                    <a:lnTo>
                      <a:pt x="92" y="1138"/>
                    </a:lnTo>
                    <a:lnTo>
                      <a:pt x="89" y="10"/>
                    </a:lnTo>
                    <a:lnTo>
                      <a:pt x="89" y="5"/>
                    </a:lnTo>
                    <a:lnTo>
                      <a:pt x="84" y="0"/>
                    </a:lnTo>
                    <a:lnTo>
                      <a:pt x="73" y="0"/>
                    </a:lnTo>
                    <a:lnTo>
                      <a:pt x="69" y="5"/>
                    </a:lnTo>
                    <a:lnTo>
                      <a:pt x="69" y="10"/>
                    </a:lnTo>
                    <a:lnTo>
                      <a:pt x="72" y="1137"/>
                    </a:lnTo>
                    <a:lnTo>
                      <a:pt x="17" y="1045"/>
                    </a:lnTo>
                    <a:lnTo>
                      <a:pt x="11" y="1043"/>
                    </a:lnTo>
                    <a:lnTo>
                      <a:pt x="2" y="1049"/>
                    </a:lnTo>
                    <a:lnTo>
                      <a:pt x="0" y="1055"/>
                    </a:lnTo>
                    <a:lnTo>
                      <a:pt x="72" y="1177"/>
                    </a:lnTo>
                    <a:lnTo>
                      <a:pt x="72" y="1173"/>
                    </a:lnTo>
                    <a:lnTo>
                      <a:pt x="72" y="1177"/>
                    </a:lnTo>
                    <a:lnTo>
                      <a:pt x="72" y="1180"/>
                    </a:lnTo>
                    <a:lnTo>
                      <a:pt x="76" y="1184"/>
                    </a:lnTo>
                    <a:lnTo>
                      <a:pt x="82" y="1194"/>
                    </a:lnTo>
                    <a:lnTo>
                      <a:pt x="88" y="1184"/>
                    </a:lnTo>
                    <a:lnTo>
                      <a:pt x="92" y="1180"/>
                    </a:lnTo>
                    <a:moveTo>
                      <a:pt x="163" y="1054"/>
                    </a:moveTo>
                    <a:lnTo>
                      <a:pt x="161" y="1048"/>
                    </a:lnTo>
                    <a:lnTo>
                      <a:pt x="152" y="1043"/>
                    </a:lnTo>
                    <a:lnTo>
                      <a:pt x="146" y="1044"/>
                    </a:lnTo>
                    <a:lnTo>
                      <a:pt x="92" y="1137"/>
                    </a:lnTo>
                    <a:lnTo>
                      <a:pt x="92" y="1177"/>
                    </a:lnTo>
                    <a:lnTo>
                      <a:pt x="163" y="1054"/>
                    </a:lnTo>
                    <a:moveTo>
                      <a:pt x="787" y="15"/>
                    </a:moveTo>
                    <a:lnTo>
                      <a:pt x="787" y="10"/>
                    </a:lnTo>
                    <a:lnTo>
                      <a:pt x="783" y="5"/>
                    </a:lnTo>
                    <a:lnTo>
                      <a:pt x="772" y="5"/>
                    </a:lnTo>
                    <a:lnTo>
                      <a:pt x="767" y="10"/>
                    </a:lnTo>
                    <a:lnTo>
                      <a:pt x="767" y="15"/>
                    </a:lnTo>
                    <a:lnTo>
                      <a:pt x="762" y="1137"/>
                    </a:lnTo>
                    <a:lnTo>
                      <a:pt x="772" y="1154"/>
                    </a:lnTo>
                    <a:lnTo>
                      <a:pt x="782" y="1137"/>
                    </a:lnTo>
                    <a:lnTo>
                      <a:pt x="787" y="15"/>
                    </a:lnTo>
                    <a:moveTo>
                      <a:pt x="854" y="1054"/>
                    </a:moveTo>
                    <a:lnTo>
                      <a:pt x="852" y="1048"/>
                    </a:lnTo>
                    <a:lnTo>
                      <a:pt x="848" y="1045"/>
                    </a:lnTo>
                    <a:lnTo>
                      <a:pt x="843" y="1042"/>
                    </a:lnTo>
                    <a:lnTo>
                      <a:pt x="837" y="1044"/>
                    </a:lnTo>
                    <a:lnTo>
                      <a:pt x="782" y="1137"/>
                    </a:lnTo>
                    <a:lnTo>
                      <a:pt x="772" y="1154"/>
                    </a:lnTo>
                    <a:lnTo>
                      <a:pt x="762" y="1137"/>
                    </a:lnTo>
                    <a:lnTo>
                      <a:pt x="711" y="1048"/>
                    </a:lnTo>
                    <a:lnTo>
                      <a:pt x="709" y="1043"/>
                    </a:lnTo>
                    <a:lnTo>
                      <a:pt x="702" y="1042"/>
                    </a:lnTo>
                    <a:lnTo>
                      <a:pt x="693" y="1047"/>
                    </a:lnTo>
                    <a:lnTo>
                      <a:pt x="691" y="1053"/>
                    </a:lnTo>
                    <a:lnTo>
                      <a:pt x="694" y="1058"/>
                    </a:lnTo>
                    <a:lnTo>
                      <a:pt x="762" y="1176"/>
                    </a:lnTo>
                    <a:lnTo>
                      <a:pt x="762" y="1179"/>
                    </a:lnTo>
                    <a:lnTo>
                      <a:pt x="766" y="1183"/>
                    </a:lnTo>
                    <a:lnTo>
                      <a:pt x="772" y="1193"/>
                    </a:lnTo>
                    <a:lnTo>
                      <a:pt x="778" y="1183"/>
                    </a:lnTo>
                    <a:lnTo>
                      <a:pt x="782" y="1179"/>
                    </a:lnTo>
                    <a:lnTo>
                      <a:pt x="782" y="1176"/>
                    </a:lnTo>
                    <a:lnTo>
                      <a:pt x="851" y="1059"/>
                    </a:lnTo>
                    <a:lnTo>
                      <a:pt x="854" y="1054"/>
                    </a:lnTo>
                    <a:moveTo>
                      <a:pt x="1700" y="1055"/>
                    </a:moveTo>
                    <a:lnTo>
                      <a:pt x="1699" y="1049"/>
                    </a:lnTo>
                    <a:lnTo>
                      <a:pt x="1694" y="1046"/>
                    </a:lnTo>
                    <a:lnTo>
                      <a:pt x="1689" y="1044"/>
                    </a:lnTo>
                    <a:lnTo>
                      <a:pt x="1683" y="1045"/>
                    </a:lnTo>
                    <a:lnTo>
                      <a:pt x="1680" y="1050"/>
                    </a:lnTo>
                    <a:lnTo>
                      <a:pt x="1630" y="1138"/>
                    </a:lnTo>
                    <a:lnTo>
                      <a:pt x="1622" y="15"/>
                    </a:lnTo>
                    <a:lnTo>
                      <a:pt x="1622" y="10"/>
                    </a:lnTo>
                    <a:lnTo>
                      <a:pt x="1617" y="5"/>
                    </a:lnTo>
                    <a:lnTo>
                      <a:pt x="1606" y="5"/>
                    </a:lnTo>
                    <a:lnTo>
                      <a:pt x="1602" y="10"/>
                    </a:lnTo>
                    <a:lnTo>
                      <a:pt x="1602" y="15"/>
                    </a:lnTo>
                    <a:lnTo>
                      <a:pt x="1610" y="1139"/>
                    </a:lnTo>
                    <a:lnTo>
                      <a:pt x="1558" y="1051"/>
                    </a:lnTo>
                    <a:lnTo>
                      <a:pt x="1555" y="1046"/>
                    </a:lnTo>
                    <a:lnTo>
                      <a:pt x="1549" y="1044"/>
                    </a:lnTo>
                    <a:lnTo>
                      <a:pt x="1539" y="1050"/>
                    </a:lnTo>
                    <a:lnTo>
                      <a:pt x="1538" y="1056"/>
                    </a:lnTo>
                    <a:lnTo>
                      <a:pt x="1540" y="1061"/>
                    </a:lnTo>
                    <a:lnTo>
                      <a:pt x="1610" y="1178"/>
                    </a:lnTo>
                    <a:lnTo>
                      <a:pt x="1610" y="1181"/>
                    </a:lnTo>
                    <a:lnTo>
                      <a:pt x="1614" y="1185"/>
                    </a:lnTo>
                    <a:lnTo>
                      <a:pt x="1620" y="1195"/>
                    </a:lnTo>
                    <a:lnTo>
                      <a:pt x="1625" y="1185"/>
                    </a:lnTo>
                    <a:lnTo>
                      <a:pt x="1630" y="1181"/>
                    </a:lnTo>
                    <a:lnTo>
                      <a:pt x="1630" y="1178"/>
                    </a:lnTo>
                    <a:lnTo>
                      <a:pt x="1698" y="1060"/>
                    </a:lnTo>
                    <a:lnTo>
                      <a:pt x="1700" y="105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7" name="AutoShape 49">
                <a:extLst>
                  <a:ext uri="{FF2B5EF4-FFF2-40B4-BE49-F238E27FC236}">
                    <a16:creationId xmlns:a16="http://schemas.microsoft.com/office/drawing/2014/main" id="{A83EADE2-7FDF-476B-81B4-04326A60A63B}"/>
                  </a:ext>
                </a:extLst>
              </p:cNvPr>
              <p:cNvSpPr>
                <a:spLocks/>
              </p:cNvSpPr>
              <p:nvPr/>
            </p:nvSpPr>
            <p:spPr bwMode="auto">
              <a:xfrm>
                <a:off x="7275" y="3439"/>
                <a:ext cx="1592" cy="86"/>
              </a:xfrm>
              <a:custGeom>
                <a:avLst/>
                <a:gdLst>
                  <a:gd name="T0" fmla="+- 0 7275 7275"/>
                  <a:gd name="T1" fmla="*/ T0 w 1592"/>
                  <a:gd name="T2" fmla="+- 0 3513 3439"/>
                  <a:gd name="T3" fmla="*/ 3513 h 86"/>
                  <a:gd name="T4" fmla="+- 0 7354 7275"/>
                  <a:gd name="T5" fmla="*/ T4 w 1592"/>
                  <a:gd name="T6" fmla="+- 0 3513 3439"/>
                  <a:gd name="T7" fmla="*/ 3513 h 86"/>
                  <a:gd name="T8" fmla="+- 0 7354 7275"/>
                  <a:gd name="T9" fmla="*/ T8 w 1592"/>
                  <a:gd name="T10" fmla="+- 0 3441 3439"/>
                  <a:gd name="T11" fmla="*/ 3441 h 86"/>
                  <a:gd name="T12" fmla="+- 0 7275 7275"/>
                  <a:gd name="T13" fmla="*/ T12 w 1592"/>
                  <a:gd name="T14" fmla="+- 0 3441 3439"/>
                  <a:gd name="T15" fmla="*/ 3441 h 86"/>
                  <a:gd name="T16" fmla="+- 0 7275 7275"/>
                  <a:gd name="T17" fmla="*/ T16 w 1592"/>
                  <a:gd name="T18" fmla="+- 0 3513 3439"/>
                  <a:gd name="T19" fmla="*/ 3513 h 86"/>
                  <a:gd name="T20" fmla="+- 0 7982 7275"/>
                  <a:gd name="T21" fmla="*/ T20 w 1592"/>
                  <a:gd name="T22" fmla="+- 0 3525 3439"/>
                  <a:gd name="T23" fmla="*/ 3525 h 86"/>
                  <a:gd name="T24" fmla="+- 0 8061 7275"/>
                  <a:gd name="T25" fmla="*/ T24 w 1592"/>
                  <a:gd name="T26" fmla="+- 0 3525 3439"/>
                  <a:gd name="T27" fmla="*/ 3525 h 86"/>
                  <a:gd name="T28" fmla="+- 0 8061 7275"/>
                  <a:gd name="T29" fmla="*/ T28 w 1592"/>
                  <a:gd name="T30" fmla="+- 0 3454 3439"/>
                  <a:gd name="T31" fmla="*/ 3454 h 86"/>
                  <a:gd name="T32" fmla="+- 0 7982 7275"/>
                  <a:gd name="T33" fmla="*/ T32 w 1592"/>
                  <a:gd name="T34" fmla="+- 0 3454 3439"/>
                  <a:gd name="T35" fmla="*/ 3454 h 86"/>
                  <a:gd name="T36" fmla="+- 0 7982 7275"/>
                  <a:gd name="T37" fmla="*/ T36 w 1592"/>
                  <a:gd name="T38" fmla="+- 0 3525 3439"/>
                  <a:gd name="T39" fmla="*/ 3525 h 86"/>
                  <a:gd name="T40" fmla="+- 0 8788 7275"/>
                  <a:gd name="T41" fmla="*/ T40 w 1592"/>
                  <a:gd name="T42" fmla="+- 0 3510 3439"/>
                  <a:gd name="T43" fmla="*/ 3510 h 86"/>
                  <a:gd name="T44" fmla="+- 0 8867 7275"/>
                  <a:gd name="T45" fmla="*/ T44 w 1592"/>
                  <a:gd name="T46" fmla="+- 0 3510 3439"/>
                  <a:gd name="T47" fmla="*/ 3510 h 86"/>
                  <a:gd name="T48" fmla="+- 0 8867 7275"/>
                  <a:gd name="T49" fmla="*/ T48 w 1592"/>
                  <a:gd name="T50" fmla="+- 0 3439 3439"/>
                  <a:gd name="T51" fmla="*/ 3439 h 86"/>
                  <a:gd name="T52" fmla="+- 0 8788 7275"/>
                  <a:gd name="T53" fmla="*/ T52 w 1592"/>
                  <a:gd name="T54" fmla="+- 0 3439 3439"/>
                  <a:gd name="T55" fmla="*/ 3439 h 86"/>
                  <a:gd name="T56" fmla="+- 0 8788 7275"/>
                  <a:gd name="T57" fmla="*/ T56 w 1592"/>
                  <a:gd name="T58" fmla="+- 0 3510 3439"/>
                  <a:gd name="T59" fmla="*/ 3510 h 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592" h="86">
                    <a:moveTo>
                      <a:pt x="0" y="74"/>
                    </a:moveTo>
                    <a:lnTo>
                      <a:pt x="79" y="74"/>
                    </a:lnTo>
                    <a:lnTo>
                      <a:pt x="79" y="2"/>
                    </a:lnTo>
                    <a:lnTo>
                      <a:pt x="0" y="2"/>
                    </a:lnTo>
                    <a:lnTo>
                      <a:pt x="0" y="74"/>
                    </a:lnTo>
                    <a:close/>
                    <a:moveTo>
                      <a:pt x="707" y="86"/>
                    </a:moveTo>
                    <a:lnTo>
                      <a:pt x="786" y="86"/>
                    </a:lnTo>
                    <a:lnTo>
                      <a:pt x="786" y="15"/>
                    </a:lnTo>
                    <a:lnTo>
                      <a:pt x="707" y="15"/>
                    </a:lnTo>
                    <a:lnTo>
                      <a:pt x="707" y="86"/>
                    </a:lnTo>
                    <a:close/>
                    <a:moveTo>
                      <a:pt x="1513" y="71"/>
                    </a:moveTo>
                    <a:lnTo>
                      <a:pt x="1592" y="71"/>
                    </a:lnTo>
                    <a:lnTo>
                      <a:pt x="1592" y="0"/>
                    </a:lnTo>
                    <a:lnTo>
                      <a:pt x="1513" y="0"/>
                    </a:lnTo>
                    <a:lnTo>
                      <a:pt x="1513" y="71"/>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8" name="AutoShape 50">
                <a:extLst>
                  <a:ext uri="{FF2B5EF4-FFF2-40B4-BE49-F238E27FC236}">
                    <a16:creationId xmlns:a16="http://schemas.microsoft.com/office/drawing/2014/main" id="{152D35B9-A3EB-4B87-874D-71FE2EA2E191}"/>
                  </a:ext>
                </a:extLst>
              </p:cNvPr>
              <p:cNvSpPr>
                <a:spLocks/>
              </p:cNvSpPr>
              <p:nvPr/>
            </p:nvSpPr>
            <p:spPr bwMode="auto">
              <a:xfrm>
                <a:off x="7310" y="3203"/>
                <a:ext cx="1526" cy="2393"/>
              </a:xfrm>
              <a:custGeom>
                <a:avLst/>
                <a:gdLst>
                  <a:gd name="T0" fmla="+- 0 7310 7310"/>
                  <a:gd name="T1" fmla="*/ T0 w 1526"/>
                  <a:gd name="T2" fmla="+- 0 3205 3203"/>
                  <a:gd name="T3" fmla="*/ 3205 h 2393"/>
                  <a:gd name="T4" fmla="+- 0 7314 7310"/>
                  <a:gd name="T5" fmla="*/ T4 w 1526"/>
                  <a:gd name="T6" fmla="+- 0 3397 3203"/>
                  <a:gd name="T7" fmla="*/ 3397 h 2393"/>
                  <a:gd name="T8" fmla="+- 0 8022 7310"/>
                  <a:gd name="T9" fmla="*/ T8 w 1526"/>
                  <a:gd name="T10" fmla="+- 0 3203 3203"/>
                  <a:gd name="T11" fmla="*/ 3203 h 2393"/>
                  <a:gd name="T12" fmla="+- 0 8026 7310"/>
                  <a:gd name="T13" fmla="*/ T12 w 1526"/>
                  <a:gd name="T14" fmla="+- 0 3395 3203"/>
                  <a:gd name="T15" fmla="*/ 3395 h 2393"/>
                  <a:gd name="T16" fmla="+- 0 8832 7310"/>
                  <a:gd name="T17" fmla="*/ T16 w 1526"/>
                  <a:gd name="T18" fmla="+- 0 3204 3203"/>
                  <a:gd name="T19" fmla="*/ 3204 h 2393"/>
                  <a:gd name="T20" fmla="+- 0 8836 7310"/>
                  <a:gd name="T21" fmla="*/ T20 w 1526"/>
                  <a:gd name="T22" fmla="+- 0 3396 3203"/>
                  <a:gd name="T23" fmla="*/ 3396 h 2393"/>
                  <a:gd name="T24" fmla="+- 0 7346 7310"/>
                  <a:gd name="T25" fmla="*/ T24 w 1526"/>
                  <a:gd name="T26" fmla="+- 0 3574 3203"/>
                  <a:gd name="T27" fmla="*/ 3574 h 2393"/>
                  <a:gd name="T28" fmla="+- 0 8044 7310"/>
                  <a:gd name="T29" fmla="*/ T28 w 1526"/>
                  <a:gd name="T30" fmla="+- 0 5596 3203"/>
                  <a:gd name="T31" fmla="*/ 5596 h 2393"/>
                  <a:gd name="T32" fmla="+- 0 8022 7310"/>
                  <a:gd name="T33" fmla="*/ T32 w 1526"/>
                  <a:gd name="T34" fmla="+- 0 3574 3203"/>
                  <a:gd name="T35" fmla="*/ 3574 h 2393"/>
                  <a:gd name="T36" fmla="+- 0 8071 7310"/>
                  <a:gd name="T37" fmla="*/ T36 w 1526"/>
                  <a:gd name="T38" fmla="+- 0 5583 3203"/>
                  <a:gd name="T39" fmla="*/ 5583 h 2393"/>
                  <a:gd name="T40" fmla="+- 0 8808 7310"/>
                  <a:gd name="T41" fmla="*/ T40 w 1526"/>
                  <a:gd name="T42" fmla="+- 0 3573 3203"/>
                  <a:gd name="T43" fmla="*/ 3573 h 2393"/>
                  <a:gd name="T44" fmla="+- 0 8092 7310"/>
                  <a:gd name="T45" fmla="*/ T44 w 1526"/>
                  <a:gd name="T46" fmla="+- 0 5595 3203"/>
                  <a:gd name="T47" fmla="*/ 5595 h 23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526" h="2393">
                    <a:moveTo>
                      <a:pt x="0" y="2"/>
                    </a:moveTo>
                    <a:lnTo>
                      <a:pt x="4" y="194"/>
                    </a:lnTo>
                    <a:moveTo>
                      <a:pt x="712" y="0"/>
                    </a:moveTo>
                    <a:lnTo>
                      <a:pt x="716" y="192"/>
                    </a:lnTo>
                    <a:moveTo>
                      <a:pt x="1522" y="1"/>
                    </a:moveTo>
                    <a:lnTo>
                      <a:pt x="1526" y="193"/>
                    </a:lnTo>
                    <a:moveTo>
                      <a:pt x="36" y="371"/>
                    </a:moveTo>
                    <a:lnTo>
                      <a:pt x="734" y="2393"/>
                    </a:lnTo>
                    <a:moveTo>
                      <a:pt x="712" y="371"/>
                    </a:moveTo>
                    <a:lnTo>
                      <a:pt x="761" y="2380"/>
                    </a:lnTo>
                    <a:moveTo>
                      <a:pt x="1498" y="370"/>
                    </a:moveTo>
                    <a:lnTo>
                      <a:pt x="782" y="239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59" name="Picture 58">
                <a:extLst>
                  <a:ext uri="{FF2B5EF4-FFF2-40B4-BE49-F238E27FC236}">
                    <a16:creationId xmlns:a16="http://schemas.microsoft.com/office/drawing/2014/main" id="{4AEAF6CC-30A1-48DA-8319-EA9C821F7F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13" y="5571"/>
                <a:ext cx="473"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AutoShape 52">
                <a:extLst>
                  <a:ext uri="{FF2B5EF4-FFF2-40B4-BE49-F238E27FC236}">
                    <a16:creationId xmlns:a16="http://schemas.microsoft.com/office/drawing/2014/main" id="{55394FD2-9BCE-48B9-9AB5-8A390EFB0AE4}"/>
                  </a:ext>
                </a:extLst>
              </p:cNvPr>
              <p:cNvSpPr>
                <a:spLocks/>
              </p:cNvSpPr>
              <p:nvPr/>
            </p:nvSpPr>
            <p:spPr bwMode="auto">
              <a:xfrm>
                <a:off x="7310" y="3573"/>
                <a:ext cx="1554" cy="2402"/>
              </a:xfrm>
              <a:custGeom>
                <a:avLst/>
                <a:gdLst>
                  <a:gd name="T0" fmla="+- 0 7310 7310"/>
                  <a:gd name="T1" fmla="*/ T0 w 1554"/>
                  <a:gd name="T2" fmla="+- 0 3573 3573"/>
                  <a:gd name="T3" fmla="*/ 3573 h 2402"/>
                  <a:gd name="T4" fmla="+- 0 7354 7310"/>
                  <a:gd name="T5" fmla="*/ T4 w 1554"/>
                  <a:gd name="T6" fmla="+- 0 5975 3573"/>
                  <a:gd name="T7" fmla="*/ 5975 h 2402"/>
                  <a:gd name="T8" fmla="+- 0 8834 7310"/>
                  <a:gd name="T9" fmla="*/ T8 w 1554"/>
                  <a:gd name="T10" fmla="+- 0 3573 3573"/>
                  <a:gd name="T11" fmla="*/ 3573 h 2402"/>
                  <a:gd name="T12" fmla="+- 0 8864 7310"/>
                  <a:gd name="T13" fmla="*/ T12 w 1554"/>
                  <a:gd name="T14" fmla="+- 0 5975 3573"/>
                  <a:gd name="T15" fmla="*/ 5975 h 2402"/>
                </a:gdLst>
                <a:ahLst/>
                <a:cxnLst>
                  <a:cxn ang="0">
                    <a:pos x="T1" y="T3"/>
                  </a:cxn>
                  <a:cxn ang="0">
                    <a:pos x="T5" y="T7"/>
                  </a:cxn>
                  <a:cxn ang="0">
                    <a:pos x="T9" y="T11"/>
                  </a:cxn>
                  <a:cxn ang="0">
                    <a:pos x="T13" y="T15"/>
                  </a:cxn>
                </a:cxnLst>
                <a:rect l="0" t="0" r="r" b="b"/>
                <a:pathLst>
                  <a:path w="1554" h="2402">
                    <a:moveTo>
                      <a:pt x="0" y="0"/>
                    </a:moveTo>
                    <a:lnTo>
                      <a:pt x="44" y="2402"/>
                    </a:lnTo>
                    <a:moveTo>
                      <a:pt x="1524" y="0"/>
                    </a:moveTo>
                    <a:lnTo>
                      <a:pt x="1554" y="2402"/>
                    </a:lnTo>
                  </a:path>
                </a:pathLst>
              </a:custGeom>
              <a:noFill/>
              <a:ln w="95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61" name="AutoShape 53">
                <a:extLst>
                  <a:ext uri="{FF2B5EF4-FFF2-40B4-BE49-F238E27FC236}">
                    <a16:creationId xmlns:a16="http://schemas.microsoft.com/office/drawing/2014/main" id="{0C99D6D6-E4C2-427B-B42B-249A1366CBE8}"/>
                  </a:ext>
                </a:extLst>
              </p:cNvPr>
              <p:cNvSpPr>
                <a:spLocks/>
              </p:cNvSpPr>
              <p:nvPr/>
            </p:nvSpPr>
            <p:spPr bwMode="auto">
              <a:xfrm>
                <a:off x="3145" y="5791"/>
                <a:ext cx="5719" cy="186"/>
              </a:xfrm>
              <a:custGeom>
                <a:avLst/>
                <a:gdLst>
                  <a:gd name="T0" fmla="+- 0 3145 3145"/>
                  <a:gd name="T1" fmla="*/ T0 w 5719"/>
                  <a:gd name="T2" fmla="+- 0 5976 5791"/>
                  <a:gd name="T3" fmla="*/ 5976 h 186"/>
                  <a:gd name="T4" fmla="+- 0 8864 3145"/>
                  <a:gd name="T5" fmla="*/ T4 w 5719"/>
                  <a:gd name="T6" fmla="+- 0 5976 5791"/>
                  <a:gd name="T7" fmla="*/ 5976 h 186"/>
                  <a:gd name="T8" fmla="+- 0 4170 3145"/>
                  <a:gd name="T9" fmla="*/ T8 w 5719"/>
                  <a:gd name="T10" fmla="+- 0 5791 5791"/>
                  <a:gd name="T11" fmla="*/ 5791 h 186"/>
                  <a:gd name="T12" fmla="+- 0 4170 3145"/>
                  <a:gd name="T13" fmla="*/ T12 w 5719"/>
                  <a:gd name="T14" fmla="+- 0 5977 5791"/>
                  <a:gd name="T15" fmla="*/ 5977 h 186"/>
                </a:gdLst>
                <a:ahLst/>
                <a:cxnLst>
                  <a:cxn ang="0">
                    <a:pos x="T1" y="T3"/>
                  </a:cxn>
                  <a:cxn ang="0">
                    <a:pos x="T5" y="T7"/>
                  </a:cxn>
                  <a:cxn ang="0">
                    <a:pos x="T9" y="T11"/>
                  </a:cxn>
                  <a:cxn ang="0">
                    <a:pos x="T13" y="T15"/>
                  </a:cxn>
                </a:cxnLst>
                <a:rect l="0" t="0" r="r" b="b"/>
                <a:pathLst>
                  <a:path w="5719" h="186">
                    <a:moveTo>
                      <a:pt x="0" y="185"/>
                    </a:moveTo>
                    <a:lnTo>
                      <a:pt x="5719" y="185"/>
                    </a:lnTo>
                    <a:moveTo>
                      <a:pt x="1025" y="0"/>
                    </a:moveTo>
                    <a:lnTo>
                      <a:pt x="1025" y="18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2" name="Line 54">
                <a:extLst>
                  <a:ext uri="{FF2B5EF4-FFF2-40B4-BE49-F238E27FC236}">
                    <a16:creationId xmlns:a16="http://schemas.microsoft.com/office/drawing/2014/main" id="{B5FB4E61-A627-4208-A062-B8F7FEED3C6A}"/>
                  </a:ext>
                </a:extLst>
              </p:cNvPr>
              <p:cNvCxnSpPr>
                <a:cxnSpLocks noChangeShapeType="1"/>
              </p:cNvCxnSpPr>
              <p:nvPr/>
            </p:nvCxnSpPr>
            <p:spPr bwMode="auto">
              <a:xfrm>
                <a:off x="5191" y="5793"/>
                <a:ext cx="0" cy="186"/>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3" name="Line 55">
                <a:extLst>
                  <a:ext uri="{FF2B5EF4-FFF2-40B4-BE49-F238E27FC236}">
                    <a16:creationId xmlns:a16="http://schemas.microsoft.com/office/drawing/2014/main" id="{AD836D4B-CAFE-4435-8BDB-C5CCBDA928FA}"/>
                  </a:ext>
                </a:extLst>
              </p:cNvPr>
              <p:cNvCxnSpPr>
                <a:cxnSpLocks noChangeShapeType="1"/>
              </p:cNvCxnSpPr>
              <p:nvPr/>
            </p:nvCxnSpPr>
            <p:spPr bwMode="auto">
              <a:xfrm>
                <a:off x="8058" y="5793"/>
                <a:ext cx="0" cy="186"/>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cxnSp>
        </p:grpSp>
        <p:sp>
          <p:nvSpPr>
            <p:cNvPr id="6" name="Text Box 2">
              <a:extLst>
                <a:ext uri="{FF2B5EF4-FFF2-40B4-BE49-F238E27FC236}">
                  <a16:creationId xmlns:a16="http://schemas.microsoft.com/office/drawing/2014/main" id="{5113883D-10BB-4195-A011-4C56B81C2825}"/>
                </a:ext>
              </a:extLst>
            </p:cNvPr>
            <p:cNvSpPr txBox="1">
              <a:spLocks noChangeArrowheads="1"/>
            </p:cNvSpPr>
            <p:nvPr/>
          </p:nvSpPr>
          <p:spPr bwMode="auto">
            <a:xfrm>
              <a:off x="0" y="491067"/>
              <a:ext cx="388620" cy="3435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id-ID" sz="900">
                  <a:effectLst/>
                  <a:latin typeface="Bookman Old Style" panose="02050604050505020204" pitchFamily="18" charset="0"/>
                  <a:ea typeface="Calibri" panose="020F0502020204030204" pitchFamily="34" charset="0"/>
                  <a:cs typeface="Arial" panose="020B0604020202020204" pitchFamily="34" charset="0"/>
                </a:rPr>
                <a:t>Lot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AD1CCF17-61B0-4E63-858A-77987301395F}"/>
                </a:ext>
              </a:extLst>
            </p:cNvPr>
            <p:cNvSpPr txBox="1">
              <a:spLocks noChangeArrowheads="1"/>
            </p:cNvSpPr>
            <p:nvPr/>
          </p:nvSpPr>
          <p:spPr bwMode="auto">
            <a:xfrm>
              <a:off x="8467" y="1278467"/>
              <a:ext cx="685800" cy="3435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id-ID" sz="900">
                  <a:effectLst/>
                  <a:latin typeface="Bookman Old Style" panose="02050604050505020204" pitchFamily="18" charset="0"/>
                  <a:ea typeface="Calibri" panose="020F0502020204030204" pitchFamily="34" charset="0"/>
                  <a:cs typeface="Arial" panose="020B0604020202020204" pitchFamily="34" charset="0"/>
                </a:rPr>
                <a:t>Contoh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D0C024DC-2AA3-4BF1-8041-E8FE34B8E470}"/>
                </a:ext>
              </a:extLst>
            </p:cNvPr>
            <p:cNvSpPr txBox="1">
              <a:spLocks noChangeArrowheads="1"/>
            </p:cNvSpPr>
            <p:nvPr/>
          </p:nvSpPr>
          <p:spPr bwMode="auto">
            <a:xfrm>
              <a:off x="8464" y="2167467"/>
              <a:ext cx="932885" cy="49212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id-ID" sz="900">
                  <a:effectLst/>
                  <a:latin typeface="Bookman Old Style" panose="02050604050505020204" pitchFamily="18" charset="0"/>
                  <a:ea typeface="Calibri" panose="020F0502020204030204" pitchFamily="34" charset="0"/>
                  <a:cs typeface="Arial" panose="020B0604020202020204" pitchFamily="34" charset="0"/>
                </a:rPr>
                <a:t>Contoh Campuran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BCD1CAF8-860E-4AC5-99BE-118135DB832E}"/>
                </a:ext>
              </a:extLst>
            </p:cNvPr>
            <p:cNvSpPr txBox="1">
              <a:spLocks noChangeArrowheads="1"/>
            </p:cNvSpPr>
            <p:nvPr/>
          </p:nvSpPr>
          <p:spPr bwMode="auto">
            <a:xfrm>
              <a:off x="16930" y="2921000"/>
              <a:ext cx="932250" cy="49212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id-ID" sz="900">
                  <a:effectLst/>
                  <a:latin typeface="Bookman Old Style" panose="02050604050505020204" pitchFamily="18" charset="0"/>
                  <a:ea typeface="Calibri" panose="020F0502020204030204" pitchFamily="34" charset="0"/>
                  <a:cs typeface="Arial" panose="020B0604020202020204" pitchFamily="34" charset="0"/>
                </a:rPr>
                <a:t>Contoh Sekunder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74AD9CC7-C5A7-4FD2-B87A-458FE5D8E561}"/>
                </a:ext>
              </a:extLst>
            </p:cNvPr>
            <p:cNvSpPr txBox="1">
              <a:spLocks noChangeArrowheads="1"/>
            </p:cNvSpPr>
            <p:nvPr/>
          </p:nvSpPr>
          <p:spPr bwMode="auto">
            <a:xfrm>
              <a:off x="-46681" y="3767667"/>
              <a:ext cx="1059895" cy="344169"/>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id-ID" sz="900">
                  <a:effectLst/>
                  <a:latin typeface="Bookman Old Style" panose="02050604050505020204" pitchFamily="18" charset="0"/>
                  <a:ea typeface="Calibri" panose="020F0502020204030204" pitchFamily="34" charset="0"/>
                  <a:cs typeface="Arial" panose="020B0604020202020204" pitchFamily="34" charset="0"/>
                </a:rPr>
                <a:t>contoh barang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4" name="Picture 63">
            <a:extLst>
              <a:ext uri="{FF2B5EF4-FFF2-40B4-BE49-F238E27FC236}">
                <a16:creationId xmlns:a16="http://schemas.microsoft.com/office/drawing/2014/main" id="{439F4F03-CB29-40C4-A1B4-FACED9B20C3C}"/>
              </a:ext>
            </a:extLst>
          </p:cNvPr>
          <p:cNvPicPr>
            <a:picLocks noChangeAspect="1"/>
          </p:cNvPicPr>
          <p:nvPr/>
        </p:nvPicPr>
        <p:blipFill rotWithShape="1">
          <a:blip r:embed="rId16"/>
          <a:srcRect r="25176"/>
          <a:stretch/>
        </p:blipFill>
        <p:spPr>
          <a:xfrm>
            <a:off x="9394098" y="741140"/>
            <a:ext cx="1013508" cy="1282191"/>
          </a:xfrm>
          <a:prstGeom prst="rect">
            <a:avLst/>
          </a:prstGeom>
        </p:spPr>
      </p:pic>
      <p:sp>
        <p:nvSpPr>
          <p:cNvPr id="65" name="object 5">
            <a:extLst>
              <a:ext uri="{FF2B5EF4-FFF2-40B4-BE49-F238E27FC236}">
                <a16:creationId xmlns:a16="http://schemas.microsoft.com/office/drawing/2014/main" id="{13D38C51-6D8F-4A8D-824C-C8FE30D01795}"/>
              </a:ext>
            </a:extLst>
          </p:cNvPr>
          <p:cNvSpPr/>
          <p:nvPr/>
        </p:nvSpPr>
        <p:spPr>
          <a:xfrm>
            <a:off x="8456141" y="2245943"/>
            <a:ext cx="451668" cy="843273"/>
          </a:xfrm>
          <a:prstGeom prst="rect">
            <a:avLst/>
          </a:prstGeom>
          <a:blipFill>
            <a:blip r:embed="rId17" cstate="print"/>
            <a:stretch>
              <a:fillRect l="-23" t="-114428" r="-3232" b="41"/>
            </a:stretch>
          </a:blipFill>
        </p:spPr>
        <p:txBody>
          <a:bodyPr wrap="square" lIns="0" tIns="0" rIns="0" bIns="0" rtlCol="0"/>
          <a:lstStyle/>
          <a:p>
            <a:endParaRPr/>
          </a:p>
        </p:txBody>
      </p:sp>
      <p:sp>
        <p:nvSpPr>
          <p:cNvPr id="66" name="object 5">
            <a:extLst>
              <a:ext uri="{FF2B5EF4-FFF2-40B4-BE49-F238E27FC236}">
                <a16:creationId xmlns:a16="http://schemas.microsoft.com/office/drawing/2014/main" id="{201AB71F-B128-4E69-9654-97DCBDE54F87}"/>
              </a:ext>
            </a:extLst>
          </p:cNvPr>
          <p:cNvSpPr/>
          <p:nvPr/>
        </p:nvSpPr>
        <p:spPr>
          <a:xfrm>
            <a:off x="9623953" y="2218524"/>
            <a:ext cx="451668" cy="843273"/>
          </a:xfrm>
          <a:prstGeom prst="rect">
            <a:avLst/>
          </a:prstGeom>
          <a:blipFill>
            <a:blip r:embed="rId17" cstate="print"/>
            <a:stretch>
              <a:fillRect l="-23" t="-114428" r="-3232" b="41"/>
            </a:stretch>
          </a:blipFill>
        </p:spPr>
        <p:txBody>
          <a:bodyPr wrap="square" lIns="0" tIns="0" rIns="0" bIns="0" rtlCol="0"/>
          <a:lstStyle/>
          <a:p>
            <a:endParaRPr/>
          </a:p>
        </p:txBody>
      </p:sp>
      <p:sp>
        <p:nvSpPr>
          <p:cNvPr id="67" name="object 5">
            <a:extLst>
              <a:ext uri="{FF2B5EF4-FFF2-40B4-BE49-F238E27FC236}">
                <a16:creationId xmlns:a16="http://schemas.microsoft.com/office/drawing/2014/main" id="{EAE5E846-0301-46A4-BC8A-2A54487A79C8}"/>
              </a:ext>
            </a:extLst>
          </p:cNvPr>
          <p:cNvSpPr/>
          <p:nvPr/>
        </p:nvSpPr>
        <p:spPr>
          <a:xfrm>
            <a:off x="10791765" y="2218523"/>
            <a:ext cx="451668" cy="843273"/>
          </a:xfrm>
          <a:prstGeom prst="rect">
            <a:avLst/>
          </a:prstGeom>
          <a:blipFill>
            <a:blip r:embed="rId17" cstate="print"/>
            <a:stretch>
              <a:fillRect l="-23" t="-114428" r="-3232" b="41"/>
            </a:stretch>
          </a:blipFill>
        </p:spPr>
        <p:txBody>
          <a:bodyPr wrap="square" lIns="0" tIns="0" rIns="0" bIns="0" rtlCol="0"/>
          <a:lstStyle/>
          <a:p>
            <a:endParaRPr/>
          </a:p>
        </p:txBody>
      </p:sp>
      <p:sp>
        <p:nvSpPr>
          <p:cNvPr id="68" name="object 5">
            <a:extLst>
              <a:ext uri="{FF2B5EF4-FFF2-40B4-BE49-F238E27FC236}">
                <a16:creationId xmlns:a16="http://schemas.microsoft.com/office/drawing/2014/main" id="{4140A6E5-2E93-45D3-9C60-A5185CED3D6D}"/>
              </a:ext>
            </a:extLst>
          </p:cNvPr>
          <p:cNvSpPr/>
          <p:nvPr/>
        </p:nvSpPr>
        <p:spPr>
          <a:xfrm>
            <a:off x="9636007" y="3304997"/>
            <a:ext cx="451668" cy="843273"/>
          </a:xfrm>
          <a:prstGeom prst="rect">
            <a:avLst/>
          </a:prstGeom>
          <a:blipFill>
            <a:blip r:embed="rId17" cstate="print"/>
            <a:stretch>
              <a:fillRect l="-23" t="-114428" r="-3232" b="41"/>
            </a:stretch>
          </a:blipFill>
        </p:spPr>
        <p:txBody>
          <a:bodyPr wrap="square" lIns="0" tIns="0" rIns="0" bIns="0" rtlCol="0"/>
          <a:lstStyle/>
          <a:p>
            <a:endParaRPr/>
          </a:p>
        </p:txBody>
      </p:sp>
      <p:sp>
        <p:nvSpPr>
          <p:cNvPr id="69" name="object 5">
            <a:extLst>
              <a:ext uri="{FF2B5EF4-FFF2-40B4-BE49-F238E27FC236}">
                <a16:creationId xmlns:a16="http://schemas.microsoft.com/office/drawing/2014/main" id="{387173D3-9720-4398-8E79-A222F5CCDB11}"/>
              </a:ext>
            </a:extLst>
          </p:cNvPr>
          <p:cNvSpPr/>
          <p:nvPr/>
        </p:nvSpPr>
        <p:spPr>
          <a:xfrm>
            <a:off x="9654577" y="4273658"/>
            <a:ext cx="451668" cy="843273"/>
          </a:xfrm>
          <a:prstGeom prst="rect">
            <a:avLst/>
          </a:prstGeom>
          <a:blipFill>
            <a:blip r:embed="rId17" cstate="print"/>
            <a:stretch>
              <a:fillRect l="-23" t="-114428" r="-3232" b="41"/>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FAEC0742-588F-48EA-98BC-F3F0F33B8C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91342" y="5263326"/>
            <a:ext cx="744950" cy="993267"/>
          </a:xfrm>
          <a:prstGeom prst="rect">
            <a:avLst/>
          </a:prstGeom>
        </p:spPr>
      </p:pic>
      <p:pic>
        <p:nvPicPr>
          <p:cNvPr id="74" name="Picture 73">
            <a:extLst>
              <a:ext uri="{FF2B5EF4-FFF2-40B4-BE49-F238E27FC236}">
                <a16:creationId xmlns:a16="http://schemas.microsoft.com/office/drawing/2014/main" id="{72E7901E-6705-4820-B725-4BF3075B2C6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006" y="5269266"/>
            <a:ext cx="744950" cy="993267"/>
          </a:xfrm>
          <a:prstGeom prst="rect">
            <a:avLst/>
          </a:prstGeom>
        </p:spPr>
      </p:pic>
      <p:pic>
        <p:nvPicPr>
          <p:cNvPr id="75" name="Picture 74">
            <a:extLst>
              <a:ext uri="{FF2B5EF4-FFF2-40B4-BE49-F238E27FC236}">
                <a16:creationId xmlns:a16="http://schemas.microsoft.com/office/drawing/2014/main" id="{026A5FD0-28C0-45AF-86A2-1137252A4C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46030" y="5276672"/>
            <a:ext cx="744950" cy="993267"/>
          </a:xfrm>
          <a:prstGeom prst="rect">
            <a:avLst/>
          </a:prstGeom>
        </p:spPr>
      </p:pic>
    </p:spTree>
    <p:extLst>
      <p:ext uri="{BB962C8B-B14F-4D97-AF65-F5344CB8AC3E}">
        <p14:creationId xmlns:p14="http://schemas.microsoft.com/office/powerpoint/2010/main" val="1385117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Folded Corner 2">
            <a:extLst>
              <a:ext uri="{FF2B5EF4-FFF2-40B4-BE49-F238E27FC236}">
                <a16:creationId xmlns:a16="http://schemas.microsoft.com/office/drawing/2014/main" id="{EDCEDB42-A861-423D-A594-8814CA71BBD9}"/>
              </a:ext>
            </a:extLst>
          </p:cNvPr>
          <p:cNvSpPr/>
          <p:nvPr/>
        </p:nvSpPr>
        <p:spPr>
          <a:xfrm>
            <a:off x="669230" y="1853675"/>
            <a:ext cx="3515180" cy="2920048"/>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3461956" y="113268"/>
            <a:ext cx="4993639" cy="1143000"/>
          </a:xfrm>
        </p:spPr>
        <p:txBody>
          <a:bodyPr>
            <a:normAutofit/>
          </a:bodyPr>
          <a:lstStyle/>
          <a:p>
            <a:r>
              <a:rPr lang="en-AU" dirty="0" err="1"/>
              <a:t>Dalam</a:t>
            </a:r>
            <a:r>
              <a:rPr lang="en-AU" dirty="0"/>
              <a:t> </a:t>
            </a:r>
            <a:r>
              <a:rPr lang="en-AU" dirty="0" err="1"/>
              <a:t>Tanki</a:t>
            </a:r>
            <a:r>
              <a:rPr lang="en-AU" dirty="0"/>
              <a:t>/drum</a:t>
            </a:r>
          </a:p>
        </p:txBody>
      </p:sp>
      <p:sp>
        <p:nvSpPr>
          <p:cNvPr id="27" name="Content Placeholder 2">
            <a:extLst>
              <a:ext uri="{FF2B5EF4-FFF2-40B4-BE49-F238E27FC236}">
                <a16:creationId xmlns:a16="http://schemas.microsoft.com/office/drawing/2014/main" id="{BA8213B3-3878-451E-BB0E-3CB61FA4F995}"/>
              </a:ext>
            </a:extLst>
          </p:cNvPr>
          <p:cNvSpPr>
            <a:spLocks noGrp="1"/>
          </p:cNvSpPr>
          <p:nvPr>
            <p:ph idx="1"/>
          </p:nvPr>
        </p:nvSpPr>
        <p:spPr>
          <a:xfrm>
            <a:off x="702723" y="1978703"/>
            <a:ext cx="3103134" cy="2646188"/>
          </a:xfrm>
        </p:spPr>
        <p:txBody>
          <a:bodyPr>
            <a:normAutofit lnSpcReduction="10000"/>
          </a:bodyPr>
          <a:lstStyle/>
          <a:p>
            <a:pPr marL="0" indent="0">
              <a:buNone/>
            </a:pPr>
            <a:r>
              <a:rPr lang="en-US" sz="2000" dirty="0"/>
              <a:t>Yang </a:t>
            </a:r>
            <a:r>
              <a:rPr lang="en-US" sz="2000" dirty="0" err="1"/>
              <a:t>harus</a:t>
            </a:r>
            <a:r>
              <a:rPr lang="en-US" sz="2000" dirty="0"/>
              <a:t> </a:t>
            </a:r>
            <a:r>
              <a:rPr lang="en-US" sz="2000" dirty="0" err="1"/>
              <a:t>diperhatikan</a:t>
            </a:r>
            <a:r>
              <a:rPr lang="en-US" sz="2000" dirty="0"/>
              <a:t>: </a:t>
            </a:r>
          </a:p>
          <a:p>
            <a:pPr marL="514350" indent="-514350">
              <a:buAutoNum type="arabicPeriod"/>
            </a:pPr>
            <a:r>
              <a:rPr lang="en-US" sz="2000" dirty="0" err="1"/>
              <a:t>Karakteristik</a:t>
            </a:r>
            <a:r>
              <a:rPr lang="en-US" sz="2000" dirty="0"/>
              <a:t> </a:t>
            </a:r>
            <a:r>
              <a:rPr lang="en-US" sz="2000" dirty="0" err="1"/>
              <a:t>sampel</a:t>
            </a:r>
            <a:r>
              <a:rPr lang="en-US" sz="2000" dirty="0"/>
              <a:t> (</a:t>
            </a:r>
            <a:r>
              <a:rPr lang="en-US" sz="2000" dirty="0" err="1"/>
              <a:t>jenis</a:t>
            </a:r>
            <a:r>
              <a:rPr lang="en-US" sz="2000" dirty="0"/>
              <a:t>, </a:t>
            </a:r>
            <a:r>
              <a:rPr lang="en-US" sz="2000" dirty="0" err="1"/>
              <a:t>sifat</a:t>
            </a:r>
            <a:r>
              <a:rPr lang="en-US" sz="2000" dirty="0"/>
              <a:t>)</a:t>
            </a:r>
          </a:p>
          <a:p>
            <a:pPr marL="514350" indent="-514350">
              <a:buAutoNum type="arabicPeriod"/>
            </a:pPr>
            <a:r>
              <a:rPr lang="en-US" sz="2000" dirty="0" err="1"/>
              <a:t>Karakteristik</a:t>
            </a:r>
            <a:r>
              <a:rPr lang="en-US" sz="2000" dirty="0"/>
              <a:t> </a:t>
            </a:r>
            <a:r>
              <a:rPr lang="en-US" sz="2000" dirty="0" err="1"/>
              <a:t>tangki</a:t>
            </a:r>
            <a:endParaRPr lang="en-US" sz="2000" dirty="0"/>
          </a:p>
          <a:p>
            <a:pPr marL="514350" indent="-514350">
              <a:buAutoNum type="arabicPeriod"/>
            </a:pPr>
            <a:r>
              <a:rPr lang="en-US" sz="2000" dirty="0" err="1"/>
              <a:t>Ketinggian</a:t>
            </a:r>
            <a:r>
              <a:rPr lang="en-US" sz="2000" dirty="0"/>
              <a:t> </a:t>
            </a:r>
            <a:r>
              <a:rPr lang="en-US" sz="2000" dirty="0" err="1"/>
              <a:t>cairan</a:t>
            </a:r>
            <a:endParaRPr lang="en-US" sz="2000" dirty="0"/>
          </a:p>
          <a:p>
            <a:pPr marL="514350" indent="-514350">
              <a:buAutoNum type="arabicPeriod"/>
            </a:pPr>
            <a:r>
              <a:rPr lang="en-US" sz="2000" dirty="0" err="1"/>
              <a:t>Jumlah</a:t>
            </a:r>
            <a:r>
              <a:rPr lang="en-US" sz="2000" dirty="0"/>
              <a:t> </a:t>
            </a:r>
            <a:r>
              <a:rPr lang="en-US" sz="2000" dirty="0" err="1"/>
              <a:t>sampel</a:t>
            </a:r>
            <a:r>
              <a:rPr lang="en-US" sz="2000" dirty="0"/>
              <a:t> yang </a:t>
            </a:r>
            <a:r>
              <a:rPr lang="en-US" sz="2000" dirty="0" err="1"/>
              <a:t>ingin</a:t>
            </a:r>
            <a:r>
              <a:rPr lang="en-US" sz="2000" dirty="0"/>
              <a:t> </a:t>
            </a:r>
            <a:r>
              <a:rPr lang="en-US" sz="2000" dirty="0" err="1"/>
              <a:t>diambil</a:t>
            </a:r>
            <a:endParaRPr lang="en-US" sz="2000" dirty="0"/>
          </a:p>
          <a:p>
            <a:pPr marL="514350" indent="-514350">
              <a:buAutoNum type="arabicPeriod"/>
            </a:pPr>
            <a:endParaRPr lang="en-US" dirty="0"/>
          </a:p>
        </p:txBody>
      </p:sp>
      <p:grpSp>
        <p:nvGrpSpPr>
          <p:cNvPr id="4" name="Group 3"/>
          <p:cNvGrpSpPr/>
          <p:nvPr/>
        </p:nvGrpSpPr>
        <p:grpSpPr>
          <a:xfrm>
            <a:off x="3996578" y="1436798"/>
            <a:ext cx="8113447" cy="4745355"/>
            <a:chOff x="1234439" y="1319148"/>
            <a:chExt cx="8113447" cy="4745355"/>
          </a:xfrm>
        </p:grpSpPr>
        <p:sp>
          <p:nvSpPr>
            <p:cNvPr id="5" name="object 7"/>
            <p:cNvSpPr txBox="1"/>
            <p:nvPr/>
          </p:nvSpPr>
          <p:spPr>
            <a:xfrm>
              <a:off x="4485259" y="1319148"/>
              <a:ext cx="1848485" cy="833755"/>
            </a:xfrm>
            <a:prstGeom prst="rect">
              <a:avLst/>
            </a:prstGeom>
          </p:spPr>
          <p:txBody>
            <a:bodyPr vert="horz" wrap="square" lIns="0" tIns="0" rIns="0" bIns="0" rtlCol="0">
              <a:spAutoFit/>
            </a:bodyPr>
            <a:lstStyle/>
            <a:p>
              <a:pPr marL="12065" marR="5080" algn="ctr"/>
              <a:r>
                <a:rPr spc="-10" dirty="0">
                  <a:solidFill>
                    <a:srgbClr val="008000"/>
                  </a:solidFill>
                  <a:latin typeface="Arial" panose="020B0604020202020204"/>
                  <a:cs typeface="Arial" panose="020B0604020202020204"/>
                </a:rPr>
                <a:t>Berbentuk</a:t>
              </a:r>
              <a:r>
                <a:rPr spc="-40" dirty="0">
                  <a:solidFill>
                    <a:srgbClr val="008000"/>
                  </a:solidFill>
                  <a:latin typeface="Arial" panose="020B0604020202020204"/>
                  <a:cs typeface="Arial" panose="020B0604020202020204"/>
                </a:rPr>
                <a:t> </a:t>
              </a:r>
              <a:r>
                <a:rPr spc="-10" dirty="0">
                  <a:solidFill>
                    <a:srgbClr val="008000"/>
                  </a:solidFill>
                  <a:latin typeface="Arial" panose="020B0604020202020204"/>
                  <a:cs typeface="Arial" panose="020B0604020202020204"/>
                </a:rPr>
                <a:t>silinder  </a:t>
              </a:r>
              <a:r>
                <a:rPr spc="-5" dirty="0">
                  <a:solidFill>
                    <a:srgbClr val="008000"/>
                  </a:solidFill>
                  <a:latin typeface="Arial" panose="020B0604020202020204"/>
                  <a:cs typeface="Arial" panose="020B0604020202020204"/>
                </a:rPr>
                <a:t>vertikal </a:t>
              </a:r>
              <a:r>
                <a:rPr spc="-10" dirty="0">
                  <a:solidFill>
                    <a:srgbClr val="008000"/>
                  </a:solidFill>
                  <a:latin typeface="Arial" panose="020B0604020202020204"/>
                  <a:cs typeface="Arial" panose="020B0604020202020204"/>
                </a:rPr>
                <a:t>berada </a:t>
              </a:r>
              <a:r>
                <a:rPr spc="-15" dirty="0">
                  <a:solidFill>
                    <a:srgbClr val="008000"/>
                  </a:solidFill>
                  <a:latin typeface="Arial" panose="020B0604020202020204"/>
                  <a:cs typeface="Arial" panose="020B0604020202020204"/>
                </a:rPr>
                <a:t>di  </a:t>
              </a:r>
              <a:r>
                <a:rPr spc="-10" dirty="0">
                  <a:solidFill>
                    <a:srgbClr val="008000"/>
                  </a:solidFill>
                  <a:latin typeface="Arial" panose="020B0604020202020204"/>
                  <a:cs typeface="Arial" panose="020B0604020202020204"/>
                </a:rPr>
                <a:t>darat/kapal</a:t>
              </a:r>
              <a:endParaRPr dirty="0">
                <a:latin typeface="Arial" panose="020B0604020202020204"/>
                <a:cs typeface="Arial" panose="020B0604020202020204"/>
              </a:endParaRPr>
            </a:p>
          </p:txBody>
        </p:sp>
        <p:sp>
          <p:nvSpPr>
            <p:cNvPr id="6" name="object 8"/>
            <p:cNvSpPr txBox="1"/>
            <p:nvPr/>
          </p:nvSpPr>
          <p:spPr>
            <a:xfrm>
              <a:off x="6975500" y="1929765"/>
              <a:ext cx="1210945" cy="254635"/>
            </a:xfrm>
            <a:prstGeom prst="rect">
              <a:avLst/>
            </a:prstGeom>
          </p:spPr>
          <p:txBody>
            <a:bodyPr vert="horz" wrap="square" lIns="0" tIns="0" rIns="0" bIns="0" rtlCol="0">
              <a:spAutoFit/>
            </a:bodyPr>
            <a:lstStyle/>
            <a:p>
              <a:pPr marL="12700"/>
              <a:r>
                <a:rPr sz="1600" spc="-5" dirty="0">
                  <a:latin typeface="Arial" panose="020B0604020202020204"/>
                  <a:cs typeface="Arial" panose="020B0604020202020204"/>
                </a:rPr>
                <a:t>Pengambilan</a:t>
              </a:r>
              <a:endParaRPr sz="1600">
                <a:latin typeface="Arial" panose="020B0604020202020204"/>
                <a:cs typeface="Arial" panose="020B0604020202020204"/>
              </a:endParaRPr>
            </a:p>
          </p:txBody>
        </p:sp>
        <p:sp>
          <p:nvSpPr>
            <p:cNvPr id="7" name="object 9"/>
            <p:cNvSpPr txBox="1"/>
            <p:nvPr/>
          </p:nvSpPr>
          <p:spPr>
            <a:xfrm>
              <a:off x="7263536" y="2173604"/>
              <a:ext cx="635000" cy="254635"/>
            </a:xfrm>
            <a:prstGeom prst="rect">
              <a:avLst/>
            </a:prstGeom>
          </p:spPr>
          <p:txBody>
            <a:bodyPr vert="horz" wrap="square" lIns="0" tIns="0" rIns="0" bIns="0" rtlCol="0">
              <a:spAutoFit/>
            </a:bodyPr>
            <a:lstStyle/>
            <a:p>
              <a:pPr marL="12700"/>
              <a:r>
                <a:rPr sz="1600" dirty="0">
                  <a:latin typeface="Arial" panose="020B0604020202020204"/>
                  <a:cs typeface="Arial" panose="020B0604020202020204"/>
                </a:rPr>
                <a:t>c</a:t>
              </a:r>
              <a:r>
                <a:rPr sz="1600" spc="-5" dirty="0">
                  <a:latin typeface="Arial" panose="020B0604020202020204"/>
                  <a:cs typeface="Arial" panose="020B0604020202020204"/>
                </a:rPr>
                <a:t>ontoh</a:t>
              </a:r>
              <a:endParaRPr sz="1600">
                <a:latin typeface="Arial" panose="020B0604020202020204"/>
                <a:cs typeface="Arial" panose="020B0604020202020204"/>
              </a:endParaRPr>
            </a:p>
          </p:txBody>
        </p:sp>
        <p:sp>
          <p:nvSpPr>
            <p:cNvPr id="8" name="object 10"/>
            <p:cNvSpPr txBox="1"/>
            <p:nvPr/>
          </p:nvSpPr>
          <p:spPr>
            <a:xfrm>
              <a:off x="6449186" y="3860356"/>
              <a:ext cx="2898700" cy="430887"/>
            </a:xfrm>
            <a:prstGeom prst="rect">
              <a:avLst/>
            </a:prstGeom>
          </p:spPr>
          <p:txBody>
            <a:bodyPr vert="horz" wrap="square" lIns="0" tIns="0" rIns="0" bIns="0" rtlCol="0">
              <a:spAutoFit/>
            </a:bodyPr>
            <a:lstStyle/>
            <a:p>
              <a:pPr marL="12700" marR="5080" algn="ctr"/>
              <a:r>
                <a:rPr sz="1400" spc="-15" dirty="0">
                  <a:solidFill>
                    <a:srgbClr val="0000FF"/>
                  </a:solidFill>
                  <a:latin typeface="Arial" panose="020B0604020202020204"/>
                  <a:cs typeface="Arial" panose="020B0604020202020204"/>
                </a:rPr>
                <a:t>Tiap </a:t>
              </a:r>
              <a:r>
                <a:rPr sz="1400" dirty="0">
                  <a:solidFill>
                    <a:srgbClr val="0000FF"/>
                  </a:solidFill>
                  <a:latin typeface="Arial" panose="020B0604020202020204"/>
                  <a:cs typeface="Arial" panose="020B0604020202020204"/>
                </a:rPr>
                <a:t>30 </a:t>
              </a:r>
              <a:r>
                <a:rPr sz="1400" spc="5" dirty="0">
                  <a:solidFill>
                    <a:srgbClr val="0000FF"/>
                  </a:solidFill>
                  <a:latin typeface="Arial" panose="020B0604020202020204"/>
                  <a:cs typeface="Arial" panose="020B0604020202020204"/>
                </a:rPr>
                <a:t>cm </a:t>
              </a:r>
              <a:r>
                <a:rPr sz="1400" dirty="0">
                  <a:solidFill>
                    <a:srgbClr val="0000FF"/>
                  </a:solidFill>
                  <a:latin typeface="Arial" panose="020B0604020202020204"/>
                  <a:cs typeface="Arial" panose="020B0604020202020204"/>
                </a:rPr>
                <a:t>dari dasar</a:t>
              </a:r>
              <a:r>
                <a:rPr sz="1400" spc="-165" dirty="0">
                  <a:solidFill>
                    <a:srgbClr val="0000FF"/>
                  </a:solidFill>
                  <a:latin typeface="Arial" panose="020B0604020202020204"/>
                  <a:cs typeface="Arial" panose="020B0604020202020204"/>
                </a:rPr>
                <a:t> </a:t>
              </a:r>
              <a:r>
                <a:rPr sz="1400" spc="-5" dirty="0">
                  <a:solidFill>
                    <a:srgbClr val="0000FF"/>
                  </a:solidFill>
                  <a:latin typeface="Arial" panose="020B0604020202020204"/>
                  <a:cs typeface="Arial" panose="020B0604020202020204"/>
                </a:rPr>
                <a:t>sampai  </a:t>
              </a:r>
              <a:r>
                <a:rPr sz="1400" dirty="0">
                  <a:solidFill>
                    <a:srgbClr val="0000FF"/>
                  </a:solidFill>
                  <a:latin typeface="Arial" panose="020B0604020202020204"/>
                  <a:cs typeface="Arial" panose="020B0604020202020204"/>
                </a:rPr>
                <a:t>ke permukan cairan </a:t>
              </a:r>
              <a:r>
                <a:rPr sz="1400" spc="-5" dirty="0">
                  <a:solidFill>
                    <a:srgbClr val="0000FF"/>
                  </a:solidFill>
                  <a:latin typeface="Arial" panose="020B0604020202020204"/>
                  <a:cs typeface="Arial" panose="020B0604020202020204"/>
                </a:rPr>
                <a:t>(volume  </a:t>
              </a:r>
              <a:r>
                <a:rPr sz="1400" dirty="0">
                  <a:solidFill>
                    <a:srgbClr val="0000FF"/>
                  </a:solidFill>
                  <a:latin typeface="Arial" panose="020B0604020202020204"/>
                  <a:cs typeface="Arial" panose="020B0604020202020204"/>
                </a:rPr>
                <a:t>sama)</a:t>
              </a:r>
              <a:endParaRPr sz="1400" dirty="0">
                <a:latin typeface="Arial" panose="020B0604020202020204"/>
                <a:cs typeface="Arial" panose="020B0604020202020204"/>
              </a:endParaRPr>
            </a:p>
          </p:txBody>
        </p:sp>
        <p:sp>
          <p:nvSpPr>
            <p:cNvPr id="9" name="object 11"/>
            <p:cNvSpPr/>
            <p:nvPr/>
          </p:nvSpPr>
          <p:spPr>
            <a:xfrm>
              <a:off x="5410200" y="2195512"/>
              <a:ext cx="2324100" cy="833755"/>
            </a:xfrm>
            <a:custGeom>
              <a:avLst/>
              <a:gdLst/>
              <a:ahLst/>
              <a:cxnLst/>
              <a:rect l="l" t="t" r="r" b="b"/>
              <a:pathLst>
                <a:path w="2324100" h="833755">
                  <a:moveTo>
                    <a:pt x="0" y="0"/>
                  </a:moveTo>
                  <a:lnTo>
                    <a:pt x="0" y="463575"/>
                  </a:lnTo>
                  <a:lnTo>
                    <a:pt x="2324100" y="463575"/>
                  </a:lnTo>
                  <a:lnTo>
                    <a:pt x="2324100" y="833437"/>
                  </a:lnTo>
                </a:path>
              </a:pathLst>
            </a:custGeom>
            <a:ln w="38100">
              <a:solidFill>
                <a:srgbClr val="660033"/>
              </a:solidFill>
            </a:ln>
          </p:spPr>
          <p:txBody>
            <a:bodyPr wrap="square" lIns="0" tIns="0" rIns="0" bIns="0" rtlCol="0"/>
            <a:lstStyle/>
            <a:p>
              <a:endParaRPr/>
            </a:p>
          </p:txBody>
        </p:sp>
        <p:sp>
          <p:nvSpPr>
            <p:cNvPr id="10" name="object 13"/>
            <p:cNvSpPr txBox="1"/>
            <p:nvPr/>
          </p:nvSpPr>
          <p:spPr>
            <a:xfrm>
              <a:off x="2212339" y="3081273"/>
              <a:ext cx="1012825" cy="285115"/>
            </a:xfrm>
            <a:prstGeom prst="rect">
              <a:avLst/>
            </a:prstGeom>
          </p:spPr>
          <p:txBody>
            <a:bodyPr vert="horz" wrap="square" lIns="0" tIns="0" rIns="0" bIns="0" rtlCol="0">
              <a:spAutoFit/>
            </a:bodyPr>
            <a:lstStyle/>
            <a:p>
              <a:pPr marL="12700"/>
              <a:r>
                <a:rPr spc="-10" dirty="0">
                  <a:latin typeface="Arial" panose="020B0604020202020204"/>
                  <a:cs typeface="Arial" panose="020B0604020202020204"/>
                </a:rPr>
                <a:t>H</a:t>
              </a:r>
              <a:r>
                <a:rPr spc="-15" dirty="0">
                  <a:latin typeface="Arial" panose="020B0604020202020204"/>
                  <a:cs typeface="Arial" panose="020B0604020202020204"/>
                </a:rPr>
                <a:t>o</a:t>
              </a:r>
              <a:r>
                <a:rPr spc="-5" dirty="0">
                  <a:latin typeface="Arial" panose="020B0604020202020204"/>
                  <a:cs typeface="Arial" panose="020B0604020202020204"/>
                </a:rPr>
                <a:t>m</a:t>
              </a:r>
              <a:r>
                <a:rPr spc="-15" dirty="0">
                  <a:latin typeface="Arial" panose="020B0604020202020204"/>
                  <a:cs typeface="Arial" panose="020B0604020202020204"/>
                </a:rPr>
                <a:t>ogen</a:t>
              </a:r>
              <a:endParaRPr dirty="0">
                <a:latin typeface="Arial" panose="020B0604020202020204"/>
                <a:cs typeface="Arial" panose="020B0604020202020204"/>
              </a:endParaRPr>
            </a:p>
          </p:txBody>
        </p:sp>
        <p:sp>
          <p:nvSpPr>
            <p:cNvPr id="11" name="object 14"/>
            <p:cNvSpPr/>
            <p:nvPr/>
          </p:nvSpPr>
          <p:spPr>
            <a:xfrm>
              <a:off x="2812249" y="2285212"/>
              <a:ext cx="2599055" cy="635000"/>
            </a:xfrm>
            <a:custGeom>
              <a:avLst/>
              <a:gdLst/>
              <a:ahLst/>
              <a:cxnLst/>
              <a:rect l="l" t="t" r="r" b="b"/>
              <a:pathLst>
                <a:path w="2599054" h="635000">
                  <a:moveTo>
                    <a:pt x="2598737" y="0"/>
                  </a:moveTo>
                  <a:lnTo>
                    <a:pt x="2598737" y="365125"/>
                  </a:lnTo>
                  <a:lnTo>
                    <a:pt x="0" y="365125"/>
                  </a:lnTo>
                  <a:lnTo>
                    <a:pt x="0" y="635000"/>
                  </a:lnTo>
                </a:path>
              </a:pathLst>
            </a:custGeom>
            <a:ln w="38100">
              <a:solidFill>
                <a:srgbClr val="660033"/>
              </a:solidFill>
            </a:ln>
          </p:spPr>
          <p:txBody>
            <a:bodyPr wrap="square" lIns="0" tIns="0" rIns="0" bIns="0" rtlCol="0"/>
            <a:lstStyle/>
            <a:p>
              <a:endParaRPr/>
            </a:p>
          </p:txBody>
        </p:sp>
        <p:sp>
          <p:nvSpPr>
            <p:cNvPr id="12" name="object 16"/>
            <p:cNvSpPr txBox="1"/>
            <p:nvPr/>
          </p:nvSpPr>
          <p:spPr>
            <a:xfrm>
              <a:off x="2971736" y="3502977"/>
              <a:ext cx="1210945" cy="498475"/>
            </a:xfrm>
            <a:prstGeom prst="rect">
              <a:avLst/>
            </a:prstGeom>
          </p:spPr>
          <p:txBody>
            <a:bodyPr vert="horz" wrap="square" lIns="0" tIns="0" rIns="0" bIns="0" rtlCol="0">
              <a:spAutoFit/>
            </a:bodyPr>
            <a:lstStyle/>
            <a:p>
              <a:pPr marL="300355" marR="5080" indent="-288290"/>
              <a:r>
                <a:rPr sz="1600" spc="-5" dirty="0">
                  <a:latin typeface="Arial" panose="020B0604020202020204"/>
                  <a:cs typeface="Arial" panose="020B0604020202020204"/>
                </a:rPr>
                <a:t>Pengamb</a:t>
              </a:r>
              <a:r>
                <a:rPr sz="1600" dirty="0">
                  <a:latin typeface="Arial" panose="020B0604020202020204"/>
                  <a:cs typeface="Arial" panose="020B0604020202020204"/>
                </a:rPr>
                <a:t>i</a:t>
              </a:r>
              <a:r>
                <a:rPr sz="1600" spc="-5" dirty="0">
                  <a:latin typeface="Arial" panose="020B0604020202020204"/>
                  <a:cs typeface="Arial" panose="020B0604020202020204"/>
                </a:rPr>
                <a:t>lan  contoh</a:t>
              </a:r>
              <a:endParaRPr sz="1600" dirty="0">
                <a:latin typeface="Arial" panose="020B0604020202020204"/>
                <a:cs typeface="Arial" panose="020B0604020202020204"/>
              </a:endParaRPr>
            </a:p>
          </p:txBody>
        </p:sp>
        <p:sp>
          <p:nvSpPr>
            <p:cNvPr id="13" name="object 17"/>
            <p:cNvSpPr/>
            <p:nvPr/>
          </p:nvSpPr>
          <p:spPr>
            <a:xfrm>
              <a:off x="2811462" y="3413125"/>
              <a:ext cx="1905" cy="590550"/>
            </a:xfrm>
            <a:custGeom>
              <a:avLst/>
              <a:gdLst/>
              <a:ahLst/>
              <a:cxnLst/>
              <a:rect l="l" t="t" r="r" b="b"/>
              <a:pathLst>
                <a:path w="1905" h="590550">
                  <a:moveTo>
                    <a:pt x="0" y="0"/>
                  </a:moveTo>
                  <a:lnTo>
                    <a:pt x="1371" y="590550"/>
                  </a:lnTo>
                </a:path>
              </a:pathLst>
            </a:custGeom>
            <a:ln w="38099">
              <a:solidFill>
                <a:srgbClr val="660033"/>
              </a:solidFill>
            </a:ln>
          </p:spPr>
          <p:txBody>
            <a:bodyPr wrap="square" lIns="0" tIns="0" rIns="0" bIns="0" rtlCol="0"/>
            <a:lstStyle/>
            <a:p>
              <a:endParaRPr/>
            </a:p>
          </p:txBody>
        </p:sp>
        <p:sp>
          <p:nvSpPr>
            <p:cNvPr id="14" name="object 19"/>
            <p:cNvSpPr txBox="1"/>
            <p:nvPr/>
          </p:nvSpPr>
          <p:spPr>
            <a:xfrm>
              <a:off x="1234439" y="5230748"/>
              <a:ext cx="2833370" cy="833755"/>
            </a:xfrm>
            <a:prstGeom prst="rect">
              <a:avLst/>
            </a:prstGeom>
          </p:spPr>
          <p:txBody>
            <a:bodyPr vert="horz" wrap="square" lIns="0" tIns="0" rIns="0" bIns="0" rtlCol="0">
              <a:spAutoFit/>
            </a:bodyPr>
            <a:lstStyle/>
            <a:p>
              <a:pPr marL="12700" marR="5080"/>
              <a:r>
                <a:rPr spc="-5" dirty="0">
                  <a:solidFill>
                    <a:srgbClr val="0000FF"/>
                  </a:solidFill>
                  <a:latin typeface="Arial" panose="020B0604020202020204"/>
                  <a:cs typeface="Arial" panose="020B0604020202020204"/>
                </a:rPr>
                <a:t>1 </a:t>
              </a:r>
              <a:r>
                <a:rPr dirty="0">
                  <a:solidFill>
                    <a:srgbClr val="0000FF"/>
                  </a:solidFill>
                  <a:latin typeface="Arial" panose="020B0604020202020204"/>
                  <a:cs typeface="Arial" panose="020B0604020202020204"/>
                </a:rPr>
                <a:t>X </a:t>
              </a:r>
              <a:r>
                <a:rPr spc="-10" dirty="0">
                  <a:solidFill>
                    <a:srgbClr val="0000FF"/>
                  </a:solidFill>
                  <a:latin typeface="Arial" panose="020B0604020202020204"/>
                  <a:cs typeface="Arial" panose="020B0604020202020204"/>
                </a:rPr>
                <a:t>1/10 </a:t>
              </a:r>
              <a:r>
                <a:rPr dirty="0">
                  <a:solidFill>
                    <a:srgbClr val="0000FF"/>
                  </a:solidFill>
                  <a:latin typeface="Arial" panose="020B0604020202020204"/>
                  <a:cs typeface="Arial" panose="020B0604020202020204"/>
                </a:rPr>
                <a:t>T </a:t>
              </a:r>
              <a:r>
                <a:rPr spc="-5" dirty="0">
                  <a:solidFill>
                    <a:srgbClr val="0000FF"/>
                  </a:solidFill>
                  <a:latin typeface="Arial" panose="020B0604020202020204"/>
                  <a:cs typeface="Arial" panose="020B0604020202020204"/>
                </a:rPr>
                <a:t>cairan </a:t>
              </a:r>
              <a:r>
                <a:rPr spc="-10" dirty="0">
                  <a:solidFill>
                    <a:srgbClr val="0000FF"/>
                  </a:solidFill>
                  <a:latin typeface="Arial" panose="020B0604020202020204"/>
                  <a:cs typeface="Arial" panose="020B0604020202020204"/>
                </a:rPr>
                <a:t>dari</a:t>
              </a:r>
              <a:r>
                <a:rPr spc="-80" dirty="0">
                  <a:solidFill>
                    <a:srgbClr val="0000FF"/>
                  </a:solidFill>
                  <a:latin typeface="Arial" panose="020B0604020202020204"/>
                  <a:cs typeface="Arial" panose="020B0604020202020204"/>
                </a:rPr>
                <a:t> </a:t>
              </a:r>
              <a:r>
                <a:rPr spc="-10" dirty="0">
                  <a:solidFill>
                    <a:srgbClr val="0000FF"/>
                  </a:solidFill>
                  <a:latin typeface="Arial" panose="020B0604020202020204"/>
                  <a:cs typeface="Arial" panose="020B0604020202020204"/>
                </a:rPr>
                <a:t>dasar  </a:t>
              </a:r>
              <a:r>
                <a:rPr spc="-5" dirty="0">
                  <a:solidFill>
                    <a:srgbClr val="0000FF"/>
                  </a:solidFill>
                  <a:latin typeface="Arial" panose="020B0604020202020204"/>
                  <a:cs typeface="Arial" panose="020B0604020202020204"/>
                </a:rPr>
                <a:t>3 </a:t>
              </a:r>
              <a:r>
                <a:rPr dirty="0">
                  <a:solidFill>
                    <a:srgbClr val="0000FF"/>
                  </a:solidFill>
                  <a:latin typeface="Arial" panose="020B0604020202020204"/>
                  <a:cs typeface="Arial" panose="020B0604020202020204"/>
                </a:rPr>
                <a:t>X ½ T </a:t>
              </a:r>
              <a:r>
                <a:rPr spc="-5" dirty="0">
                  <a:solidFill>
                    <a:srgbClr val="0000FF"/>
                  </a:solidFill>
                  <a:latin typeface="Arial" panose="020B0604020202020204"/>
                  <a:cs typeface="Arial" panose="020B0604020202020204"/>
                </a:rPr>
                <a:t>cairan </a:t>
              </a:r>
              <a:r>
                <a:rPr spc="-10" dirty="0">
                  <a:solidFill>
                    <a:srgbClr val="0000FF"/>
                  </a:solidFill>
                  <a:latin typeface="Arial" panose="020B0604020202020204"/>
                  <a:cs typeface="Arial" panose="020B0604020202020204"/>
                </a:rPr>
                <a:t>dari</a:t>
              </a:r>
              <a:r>
                <a:rPr spc="-114" dirty="0">
                  <a:solidFill>
                    <a:srgbClr val="0000FF"/>
                  </a:solidFill>
                  <a:latin typeface="Arial" panose="020B0604020202020204"/>
                  <a:cs typeface="Arial" panose="020B0604020202020204"/>
                </a:rPr>
                <a:t> </a:t>
              </a:r>
              <a:r>
                <a:rPr spc="-10" dirty="0">
                  <a:solidFill>
                    <a:srgbClr val="0000FF"/>
                  </a:solidFill>
                  <a:latin typeface="Arial" panose="020B0604020202020204"/>
                  <a:cs typeface="Arial" panose="020B0604020202020204"/>
                </a:rPr>
                <a:t>dasar</a:t>
              </a:r>
              <a:endParaRPr dirty="0">
                <a:latin typeface="Arial" panose="020B0604020202020204"/>
                <a:cs typeface="Arial" panose="020B0604020202020204"/>
              </a:endParaRPr>
            </a:p>
            <a:p>
              <a:pPr marL="12700"/>
              <a:r>
                <a:rPr spc="-5" dirty="0">
                  <a:solidFill>
                    <a:srgbClr val="0000FF"/>
                  </a:solidFill>
                  <a:latin typeface="Arial" panose="020B0604020202020204"/>
                  <a:cs typeface="Arial" panose="020B0604020202020204"/>
                </a:rPr>
                <a:t>1 </a:t>
              </a:r>
              <a:r>
                <a:rPr dirty="0">
                  <a:solidFill>
                    <a:srgbClr val="0000FF"/>
                  </a:solidFill>
                  <a:latin typeface="Arial" panose="020B0604020202020204"/>
                  <a:cs typeface="Arial" panose="020B0604020202020204"/>
                </a:rPr>
                <a:t>X </a:t>
              </a:r>
              <a:r>
                <a:rPr spc="-10" dirty="0">
                  <a:solidFill>
                    <a:srgbClr val="0000FF"/>
                  </a:solidFill>
                  <a:latin typeface="Arial" panose="020B0604020202020204"/>
                  <a:cs typeface="Arial" panose="020B0604020202020204"/>
                </a:rPr>
                <a:t>9/10 </a:t>
              </a:r>
              <a:r>
                <a:rPr dirty="0">
                  <a:solidFill>
                    <a:srgbClr val="0000FF"/>
                  </a:solidFill>
                  <a:latin typeface="Arial" panose="020B0604020202020204"/>
                  <a:cs typeface="Arial" panose="020B0604020202020204"/>
                </a:rPr>
                <a:t>T </a:t>
              </a:r>
              <a:r>
                <a:rPr spc="-5" dirty="0">
                  <a:solidFill>
                    <a:srgbClr val="0000FF"/>
                  </a:solidFill>
                  <a:latin typeface="Arial" panose="020B0604020202020204"/>
                  <a:cs typeface="Arial" panose="020B0604020202020204"/>
                </a:rPr>
                <a:t>cairan </a:t>
              </a:r>
              <a:r>
                <a:rPr spc="-10" dirty="0">
                  <a:solidFill>
                    <a:srgbClr val="0000FF"/>
                  </a:solidFill>
                  <a:latin typeface="Arial" panose="020B0604020202020204"/>
                  <a:cs typeface="Arial" panose="020B0604020202020204"/>
                </a:rPr>
                <a:t>dari</a:t>
              </a:r>
              <a:r>
                <a:rPr spc="-80" dirty="0">
                  <a:solidFill>
                    <a:srgbClr val="0000FF"/>
                  </a:solidFill>
                  <a:latin typeface="Arial" panose="020B0604020202020204"/>
                  <a:cs typeface="Arial" panose="020B0604020202020204"/>
                </a:rPr>
                <a:t> </a:t>
              </a:r>
              <a:r>
                <a:rPr spc="-10" dirty="0">
                  <a:solidFill>
                    <a:srgbClr val="0000FF"/>
                  </a:solidFill>
                  <a:latin typeface="Arial" panose="020B0604020202020204"/>
                  <a:cs typeface="Arial" panose="020B0604020202020204"/>
                </a:rPr>
                <a:t>dasar</a:t>
              </a:r>
              <a:endParaRPr dirty="0">
                <a:latin typeface="Arial" panose="020B0604020202020204"/>
                <a:cs typeface="Arial" panose="020B0604020202020204"/>
              </a:endParaRPr>
            </a:p>
          </p:txBody>
        </p:sp>
        <p:sp>
          <p:nvSpPr>
            <p:cNvPr id="15" name="object 20"/>
            <p:cNvSpPr/>
            <p:nvPr/>
          </p:nvSpPr>
          <p:spPr>
            <a:xfrm>
              <a:off x="2811462" y="4656073"/>
              <a:ext cx="0" cy="574675"/>
            </a:xfrm>
            <a:custGeom>
              <a:avLst/>
              <a:gdLst/>
              <a:ahLst/>
              <a:cxnLst/>
              <a:rect l="l" t="t" r="r" b="b"/>
              <a:pathLst>
                <a:path h="574675">
                  <a:moveTo>
                    <a:pt x="0" y="0"/>
                  </a:moveTo>
                  <a:lnTo>
                    <a:pt x="0" y="574675"/>
                  </a:lnTo>
                </a:path>
              </a:pathLst>
            </a:custGeom>
            <a:ln w="38100">
              <a:solidFill>
                <a:srgbClr val="660033"/>
              </a:solidFill>
            </a:ln>
          </p:spPr>
          <p:txBody>
            <a:bodyPr wrap="square" lIns="0" tIns="0" rIns="0" bIns="0" rtlCol="0"/>
            <a:lstStyle/>
            <a:p>
              <a:endParaRPr/>
            </a:p>
          </p:txBody>
        </p:sp>
        <p:sp>
          <p:nvSpPr>
            <p:cNvPr id="16" name="object 22"/>
            <p:cNvSpPr txBox="1"/>
            <p:nvPr/>
          </p:nvSpPr>
          <p:spPr>
            <a:xfrm>
              <a:off x="5641340" y="5383148"/>
              <a:ext cx="786765" cy="559435"/>
            </a:xfrm>
            <a:prstGeom prst="rect">
              <a:avLst/>
            </a:prstGeom>
          </p:spPr>
          <p:txBody>
            <a:bodyPr vert="horz" wrap="square" lIns="0" tIns="0" rIns="0" bIns="0" rtlCol="0">
              <a:spAutoFit/>
            </a:bodyPr>
            <a:lstStyle/>
            <a:p>
              <a:pPr marL="12700" marR="5080"/>
              <a:r>
                <a:rPr spc="-100" dirty="0">
                  <a:latin typeface="Arial" panose="020B0604020202020204"/>
                  <a:cs typeface="Arial" panose="020B0604020202020204"/>
                </a:rPr>
                <a:t>V</a:t>
              </a:r>
              <a:r>
                <a:rPr spc="-15" dirty="0">
                  <a:latin typeface="Arial" panose="020B0604020202020204"/>
                  <a:cs typeface="Arial" panose="020B0604020202020204"/>
                </a:rPr>
                <a:t>o</a:t>
              </a:r>
              <a:r>
                <a:rPr spc="-10" dirty="0">
                  <a:latin typeface="Arial" panose="020B0604020202020204"/>
                  <a:cs typeface="Arial" panose="020B0604020202020204"/>
                </a:rPr>
                <a:t>l</a:t>
              </a:r>
              <a:r>
                <a:rPr spc="-15" dirty="0">
                  <a:latin typeface="Arial" panose="020B0604020202020204"/>
                  <a:cs typeface="Arial" panose="020B0604020202020204"/>
                </a:rPr>
                <a:t>u</a:t>
              </a:r>
              <a:r>
                <a:rPr spc="-5" dirty="0">
                  <a:latin typeface="Arial" panose="020B0604020202020204"/>
                  <a:cs typeface="Arial" panose="020B0604020202020204"/>
                </a:rPr>
                <a:t>me  sama</a:t>
              </a:r>
              <a:endParaRPr>
                <a:latin typeface="Arial" panose="020B0604020202020204"/>
                <a:cs typeface="Arial" panose="020B0604020202020204"/>
              </a:endParaRPr>
            </a:p>
          </p:txBody>
        </p:sp>
        <p:sp>
          <p:nvSpPr>
            <p:cNvPr id="17" name="object 23"/>
            <p:cNvSpPr/>
            <p:nvPr/>
          </p:nvSpPr>
          <p:spPr>
            <a:xfrm>
              <a:off x="4470400" y="5668963"/>
              <a:ext cx="996950" cy="0"/>
            </a:xfrm>
            <a:custGeom>
              <a:avLst/>
              <a:gdLst/>
              <a:ahLst/>
              <a:cxnLst/>
              <a:rect l="l" t="t" r="r" b="b"/>
              <a:pathLst>
                <a:path w="996950">
                  <a:moveTo>
                    <a:pt x="0" y="0"/>
                  </a:moveTo>
                  <a:lnTo>
                    <a:pt x="996950" y="0"/>
                  </a:lnTo>
                </a:path>
              </a:pathLst>
            </a:custGeom>
            <a:ln w="38100">
              <a:solidFill>
                <a:srgbClr val="660033"/>
              </a:solidFill>
            </a:ln>
          </p:spPr>
          <p:txBody>
            <a:bodyPr wrap="square" lIns="0" tIns="0" rIns="0" bIns="0" rtlCol="0"/>
            <a:lstStyle/>
            <a:p>
              <a:endParaRPr/>
            </a:p>
          </p:txBody>
        </p:sp>
        <p:sp>
          <p:nvSpPr>
            <p:cNvPr id="18" name="object 25"/>
            <p:cNvSpPr txBox="1"/>
            <p:nvPr/>
          </p:nvSpPr>
          <p:spPr>
            <a:xfrm>
              <a:off x="1815147" y="4282932"/>
              <a:ext cx="6536055" cy="972061"/>
            </a:xfrm>
            <a:prstGeom prst="rect">
              <a:avLst/>
            </a:prstGeom>
          </p:spPr>
          <p:txBody>
            <a:bodyPr vert="horz" wrap="square" lIns="0" tIns="0" rIns="0" bIns="0" rtlCol="0">
              <a:spAutoFit/>
            </a:bodyPr>
            <a:lstStyle/>
            <a:p>
              <a:pPr marL="12700"/>
              <a:r>
                <a:rPr lang="en-US" spc="-5" dirty="0">
                  <a:latin typeface="Arial" panose="020B0604020202020204"/>
                  <a:cs typeface="Arial" panose="020B0604020202020204"/>
                </a:rPr>
                <a:t>3</a:t>
              </a:r>
              <a:r>
                <a:rPr spc="-5" dirty="0">
                  <a:latin typeface="Arial" panose="020B0604020202020204"/>
                  <a:cs typeface="Arial" panose="020B0604020202020204"/>
                </a:rPr>
                <a:t> </a:t>
              </a:r>
              <a:r>
                <a:rPr spc="-5" dirty="0" err="1">
                  <a:latin typeface="Arial" panose="020B0604020202020204"/>
                  <a:cs typeface="Arial" panose="020B0604020202020204"/>
                </a:rPr>
                <a:t>tempat</a:t>
              </a:r>
              <a:r>
                <a:rPr spc="-75" dirty="0">
                  <a:latin typeface="Arial" panose="020B0604020202020204"/>
                  <a:cs typeface="Arial" panose="020B0604020202020204"/>
                </a:rPr>
                <a:t> </a:t>
              </a:r>
              <a:r>
                <a:rPr spc="-10" dirty="0" err="1">
                  <a:latin typeface="Arial" panose="020B0604020202020204"/>
                  <a:cs typeface="Arial" panose="020B0604020202020204"/>
                </a:rPr>
                <a:t>ketinggian</a:t>
              </a:r>
              <a:endParaRPr lang="en-US" spc="-10" dirty="0">
                <a:latin typeface="Arial" panose="020B0604020202020204"/>
                <a:cs typeface="Arial" panose="020B0604020202020204"/>
              </a:endParaRPr>
            </a:p>
            <a:p>
              <a:pPr marL="12700"/>
              <a:endParaRPr dirty="0">
                <a:latin typeface="Arial" panose="020B0604020202020204"/>
                <a:cs typeface="Arial" panose="020B0604020202020204"/>
              </a:endParaRPr>
            </a:p>
            <a:p>
              <a:pPr marR="5080" algn="r">
                <a:spcBef>
                  <a:spcPts val="1140"/>
                </a:spcBef>
              </a:pPr>
              <a:r>
                <a:rPr spc="-10" dirty="0" err="1">
                  <a:solidFill>
                    <a:srgbClr val="FF0000"/>
                  </a:solidFill>
                  <a:latin typeface="Arial" panose="020B0604020202020204"/>
                  <a:cs typeface="Arial" panose="020B0604020202020204"/>
                </a:rPr>
                <a:t>Di</a:t>
              </a:r>
              <a:r>
                <a:rPr spc="-15" dirty="0" err="1">
                  <a:solidFill>
                    <a:srgbClr val="FF0000"/>
                  </a:solidFill>
                  <a:latin typeface="Arial" panose="020B0604020202020204"/>
                  <a:cs typeface="Arial" panose="020B0604020202020204"/>
                </a:rPr>
                <a:t>c</a:t>
              </a:r>
              <a:r>
                <a:rPr spc="-5" dirty="0" err="1">
                  <a:solidFill>
                    <a:srgbClr val="FF0000"/>
                  </a:solidFill>
                  <a:latin typeface="Arial" panose="020B0604020202020204"/>
                  <a:cs typeface="Arial" panose="020B0604020202020204"/>
                </a:rPr>
                <a:t>a</a:t>
              </a:r>
              <a:r>
                <a:rPr dirty="0" err="1">
                  <a:solidFill>
                    <a:srgbClr val="FF0000"/>
                  </a:solidFill>
                  <a:latin typeface="Arial" panose="020B0604020202020204"/>
                  <a:cs typeface="Arial" panose="020B0604020202020204"/>
                </a:rPr>
                <a:t>m</a:t>
              </a:r>
              <a:r>
                <a:rPr spc="-15" dirty="0" err="1">
                  <a:solidFill>
                    <a:srgbClr val="FF0000"/>
                  </a:solidFill>
                  <a:latin typeface="Arial" panose="020B0604020202020204"/>
                  <a:cs typeface="Arial" panose="020B0604020202020204"/>
                </a:rPr>
                <a:t>pur</a:t>
              </a:r>
              <a:endParaRPr dirty="0">
                <a:latin typeface="Arial" panose="020B0604020202020204"/>
                <a:cs typeface="Arial" panose="020B0604020202020204"/>
              </a:endParaRPr>
            </a:p>
          </p:txBody>
        </p:sp>
        <p:sp>
          <p:nvSpPr>
            <p:cNvPr id="19" name="object 26"/>
            <p:cNvSpPr/>
            <p:nvPr/>
          </p:nvSpPr>
          <p:spPr>
            <a:xfrm>
              <a:off x="7712075" y="4340312"/>
              <a:ext cx="3175" cy="460375"/>
            </a:xfrm>
            <a:custGeom>
              <a:avLst/>
              <a:gdLst/>
              <a:ahLst/>
              <a:cxnLst/>
              <a:rect l="l" t="t" r="r" b="b"/>
              <a:pathLst>
                <a:path w="3175" h="460375">
                  <a:moveTo>
                    <a:pt x="2628" y="0"/>
                  </a:moveTo>
                  <a:lnTo>
                    <a:pt x="0" y="460375"/>
                  </a:lnTo>
                </a:path>
              </a:pathLst>
            </a:custGeom>
            <a:ln w="38100">
              <a:solidFill>
                <a:srgbClr val="660033"/>
              </a:solidFill>
            </a:ln>
          </p:spPr>
          <p:txBody>
            <a:bodyPr wrap="square" lIns="0" tIns="0" rIns="0" bIns="0" rtlCol="0"/>
            <a:lstStyle/>
            <a:p>
              <a:endParaRPr/>
            </a:p>
          </p:txBody>
        </p:sp>
        <p:sp>
          <p:nvSpPr>
            <p:cNvPr id="20" name="object 28"/>
            <p:cNvSpPr txBox="1"/>
            <p:nvPr/>
          </p:nvSpPr>
          <p:spPr>
            <a:xfrm>
              <a:off x="7851140" y="5535548"/>
              <a:ext cx="1000125" cy="285115"/>
            </a:xfrm>
            <a:prstGeom prst="rect">
              <a:avLst/>
            </a:prstGeom>
          </p:spPr>
          <p:txBody>
            <a:bodyPr vert="horz" wrap="square" lIns="0" tIns="0" rIns="0" bIns="0" rtlCol="0">
              <a:spAutoFit/>
            </a:bodyPr>
            <a:lstStyle/>
            <a:p>
              <a:pPr marL="12700"/>
              <a:r>
                <a:rPr spc="-10" dirty="0">
                  <a:solidFill>
                    <a:srgbClr val="FF0000"/>
                  </a:solidFill>
                  <a:latin typeface="Arial" panose="020B0604020202020204"/>
                  <a:cs typeface="Arial" panose="020B0604020202020204"/>
                </a:rPr>
                <a:t>Dicampur</a:t>
              </a:r>
              <a:endParaRPr>
                <a:latin typeface="Arial" panose="020B0604020202020204"/>
                <a:cs typeface="Arial" panose="020B0604020202020204"/>
              </a:endParaRPr>
            </a:p>
          </p:txBody>
        </p:sp>
        <p:sp>
          <p:nvSpPr>
            <p:cNvPr id="21" name="object 29"/>
            <p:cNvSpPr/>
            <p:nvPr/>
          </p:nvSpPr>
          <p:spPr>
            <a:xfrm>
              <a:off x="6608762" y="5668963"/>
              <a:ext cx="1068705" cy="0"/>
            </a:xfrm>
            <a:custGeom>
              <a:avLst/>
              <a:gdLst/>
              <a:ahLst/>
              <a:cxnLst/>
              <a:rect l="l" t="t" r="r" b="b"/>
              <a:pathLst>
                <a:path w="1068704">
                  <a:moveTo>
                    <a:pt x="0" y="0"/>
                  </a:moveTo>
                  <a:lnTo>
                    <a:pt x="1068387" y="0"/>
                  </a:lnTo>
                </a:path>
              </a:pathLst>
            </a:custGeom>
            <a:ln w="38100">
              <a:solidFill>
                <a:srgbClr val="660033"/>
              </a:solidFill>
            </a:ln>
          </p:spPr>
          <p:txBody>
            <a:bodyPr wrap="square" lIns="0" tIns="0" rIns="0" bIns="0" rtlCol="0"/>
            <a:lstStyle/>
            <a:p>
              <a:endParaRPr/>
            </a:p>
          </p:txBody>
        </p:sp>
        <p:sp>
          <p:nvSpPr>
            <p:cNvPr id="22" name="object 30"/>
            <p:cNvSpPr/>
            <p:nvPr/>
          </p:nvSpPr>
          <p:spPr>
            <a:xfrm>
              <a:off x="7658100" y="5611807"/>
              <a:ext cx="114300" cy="114300"/>
            </a:xfrm>
            <a:custGeom>
              <a:avLst/>
              <a:gdLst/>
              <a:ahLst/>
              <a:cxnLst/>
              <a:rect l="l" t="t" r="r" b="b"/>
              <a:pathLst>
                <a:path w="114300" h="114300">
                  <a:moveTo>
                    <a:pt x="0" y="0"/>
                  </a:moveTo>
                  <a:lnTo>
                    <a:pt x="0" y="114300"/>
                  </a:lnTo>
                  <a:lnTo>
                    <a:pt x="114300" y="57150"/>
                  </a:lnTo>
                  <a:lnTo>
                    <a:pt x="0" y="0"/>
                  </a:lnTo>
                  <a:close/>
                </a:path>
              </a:pathLst>
            </a:custGeom>
            <a:solidFill>
              <a:srgbClr val="660033"/>
            </a:solidFill>
          </p:spPr>
          <p:txBody>
            <a:bodyPr wrap="square" lIns="0" tIns="0" rIns="0" bIns="0" rtlCol="0"/>
            <a:lstStyle/>
            <a:p>
              <a:endParaRPr/>
            </a:p>
          </p:txBody>
        </p:sp>
      </p:grpSp>
      <p:sp>
        <p:nvSpPr>
          <p:cNvPr id="24" name="object 26">
            <a:extLst>
              <a:ext uri="{FF2B5EF4-FFF2-40B4-BE49-F238E27FC236}">
                <a16:creationId xmlns:a16="http://schemas.microsoft.com/office/drawing/2014/main" id="{D3B34A42-22F0-44FE-8C06-B5DE17182010}"/>
              </a:ext>
            </a:extLst>
          </p:cNvPr>
          <p:cNvSpPr/>
          <p:nvPr/>
        </p:nvSpPr>
        <p:spPr>
          <a:xfrm>
            <a:off x="9762005" y="3579289"/>
            <a:ext cx="3175" cy="460375"/>
          </a:xfrm>
          <a:custGeom>
            <a:avLst/>
            <a:gdLst/>
            <a:ahLst/>
            <a:cxnLst/>
            <a:rect l="l" t="t" r="r" b="b"/>
            <a:pathLst>
              <a:path w="3175" h="460375">
                <a:moveTo>
                  <a:pt x="2628" y="0"/>
                </a:moveTo>
                <a:lnTo>
                  <a:pt x="0" y="460375"/>
                </a:lnTo>
              </a:path>
            </a:pathLst>
          </a:custGeom>
          <a:ln w="38100">
            <a:solidFill>
              <a:srgbClr val="660033"/>
            </a:solidFill>
          </a:ln>
        </p:spPr>
        <p:txBody>
          <a:bodyPr wrap="square" lIns="0" tIns="0" rIns="0" bIns="0" rtlCol="0"/>
          <a:lstStyle/>
          <a:p>
            <a:endParaRPr/>
          </a:p>
        </p:txBody>
      </p:sp>
      <p:sp>
        <p:nvSpPr>
          <p:cNvPr id="25" name="object 13">
            <a:extLst>
              <a:ext uri="{FF2B5EF4-FFF2-40B4-BE49-F238E27FC236}">
                <a16:creationId xmlns:a16="http://schemas.microsoft.com/office/drawing/2014/main" id="{378E45CA-AD21-47AF-93DB-1C0DE2860AFE}"/>
              </a:ext>
            </a:extLst>
          </p:cNvPr>
          <p:cNvSpPr txBox="1"/>
          <p:nvPr/>
        </p:nvSpPr>
        <p:spPr>
          <a:xfrm>
            <a:off x="9016342" y="3175417"/>
            <a:ext cx="1719376" cy="276999"/>
          </a:xfrm>
          <a:prstGeom prst="rect">
            <a:avLst/>
          </a:prstGeom>
        </p:spPr>
        <p:txBody>
          <a:bodyPr vert="horz" wrap="square" lIns="0" tIns="0" rIns="0" bIns="0" rtlCol="0">
            <a:spAutoFit/>
          </a:bodyPr>
          <a:lstStyle/>
          <a:p>
            <a:pPr marL="12700" algn="ctr"/>
            <a:r>
              <a:rPr lang="en-US" spc="-10" dirty="0" err="1">
                <a:latin typeface="Arial" panose="020B0604020202020204"/>
                <a:cs typeface="Arial" panose="020B0604020202020204"/>
              </a:rPr>
              <a:t>Tidak</a:t>
            </a:r>
            <a:r>
              <a:rPr lang="en-US" spc="-10" dirty="0">
                <a:latin typeface="Arial" panose="020B0604020202020204"/>
                <a:cs typeface="Arial" panose="020B0604020202020204"/>
              </a:rPr>
              <a:t> </a:t>
            </a:r>
            <a:r>
              <a:rPr lang="en-US" spc="-10" dirty="0" err="1">
                <a:latin typeface="Arial" panose="020B0604020202020204"/>
                <a:cs typeface="Arial" panose="020B0604020202020204"/>
              </a:rPr>
              <a:t>homogen</a:t>
            </a:r>
            <a:endParaRPr dirty="0">
              <a:latin typeface="Arial" panose="020B0604020202020204"/>
              <a:cs typeface="Arial" panose="020B0604020202020204"/>
            </a:endParaRPr>
          </a:p>
        </p:txBody>
      </p:sp>
    </p:spTree>
    <p:extLst>
      <p:ext uri="{BB962C8B-B14F-4D97-AF65-F5344CB8AC3E}">
        <p14:creationId xmlns:p14="http://schemas.microsoft.com/office/powerpoint/2010/main" val="462114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48"/>
        <p:cNvGrpSpPr/>
        <p:nvPr/>
      </p:nvGrpSpPr>
      <p:grpSpPr>
        <a:xfrm>
          <a:off x="0" y="0"/>
          <a:ext cx="0" cy="0"/>
          <a:chOff x="0" y="0"/>
          <a:chExt cx="0" cy="0"/>
        </a:xfrm>
      </p:grpSpPr>
      <p:sp>
        <p:nvSpPr>
          <p:cNvPr id="2349" name="Google Shape;2349;p81"/>
          <p:cNvSpPr txBox="1">
            <a:spLocks noGrp="1"/>
          </p:cNvSpPr>
          <p:nvPr>
            <p:ph type="title"/>
          </p:nvPr>
        </p:nvSpPr>
        <p:spPr>
          <a:xfrm>
            <a:off x="1524001" y="301824"/>
            <a:ext cx="10668000" cy="615553"/>
          </a:xfrm>
          <a:prstGeom prst="rect">
            <a:avLst/>
          </a:prstGeom>
          <a:noFill/>
          <a:ln>
            <a:noFill/>
          </a:ln>
        </p:spPr>
        <p:txBody>
          <a:bodyPr spcFirstLastPara="1" wrap="square" lIns="0" tIns="0" rIns="0" bIns="0" anchor="ctr" anchorCtr="0">
            <a:spAutoFit/>
          </a:bodyPr>
          <a:lstStyle/>
          <a:p>
            <a:pPr marL="1271270" marR="5080" lvl="0" indent="-1258570" algn="l" rtl="0">
              <a:lnSpc>
                <a:spcPct val="100000"/>
              </a:lnSpc>
              <a:spcBef>
                <a:spcPts val="0"/>
              </a:spcBef>
              <a:spcAft>
                <a:spcPts val="0"/>
              </a:spcAft>
              <a:buNone/>
            </a:pPr>
            <a:r>
              <a:rPr lang="en-US" sz="4000">
                <a:solidFill>
                  <a:srgbClr val="0000FF"/>
                </a:solidFill>
                <a:latin typeface="Comic Sans MS"/>
                <a:ea typeface="Comic Sans MS"/>
                <a:cs typeface="Comic Sans MS"/>
                <a:sym typeface="Comic Sans MS"/>
              </a:rPr>
              <a:t>Pengambilan Contoh  di Tangki</a:t>
            </a:r>
            <a:endParaRPr sz="4000">
              <a:latin typeface="Comic Sans MS"/>
              <a:ea typeface="Comic Sans MS"/>
              <a:cs typeface="Comic Sans MS"/>
              <a:sym typeface="Comic Sans MS"/>
            </a:endParaRPr>
          </a:p>
        </p:txBody>
      </p:sp>
      <p:sp>
        <p:nvSpPr>
          <p:cNvPr id="2350" name="Google Shape;2350;p81"/>
          <p:cNvSpPr txBox="1"/>
          <p:nvPr/>
        </p:nvSpPr>
        <p:spPr>
          <a:xfrm>
            <a:off x="7518402" y="1803532"/>
            <a:ext cx="4452620" cy="2215991"/>
          </a:xfrm>
          <a:prstGeom prst="rect">
            <a:avLst/>
          </a:prstGeom>
          <a:noFill/>
          <a:ln>
            <a:noFill/>
          </a:ln>
        </p:spPr>
        <p:txBody>
          <a:bodyPr spcFirstLastPara="1" wrap="square" lIns="0" tIns="0" rIns="0" bIns="0" anchor="t" anchorCtr="0">
            <a:spAutoFit/>
          </a:bodyPr>
          <a:lstStyle/>
          <a:p>
            <a:pPr marL="12700" marR="1285875" lvl="0" indent="1270" algn="ctr" rtl="0">
              <a:lnSpc>
                <a:spcPct val="100000"/>
              </a:lnSpc>
              <a:spcBef>
                <a:spcPts val="0"/>
              </a:spcBef>
              <a:spcAft>
                <a:spcPts val="0"/>
              </a:spcAft>
              <a:buNone/>
            </a:pPr>
            <a:r>
              <a:rPr lang="en-US" sz="2000" dirty="0" err="1">
                <a:solidFill>
                  <a:srgbClr val="008000"/>
                </a:solidFill>
                <a:latin typeface="Arial"/>
                <a:ea typeface="Arial"/>
                <a:cs typeface="Arial"/>
                <a:sym typeface="Arial"/>
              </a:rPr>
              <a:t>Tangki</a:t>
            </a:r>
            <a:r>
              <a:rPr lang="en-US" sz="2000" dirty="0">
                <a:solidFill>
                  <a:srgbClr val="008000"/>
                </a:solidFill>
                <a:latin typeface="Arial"/>
                <a:ea typeface="Arial"/>
                <a:cs typeface="Arial"/>
                <a:sym typeface="Arial"/>
              </a:rPr>
              <a:t> </a:t>
            </a:r>
            <a:r>
              <a:rPr lang="en-US" sz="2000" dirty="0" err="1">
                <a:solidFill>
                  <a:srgbClr val="008000"/>
                </a:solidFill>
                <a:latin typeface="Arial"/>
                <a:ea typeface="Arial"/>
                <a:cs typeface="Arial"/>
                <a:sym typeface="Arial"/>
              </a:rPr>
              <a:t>mobil</a:t>
            </a:r>
            <a:r>
              <a:rPr lang="en-US" sz="2000" dirty="0">
                <a:solidFill>
                  <a:srgbClr val="008000"/>
                </a:solidFill>
                <a:latin typeface="Arial"/>
                <a:ea typeface="Arial"/>
                <a:cs typeface="Arial"/>
                <a:sym typeface="Arial"/>
              </a:rPr>
              <a:t>/  </a:t>
            </a:r>
            <a:r>
              <a:rPr lang="en-US" sz="2000" dirty="0" err="1">
                <a:solidFill>
                  <a:srgbClr val="008000"/>
                </a:solidFill>
                <a:latin typeface="Arial"/>
                <a:ea typeface="Arial"/>
                <a:cs typeface="Arial"/>
                <a:sym typeface="Arial"/>
              </a:rPr>
              <a:t>Berbentuk</a:t>
            </a:r>
            <a:r>
              <a:rPr lang="en-US" sz="2000" dirty="0">
                <a:solidFill>
                  <a:srgbClr val="008000"/>
                </a:solidFill>
                <a:latin typeface="Arial"/>
                <a:ea typeface="Arial"/>
                <a:cs typeface="Arial"/>
                <a:sym typeface="Arial"/>
              </a:rPr>
              <a:t> </a:t>
            </a:r>
            <a:r>
              <a:rPr lang="en-US" sz="2000" dirty="0" err="1">
                <a:solidFill>
                  <a:srgbClr val="008000"/>
                </a:solidFill>
                <a:latin typeface="Arial"/>
                <a:ea typeface="Arial"/>
                <a:cs typeface="Arial"/>
                <a:sym typeface="Arial"/>
              </a:rPr>
              <a:t>silinder</a:t>
            </a:r>
            <a:r>
              <a:rPr lang="en-US" sz="2000" dirty="0">
                <a:solidFill>
                  <a:srgbClr val="008000"/>
                </a:solidFill>
                <a:latin typeface="Arial"/>
                <a:ea typeface="Arial"/>
                <a:cs typeface="Arial"/>
                <a:sym typeface="Arial"/>
              </a:rPr>
              <a:t>  horizontal</a:t>
            </a:r>
            <a:endParaRPr lang="en-ID" sz="2000" dirty="0">
              <a:solidFill>
                <a:schemeClr val="dk1"/>
              </a:solidFill>
              <a:latin typeface="Arial"/>
              <a:ea typeface="Arial"/>
              <a:cs typeface="Arial"/>
              <a:sym typeface="Arial"/>
            </a:endParaRPr>
          </a:p>
          <a:p>
            <a:pPr marL="1247140" marR="0" lvl="0" indent="0" algn="l" rtl="0">
              <a:lnSpc>
                <a:spcPct val="100000"/>
              </a:lnSpc>
              <a:spcBef>
                <a:spcPts val="0"/>
              </a:spcBef>
              <a:spcAft>
                <a:spcPts val="0"/>
              </a:spcAft>
              <a:buNone/>
            </a:pPr>
            <a:r>
              <a:rPr lang="en-ID" sz="1800" dirty="0" err="1">
                <a:solidFill>
                  <a:schemeClr val="dk1"/>
                </a:solidFill>
                <a:latin typeface="Arial"/>
                <a:ea typeface="Arial"/>
                <a:cs typeface="Arial"/>
                <a:sym typeface="Arial"/>
              </a:rPr>
              <a:t>Pengambilan</a:t>
            </a:r>
            <a:r>
              <a:rPr lang="en-ID" sz="1800" dirty="0">
                <a:solidFill>
                  <a:schemeClr val="dk1"/>
                </a:solidFill>
                <a:latin typeface="Arial"/>
                <a:ea typeface="Arial"/>
                <a:cs typeface="Arial"/>
                <a:sym typeface="Arial"/>
              </a:rPr>
              <a:t> </a:t>
            </a:r>
            <a:r>
              <a:rPr lang="en-ID" sz="1800" dirty="0" err="1">
                <a:solidFill>
                  <a:schemeClr val="dk1"/>
                </a:solidFill>
                <a:latin typeface="Arial"/>
                <a:ea typeface="Arial"/>
                <a:cs typeface="Arial"/>
                <a:sym typeface="Arial"/>
              </a:rPr>
              <a:t>contoh</a:t>
            </a:r>
            <a:endParaRPr lang="en-ID" sz="1800"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lang="en-US" sz="1800"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800" dirty="0">
              <a:solidFill>
                <a:schemeClr val="dk1"/>
              </a:solidFill>
              <a:latin typeface="Times New Roman"/>
              <a:ea typeface="Times New Roman"/>
              <a:cs typeface="Times New Roman"/>
              <a:sym typeface="Times New Roman"/>
            </a:endParaRPr>
          </a:p>
          <a:p>
            <a:pPr marL="0" marR="0" lvl="0" indent="0" algn="l" rtl="0">
              <a:lnSpc>
                <a:spcPct val="100000"/>
              </a:lnSpc>
              <a:spcBef>
                <a:spcPts val="37"/>
              </a:spcBef>
              <a:spcAft>
                <a:spcPts val="0"/>
              </a:spcAft>
              <a:buNone/>
            </a:pPr>
            <a:endParaRPr lang="en-US" sz="1500" dirty="0">
              <a:solidFill>
                <a:schemeClr val="dk1"/>
              </a:solidFill>
              <a:latin typeface="Times New Roman"/>
              <a:ea typeface="Times New Roman"/>
              <a:cs typeface="Times New Roman"/>
              <a:sym typeface="Times New Roman"/>
            </a:endParaRPr>
          </a:p>
          <a:p>
            <a:pPr marL="0" marR="0" lvl="0" indent="0" algn="l" rtl="0">
              <a:lnSpc>
                <a:spcPct val="100000"/>
              </a:lnSpc>
              <a:spcBef>
                <a:spcPts val="37"/>
              </a:spcBef>
              <a:spcAft>
                <a:spcPts val="0"/>
              </a:spcAft>
              <a:buNone/>
            </a:pPr>
            <a:endParaRPr sz="1500" dirty="0">
              <a:solidFill>
                <a:schemeClr val="dk1"/>
              </a:solidFill>
              <a:latin typeface="Times New Roman"/>
              <a:ea typeface="Times New Roman"/>
              <a:cs typeface="Times New Roman"/>
              <a:sym typeface="Times New Roman"/>
            </a:endParaRPr>
          </a:p>
          <a:p>
            <a:pPr marL="0" marR="1272540" lvl="0" indent="0" algn="ctr" rtl="0">
              <a:lnSpc>
                <a:spcPct val="100000"/>
              </a:lnSpc>
              <a:spcBef>
                <a:spcPts val="0"/>
              </a:spcBef>
              <a:spcAft>
                <a:spcPts val="0"/>
              </a:spcAft>
              <a:buNone/>
            </a:pPr>
            <a:r>
              <a:rPr lang="en-US" sz="2000" dirty="0" err="1">
                <a:solidFill>
                  <a:srgbClr val="0000FF"/>
                </a:solidFill>
                <a:latin typeface="Arial"/>
                <a:ea typeface="Arial"/>
                <a:cs typeface="Arial"/>
                <a:sym typeface="Arial"/>
              </a:rPr>
              <a:t>Beberapa</a:t>
            </a:r>
            <a:r>
              <a:rPr lang="en-US" sz="2000" dirty="0">
                <a:solidFill>
                  <a:srgbClr val="0000FF"/>
                </a:solidFill>
                <a:latin typeface="Arial"/>
                <a:ea typeface="Arial"/>
                <a:cs typeface="Arial"/>
                <a:sym typeface="Arial"/>
              </a:rPr>
              <a:t> </a:t>
            </a:r>
            <a:r>
              <a:rPr lang="en-US" sz="2000" dirty="0" err="1">
                <a:solidFill>
                  <a:srgbClr val="0000FF"/>
                </a:solidFill>
                <a:latin typeface="Arial"/>
                <a:ea typeface="Arial"/>
                <a:cs typeface="Arial"/>
                <a:sym typeface="Arial"/>
              </a:rPr>
              <a:t>bagian</a:t>
            </a:r>
            <a:endParaRPr sz="2000" dirty="0">
              <a:solidFill>
                <a:schemeClr val="dk1"/>
              </a:solidFill>
              <a:latin typeface="Arial"/>
              <a:ea typeface="Arial"/>
              <a:cs typeface="Arial"/>
              <a:sym typeface="Arial"/>
            </a:endParaRPr>
          </a:p>
        </p:txBody>
      </p:sp>
      <p:sp>
        <p:nvSpPr>
          <p:cNvPr id="2351" name="Google Shape;2351;p81"/>
          <p:cNvSpPr txBox="1"/>
          <p:nvPr/>
        </p:nvSpPr>
        <p:spPr>
          <a:xfrm>
            <a:off x="7792077" y="5380781"/>
            <a:ext cx="2365585" cy="620395"/>
          </a:xfrm>
          <a:prstGeom prst="rect">
            <a:avLst/>
          </a:prstGeom>
          <a:noFill/>
          <a:ln>
            <a:noFill/>
          </a:ln>
        </p:spPr>
        <p:txBody>
          <a:bodyPr spcFirstLastPara="1" wrap="square" lIns="0" tIns="0" rIns="0" bIns="0" anchor="t" anchorCtr="0">
            <a:spAutoFit/>
          </a:bodyPr>
          <a:lstStyle/>
          <a:p>
            <a:pPr marL="12700" marR="5080" lvl="0" indent="48260" algn="l" rtl="0">
              <a:lnSpc>
                <a:spcPct val="100000"/>
              </a:lnSpc>
              <a:spcBef>
                <a:spcPts val="0"/>
              </a:spcBef>
              <a:spcAft>
                <a:spcPts val="0"/>
              </a:spcAft>
              <a:buNone/>
            </a:pPr>
            <a:r>
              <a:rPr lang="en-US" sz="2000">
                <a:solidFill>
                  <a:srgbClr val="FF0000"/>
                </a:solidFill>
                <a:latin typeface="Arial"/>
                <a:ea typeface="Arial"/>
                <a:cs typeface="Arial"/>
                <a:sym typeface="Arial"/>
              </a:rPr>
              <a:t>Perbandingan  volume tertentu</a:t>
            </a:r>
            <a:endParaRPr sz="2000">
              <a:solidFill>
                <a:schemeClr val="dk1"/>
              </a:solidFill>
              <a:latin typeface="Arial"/>
              <a:ea typeface="Arial"/>
              <a:cs typeface="Arial"/>
              <a:sym typeface="Arial"/>
            </a:endParaRPr>
          </a:p>
        </p:txBody>
      </p:sp>
      <p:sp>
        <p:nvSpPr>
          <p:cNvPr id="2352" name="Google Shape;2352;p81"/>
          <p:cNvSpPr/>
          <p:nvPr/>
        </p:nvSpPr>
        <p:spPr>
          <a:xfrm>
            <a:off x="8966403" y="4191000"/>
            <a:ext cx="8467" cy="1016000"/>
          </a:xfrm>
          <a:custGeom>
            <a:avLst/>
            <a:gdLst/>
            <a:ahLst/>
            <a:cxnLst/>
            <a:rect l="l" t="t" r="r" b="b"/>
            <a:pathLst>
              <a:path w="6350" h="1016000" extrusionOk="0">
                <a:moveTo>
                  <a:pt x="0" y="0"/>
                </a:moveTo>
                <a:lnTo>
                  <a:pt x="5803" y="1016000"/>
                </a:lnTo>
              </a:path>
            </a:pathLst>
          </a:custGeom>
          <a:noFill/>
          <a:ln w="38100" cap="flat" cmpd="sng">
            <a:solidFill>
              <a:srgbClr val="6600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3" name="Google Shape;2353;p81"/>
          <p:cNvSpPr/>
          <p:nvPr/>
        </p:nvSpPr>
        <p:spPr>
          <a:xfrm>
            <a:off x="10177779" y="5690977"/>
            <a:ext cx="609600" cy="45719"/>
          </a:xfrm>
          <a:custGeom>
            <a:avLst/>
            <a:gdLst/>
            <a:ahLst/>
            <a:cxnLst/>
            <a:rect l="l" t="t" r="r" b="b"/>
            <a:pathLst>
              <a:path w="914400" h="120000" extrusionOk="0">
                <a:moveTo>
                  <a:pt x="0" y="0"/>
                </a:moveTo>
                <a:lnTo>
                  <a:pt x="914400" y="0"/>
                </a:lnTo>
              </a:path>
            </a:pathLst>
          </a:custGeom>
          <a:noFill/>
          <a:ln w="38100" cap="flat" cmpd="sng">
            <a:solidFill>
              <a:srgbClr val="6600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4" name="Google Shape;2354;p81"/>
          <p:cNvSpPr/>
          <p:nvPr/>
        </p:nvSpPr>
        <p:spPr>
          <a:xfrm>
            <a:off x="10769600" y="5622395"/>
            <a:ext cx="152400" cy="114300"/>
          </a:xfrm>
          <a:custGeom>
            <a:avLst/>
            <a:gdLst/>
            <a:ahLst/>
            <a:cxnLst/>
            <a:rect l="l" t="t" r="r" b="b"/>
            <a:pathLst>
              <a:path w="114300" h="114300" extrusionOk="0">
                <a:moveTo>
                  <a:pt x="0" y="0"/>
                </a:moveTo>
                <a:lnTo>
                  <a:pt x="0" y="114300"/>
                </a:lnTo>
                <a:lnTo>
                  <a:pt x="114300" y="57150"/>
                </a:lnTo>
                <a:lnTo>
                  <a:pt x="0" y="0"/>
                </a:lnTo>
                <a:close/>
              </a:path>
            </a:pathLst>
          </a:custGeom>
          <a:solidFill>
            <a:srgbClr val="6600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5" name="Google Shape;2355;p81"/>
          <p:cNvSpPr txBox="1"/>
          <p:nvPr/>
        </p:nvSpPr>
        <p:spPr>
          <a:xfrm>
            <a:off x="11212917" y="5548420"/>
            <a:ext cx="1014307" cy="28511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1800">
                <a:solidFill>
                  <a:schemeClr val="dk1"/>
                </a:solidFill>
                <a:latin typeface="Arial"/>
                <a:ea typeface="Arial"/>
                <a:cs typeface="Arial"/>
                <a:sym typeface="Arial"/>
              </a:rPr>
              <a:t>Tabel 1</a:t>
            </a:r>
            <a:endParaRPr sz="1800">
              <a:solidFill>
                <a:schemeClr val="dk1"/>
              </a:solidFill>
              <a:latin typeface="Arial"/>
              <a:ea typeface="Arial"/>
              <a:cs typeface="Arial"/>
              <a:sym typeface="Arial"/>
            </a:endParaRPr>
          </a:p>
        </p:txBody>
      </p:sp>
      <p:grpSp>
        <p:nvGrpSpPr>
          <p:cNvPr id="2356" name="Google Shape;2356;p81"/>
          <p:cNvGrpSpPr/>
          <p:nvPr/>
        </p:nvGrpSpPr>
        <p:grpSpPr>
          <a:xfrm>
            <a:off x="8900988" y="2880127"/>
            <a:ext cx="150081" cy="766321"/>
            <a:chOff x="4591050" y="2530475"/>
            <a:chExt cx="114300" cy="1050925"/>
          </a:xfrm>
        </p:grpSpPr>
        <p:sp>
          <p:nvSpPr>
            <p:cNvPr id="2357" name="Google Shape;2357;p81"/>
            <p:cNvSpPr/>
            <p:nvPr/>
          </p:nvSpPr>
          <p:spPr>
            <a:xfrm>
              <a:off x="4648200" y="2530475"/>
              <a:ext cx="0" cy="955675"/>
            </a:xfrm>
            <a:custGeom>
              <a:avLst/>
              <a:gdLst/>
              <a:ahLst/>
              <a:cxnLst/>
              <a:rect l="l" t="t" r="r" b="b"/>
              <a:pathLst>
                <a:path w="120000" h="955675" extrusionOk="0">
                  <a:moveTo>
                    <a:pt x="0" y="0"/>
                  </a:moveTo>
                  <a:lnTo>
                    <a:pt x="0" y="955675"/>
                  </a:lnTo>
                </a:path>
              </a:pathLst>
            </a:custGeom>
            <a:noFill/>
            <a:ln w="38100" cap="flat" cmpd="sng">
              <a:solidFill>
                <a:srgbClr val="6600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8" name="Google Shape;2358;p81"/>
            <p:cNvSpPr/>
            <p:nvPr/>
          </p:nvSpPr>
          <p:spPr>
            <a:xfrm>
              <a:off x="4591050" y="3467100"/>
              <a:ext cx="114300" cy="114300"/>
            </a:xfrm>
            <a:custGeom>
              <a:avLst/>
              <a:gdLst/>
              <a:ahLst/>
              <a:cxnLst/>
              <a:rect l="l" t="t" r="r" b="b"/>
              <a:pathLst>
                <a:path w="114300" h="114300" extrusionOk="0">
                  <a:moveTo>
                    <a:pt x="114300" y="0"/>
                  </a:moveTo>
                  <a:lnTo>
                    <a:pt x="0" y="0"/>
                  </a:lnTo>
                  <a:lnTo>
                    <a:pt x="57150" y="114300"/>
                  </a:lnTo>
                  <a:lnTo>
                    <a:pt x="114300" y="0"/>
                  </a:lnTo>
                  <a:close/>
                </a:path>
              </a:pathLst>
            </a:custGeom>
            <a:solidFill>
              <a:srgbClr val="6600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59" name="Google Shape;2359;p81"/>
          <p:cNvSpPr/>
          <p:nvPr/>
        </p:nvSpPr>
        <p:spPr>
          <a:xfrm>
            <a:off x="8898669" y="5210175"/>
            <a:ext cx="152400" cy="114935"/>
          </a:xfrm>
          <a:custGeom>
            <a:avLst/>
            <a:gdLst/>
            <a:ahLst/>
            <a:cxnLst/>
            <a:rect l="l" t="t" r="r" b="b"/>
            <a:pathLst>
              <a:path w="114300" h="114935" extrusionOk="0">
                <a:moveTo>
                  <a:pt x="114300" y="0"/>
                </a:moveTo>
                <a:lnTo>
                  <a:pt x="0" y="647"/>
                </a:lnTo>
                <a:lnTo>
                  <a:pt x="57797" y="114617"/>
                </a:lnTo>
                <a:lnTo>
                  <a:pt x="114300" y="0"/>
                </a:lnTo>
                <a:close/>
              </a:path>
            </a:pathLst>
          </a:custGeom>
          <a:solidFill>
            <a:srgbClr val="6600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60" name="Google Shape;2360;p81"/>
          <p:cNvPicPr preferRelativeResize="0"/>
          <p:nvPr/>
        </p:nvPicPr>
        <p:blipFill rotWithShape="1">
          <a:blip r:embed="rId3">
            <a:alphaModFix/>
          </a:blip>
          <a:srcRect/>
          <a:stretch/>
        </p:blipFill>
        <p:spPr>
          <a:xfrm>
            <a:off x="0" y="1093067"/>
            <a:ext cx="7733979" cy="2871439"/>
          </a:xfrm>
          <a:prstGeom prst="rect">
            <a:avLst/>
          </a:prstGeom>
          <a:noFill/>
          <a:ln>
            <a:noFill/>
          </a:ln>
        </p:spPr>
      </p:pic>
      <p:pic>
        <p:nvPicPr>
          <p:cNvPr id="2361" name="Google Shape;2361;p81" descr="truk.png"/>
          <p:cNvPicPr preferRelativeResize="0"/>
          <p:nvPr/>
        </p:nvPicPr>
        <p:blipFill rotWithShape="1">
          <a:blip r:embed="rId4">
            <a:alphaModFix/>
          </a:blip>
          <a:srcRect/>
          <a:stretch/>
        </p:blipFill>
        <p:spPr>
          <a:xfrm>
            <a:off x="-1" y="3964506"/>
            <a:ext cx="7650855" cy="2512494"/>
          </a:xfrm>
          <a:prstGeom prst="rect">
            <a:avLst/>
          </a:prstGeom>
          <a:noFill/>
          <a:ln>
            <a:noFill/>
          </a:ln>
        </p:spPr>
      </p:pic>
      <p:sp>
        <p:nvSpPr>
          <p:cNvPr id="2362" name="Google Shape;2362;p81"/>
          <p:cNvSpPr/>
          <p:nvPr/>
        </p:nvSpPr>
        <p:spPr>
          <a:xfrm>
            <a:off x="4165600" y="1836683"/>
            <a:ext cx="508000" cy="152400"/>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3" name="Google Shape;2363;p81"/>
          <p:cNvSpPr/>
          <p:nvPr/>
        </p:nvSpPr>
        <p:spPr>
          <a:xfrm>
            <a:off x="4165600" y="2065283"/>
            <a:ext cx="508000" cy="152400"/>
          </a:xfrm>
          <a:prstGeom prst="ellipse">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4" name="Google Shape;2364;p81"/>
          <p:cNvSpPr/>
          <p:nvPr/>
        </p:nvSpPr>
        <p:spPr>
          <a:xfrm>
            <a:off x="4165600" y="2293883"/>
            <a:ext cx="508000" cy="152400"/>
          </a:xfrm>
          <a:prstGeom prst="ellipse">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07" y="142488"/>
            <a:ext cx="10056541" cy="928416"/>
          </a:xfrm>
        </p:spPr>
        <p:txBody>
          <a:bodyPr/>
          <a:lstStyle/>
          <a:p>
            <a:r>
              <a:rPr lang="en-AU" dirty="0" err="1"/>
              <a:t>Tabel</a:t>
            </a:r>
            <a:r>
              <a:rPr lang="en-AU" dirty="0"/>
              <a:t> 1</a:t>
            </a:r>
          </a:p>
        </p:txBody>
      </p:sp>
      <p:graphicFrame>
        <p:nvGraphicFramePr>
          <p:cNvPr id="4" name="object 2"/>
          <p:cNvGraphicFramePr>
            <a:graphicFrameLocks noGrp="1"/>
          </p:cNvGraphicFramePr>
          <p:nvPr>
            <p:extLst>
              <p:ext uri="{D42A27DB-BD31-4B8C-83A1-F6EECF244321}">
                <p14:modId xmlns:p14="http://schemas.microsoft.com/office/powerpoint/2010/main" val="1098180196"/>
              </p:ext>
            </p:extLst>
          </p:nvPr>
        </p:nvGraphicFramePr>
        <p:xfrm>
          <a:off x="2123377" y="1271626"/>
          <a:ext cx="7619999" cy="5303832"/>
        </p:xfrm>
        <a:graphic>
          <a:graphicData uri="http://schemas.openxmlformats.org/drawingml/2006/table">
            <a:tbl>
              <a:tblPr firstRow="1" bandRow="1">
                <a:tableStyleId>{3B4B98B0-60AC-42C2-AFA5-B58CD77FA1E5}</a:tableStyleId>
              </a:tblPr>
              <a:tblGrid>
                <a:gridCol w="1647825">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1077912">
                  <a:extLst>
                    <a:ext uri="{9D8B030D-6E8A-4147-A177-3AD203B41FA5}">
                      <a16:colId xmlns:a16="http://schemas.microsoft.com/office/drawing/2014/main" val="20002"/>
                    </a:ext>
                  </a:extLst>
                </a:gridCol>
                <a:gridCol w="1009650">
                  <a:extLst>
                    <a:ext uri="{9D8B030D-6E8A-4147-A177-3AD203B41FA5}">
                      <a16:colId xmlns:a16="http://schemas.microsoft.com/office/drawing/2014/main" val="20003"/>
                    </a:ext>
                  </a:extLst>
                </a:gridCol>
                <a:gridCol w="895350">
                  <a:extLst>
                    <a:ext uri="{9D8B030D-6E8A-4147-A177-3AD203B41FA5}">
                      <a16:colId xmlns:a16="http://schemas.microsoft.com/office/drawing/2014/main" val="20004"/>
                    </a:ext>
                  </a:extLst>
                </a:gridCol>
                <a:gridCol w="1027112">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tblGrid>
              <a:tr h="914450">
                <a:tc rowSpan="3">
                  <a:txBody>
                    <a:bodyPr/>
                    <a:lstStyle/>
                    <a:p>
                      <a:pPr marL="153670" marR="155575" algn="ctr">
                        <a:lnSpc>
                          <a:spcPct val="100000"/>
                        </a:lnSpc>
                        <a:spcBef>
                          <a:spcPts val="185"/>
                        </a:spcBef>
                      </a:pPr>
                      <a:r>
                        <a:rPr sz="1800" spc="-10" dirty="0"/>
                        <a:t>Tinggi </a:t>
                      </a:r>
                      <a:r>
                        <a:rPr sz="1800" dirty="0"/>
                        <a:t>cairan  </a:t>
                      </a:r>
                      <a:r>
                        <a:rPr sz="1800" spc="-5" dirty="0"/>
                        <a:t>terhadap  tangki</a:t>
                      </a:r>
                      <a:r>
                        <a:rPr sz="1800" spc="-100" dirty="0"/>
                        <a:t> </a:t>
                      </a:r>
                      <a:r>
                        <a:rPr sz="1800" spc="-5" dirty="0"/>
                        <a:t>(%)</a:t>
                      </a:r>
                      <a:endParaRPr sz="1800" dirty="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106680" marR="98425" indent="-1270" algn="ctr">
                        <a:lnSpc>
                          <a:spcPct val="100000"/>
                        </a:lnSpc>
                        <a:spcBef>
                          <a:spcPts val="185"/>
                        </a:spcBef>
                      </a:pPr>
                      <a:r>
                        <a:rPr sz="1800" spc="-10" dirty="0"/>
                        <a:t>Tinggi </a:t>
                      </a:r>
                      <a:r>
                        <a:rPr sz="1800" spc="-5" dirty="0"/>
                        <a:t>tempat contoh diambil  (tinggi dari </a:t>
                      </a:r>
                      <a:r>
                        <a:rPr sz="1800" spc="-30" dirty="0"/>
                        <a:t>dasar, </a:t>
                      </a:r>
                      <a:r>
                        <a:rPr sz="1800" spc="-5" dirty="0"/>
                        <a:t>%terhadap  tinggi</a:t>
                      </a:r>
                      <a:r>
                        <a:rPr sz="1800" spc="370" dirty="0"/>
                        <a:t> </a:t>
                      </a:r>
                      <a:r>
                        <a:rPr sz="1800" spc="-5" dirty="0"/>
                        <a:t>tangki)</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0" marR="0" marT="0" marB="0"/>
                </a:tc>
                <a:tc hMerge="1">
                  <a:txBody>
                    <a:bodyPr/>
                    <a:lstStyle/>
                    <a:p>
                      <a:endParaRPr lang="en-US"/>
                    </a:p>
                  </a:txBody>
                  <a:tcPr marL="0" marR="0" marT="0" marB="0"/>
                </a:tc>
                <a:tc rowSpan="2" gridSpan="3">
                  <a:txBody>
                    <a:bodyPr/>
                    <a:lstStyle/>
                    <a:p>
                      <a:pPr marL="160020" marR="143510" algn="ctr">
                        <a:lnSpc>
                          <a:spcPct val="100000"/>
                        </a:lnSpc>
                        <a:spcBef>
                          <a:spcPts val="185"/>
                        </a:spcBef>
                      </a:pPr>
                      <a:r>
                        <a:rPr sz="1800" spc="-35" dirty="0"/>
                        <a:t>Volume </a:t>
                      </a:r>
                      <a:r>
                        <a:rPr sz="1800" dirty="0"/>
                        <a:t>tiap </a:t>
                      </a:r>
                      <a:r>
                        <a:rPr sz="1800" spc="-5" dirty="0"/>
                        <a:t>pengambilan  </a:t>
                      </a:r>
                      <a:r>
                        <a:rPr sz="1800" dirty="0"/>
                        <a:t>(% </a:t>
                      </a:r>
                      <a:r>
                        <a:rPr sz="1800" spc="-5" dirty="0"/>
                        <a:t>dari seluruh volume  contoh)</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marL="0" marR="0" marT="0" marB="0"/>
                </a:tc>
                <a:tc rowSpan="2" hMerge="1">
                  <a:txBody>
                    <a:bodyPr/>
                    <a:lstStyle/>
                    <a:p>
                      <a:endParaRPr lang="en-US"/>
                    </a:p>
                  </a:txBody>
                  <a:tcPr marL="0" marR="0" marT="0" marB="0"/>
                </a:tc>
                <a:extLst>
                  <a:ext uri="{0D108BD9-81ED-4DB2-BD59-A6C34878D82A}">
                    <a16:rowId xmlns:a16="http://schemas.microsoft.com/office/drawing/2014/main" val="10000"/>
                  </a:ext>
                </a:extLst>
              </a:tr>
              <a:tr h="365785">
                <a:tc vMerge="1">
                  <a:txBody>
                    <a:bodyPr/>
                    <a:lstStyle/>
                    <a:p>
                      <a:endParaRPr lang="en-US"/>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E9E2B6"/>
                    </a:solidFill>
                  </a:tcPr>
                </a:tc>
                <a:tc gridSpan="3">
                  <a:txBody>
                    <a:bodyPr/>
                    <a:lstStyle/>
                    <a:p>
                      <a:pPr marL="827405">
                        <a:lnSpc>
                          <a:spcPct val="100000"/>
                        </a:lnSpc>
                        <a:spcBef>
                          <a:spcPts val="250"/>
                        </a:spcBef>
                      </a:pPr>
                      <a:r>
                        <a:rPr sz="1800" spc="-5" dirty="0"/>
                        <a:t>Lapisan</a:t>
                      </a:r>
                      <a:r>
                        <a:rPr sz="1800" spc="-90" dirty="0"/>
                        <a:t> </a:t>
                      </a:r>
                      <a:r>
                        <a:rPr sz="1800" dirty="0"/>
                        <a:t>cairan</a:t>
                      </a:r>
                      <a:endParaRPr sz="1800" dirty="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0" marR="0" marT="0" marB="0"/>
                </a:tc>
                <a:tc hMerge="1">
                  <a:txBody>
                    <a:bodyPr/>
                    <a:lstStyle/>
                    <a:p>
                      <a:endParaRPr lang="en-US"/>
                    </a:p>
                  </a:txBody>
                  <a:tcPr marL="0" marR="0" marT="0" marB="0"/>
                </a:tc>
                <a:tc gridSpan="3" vMerge="1">
                  <a:txBody>
                    <a:bodyPr/>
                    <a:lstStyle/>
                    <a:p>
                      <a:endParaRPr lang="en-US"/>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E9E2B6"/>
                    </a:solidFill>
                  </a:tcPr>
                </a:tc>
                <a:tc hMerge="1" vMerge="1">
                  <a:txBody>
                    <a:bodyPr/>
                    <a:lstStyle/>
                    <a:p>
                      <a:endParaRPr lang="en-US"/>
                    </a:p>
                  </a:txBody>
                  <a:tcPr marL="0" marR="0" marT="0" marB="0"/>
                </a:tc>
                <a:tc hMerge="1" vMerge="1">
                  <a:txBody>
                    <a:bodyPr/>
                    <a:lstStyle/>
                    <a:p>
                      <a:endParaRPr lang="en-US"/>
                    </a:p>
                  </a:txBody>
                  <a:tcPr marL="0" marR="0" marT="0" marB="0"/>
                </a:tc>
                <a:extLst>
                  <a:ext uri="{0D108BD9-81ED-4DB2-BD59-A6C34878D82A}">
                    <a16:rowId xmlns:a16="http://schemas.microsoft.com/office/drawing/2014/main" val="10001"/>
                  </a:ext>
                </a:extLst>
              </a:tr>
              <a:tr h="365785">
                <a:tc vMerge="1">
                  <a:txBody>
                    <a:bodyPr/>
                    <a:lstStyle/>
                    <a:p>
                      <a:endParaRPr lang="en-US"/>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E9E2B6"/>
                    </a:solidFill>
                  </a:tcPr>
                </a:tc>
                <a:tc>
                  <a:txBody>
                    <a:bodyPr/>
                    <a:lstStyle/>
                    <a:p>
                      <a:pPr marL="635" algn="ctr">
                        <a:lnSpc>
                          <a:spcPct val="100000"/>
                        </a:lnSpc>
                        <a:spcBef>
                          <a:spcPts val="250"/>
                        </a:spcBef>
                      </a:pPr>
                      <a:r>
                        <a:rPr sz="1800" spc="-5" dirty="0"/>
                        <a:t>Atas</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250"/>
                        </a:spcBef>
                      </a:pPr>
                      <a:r>
                        <a:rPr sz="1800" spc="-30" dirty="0"/>
                        <a:t>Tengah</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50"/>
                        </a:spcBef>
                      </a:pPr>
                      <a:r>
                        <a:rPr sz="1800" dirty="0"/>
                        <a:t>Bawah</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250"/>
                        </a:spcBef>
                      </a:pPr>
                      <a:r>
                        <a:rPr sz="1800" spc="-5" dirty="0"/>
                        <a:t>Atas</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50"/>
                        </a:spcBef>
                      </a:pPr>
                      <a:r>
                        <a:rPr sz="1800" spc="-30" dirty="0"/>
                        <a:t>Tengah</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255" algn="ctr">
                        <a:lnSpc>
                          <a:spcPct val="100000"/>
                        </a:lnSpc>
                        <a:spcBef>
                          <a:spcPts val="250"/>
                        </a:spcBef>
                      </a:pPr>
                      <a:r>
                        <a:rPr sz="1800" dirty="0"/>
                        <a:t>Bawah</a:t>
                      </a:r>
                      <a:endParaRPr sz="1800" dirty="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5785">
                <a:tc>
                  <a:txBody>
                    <a:bodyPr/>
                    <a:lstStyle/>
                    <a:p>
                      <a:pPr marR="635" algn="ctr">
                        <a:lnSpc>
                          <a:spcPct val="100000"/>
                        </a:lnSpc>
                        <a:spcBef>
                          <a:spcPts val="250"/>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50"/>
                        </a:spcBef>
                      </a:pPr>
                      <a:r>
                        <a:rPr sz="1800" dirty="0"/>
                        <a:t>-</a:t>
                      </a:r>
                      <a:endParaRPr sz="1800" dirty="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50"/>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50"/>
                        </a:spcBef>
                      </a:pPr>
                      <a:r>
                        <a:rPr sz="1800" dirty="0"/>
                        <a:t>5</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50"/>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50"/>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 algn="ctr">
                        <a:lnSpc>
                          <a:spcPct val="100000"/>
                        </a:lnSpc>
                        <a:spcBef>
                          <a:spcPts val="250"/>
                        </a:spcBef>
                      </a:pPr>
                      <a:r>
                        <a:rPr sz="1800" dirty="0"/>
                        <a:t>100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5772">
                <a:tc>
                  <a:txBody>
                    <a:bodyPr/>
                    <a:lstStyle/>
                    <a:p>
                      <a:pPr marR="635" algn="ctr">
                        <a:lnSpc>
                          <a:spcPct val="100000"/>
                        </a:lnSpc>
                        <a:spcBef>
                          <a:spcPts val="245"/>
                        </a:spcBef>
                      </a:pPr>
                      <a:r>
                        <a:rPr sz="1800" dirty="0"/>
                        <a:t>20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 algn="ctr">
                        <a:lnSpc>
                          <a:spcPct val="100000"/>
                        </a:lnSpc>
                        <a:spcBef>
                          <a:spcPts val="245"/>
                        </a:spcBef>
                      </a:pPr>
                      <a:r>
                        <a:rPr sz="1800" dirty="0"/>
                        <a:t>100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5785">
                <a:tc>
                  <a:txBody>
                    <a:bodyPr/>
                    <a:lstStyle/>
                    <a:p>
                      <a:pPr marR="635" algn="ctr">
                        <a:lnSpc>
                          <a:spcPct val="100000"/>
                        </a:lnSpc>
                        <a:spcBef>
                          <a:spcPts val="245"/>
                        </a:spcBef>
                      </a:pPr>
                      <a:r>
                        <a:rPr sz="1800" dirty="0"/>
                        <a:t>30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20</a:t>
                      </a:r>
                      <a:endParaRPr sz="1800" dirty="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60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 algn="ctr">
                        <a:lnSpc>
                          <a:spcPct val="100000"/>
                        </a:lnSpc>
                        <a:spcBef>
                          <a:spcPts val="245"/>
                        </a:spcBef>
                      </a:pPr>
                      <a:r>
                        <a:rPr sz="1800" dirty="0"/>
                        <a:t>40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5785">
                <a:tc>
                  <a:txBody>
                    <a:bodyPr/>
                    <a:lstStyle/>
                    <a:p>
                      <a:pPr marR="635" algn="ctr">
                        <a:lnSpc>
                          <a:spcPct val="100000"/>
                        </a:lnSpc>
                        <a:spcBef>
                          <a:spcPts val="245"/>
                        </a:spcBef>
                      </a:pPr>
                      <a:r>
                        <a:rPr sz="1800" dirty="0"/>
                        <a:t>40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25</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70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 algn="ctr">
                        <a:lnSpc>
                          <a:spcPct val="100000"/>
                        </a:lnSpc>
                        <a:spcBef>
                          <a:spcPts val="245"/>
                        </a:spcBef>
                      </a:pPr>
                      <a:r>
                        <a:rPr sz="1800" dirty="0"/>
                        <a:t>30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5785">
                <a:tc>
                  <a:txBody>
                    <a:bodyPr/>
                    <a:lstStyle/>
                    <a:p>
                      <a:pPr marR="1270" algn="ctr">
                        <a:lnSpc>
                          <a:spcPct val="100000"/>
                        </a:lnSpc>
                        <a:spcBef>
                          <a:spcPts val="245"/>
                        </a:spcBef>
                      </a:pPr>
                      <a:r>
                        <a:rPr sz="1800" dirty="0"/>
                        <a:t>50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30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80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 algn="ctr">
                        <a:lnSpc>
                          <a:spcPct val="100000"/>
                        </a:lnSpc>
                        <a:spcBef>
                          <a:spcPts val="245"/>
                        </a:spcBef>
                      </a:pPr>
                      <a:r>
                        <a:rPr sz="1800" dirty="0"/>
                        <a:t>20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5772">
                <a:tc>
                  <a:txBody>
                    <a:bodyPr/>
                    <a:lstStyle/>
                    <a:p>
                      <a:pPr marR="1905" algn="ctr">
                        <a:lnSpc>
                          <a:spcPct val="100000"/>
                        </a:lnSpc>
                        <a:spcBef>
                          <a:spcPts val="245"/>
                        </a:spcBef>
                      </a:pPr>
                      <a:r>
                        <a:rPr sz="1800" dirty="0"/>
                        <a:t>60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55</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35</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80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445"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65785">
                <a:tc>
                  <a:txBody>
                    <a:bodyPr/>
                    <a:lstStyle/>
                    <a:p>
                      <a:pPr marR="2540" algn="ctr">
                        <a:lnSpc>
                          <a:spcPct val="100000"/>
                        </a:lnSpc>
                        <a:spcBef>
                          <a:spcPts val="245"/>
                        </a:spcBef>
                      </a:pPr>
                      <a:r>
                        <a:rPr sz="1800" dirty="0"/>
                        <a:t>70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65</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40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80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10"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65785">
                <a:tc>
                  <a:txBody>
                    <a:bodyPr/>
                    <a:lstStyle/>
                    <a:p>
                      <a:pPr marR="2540" algn="ctr">
                        <a:lnSpc>
                          <a:spcPct val="100000"/>
                        </a:lnSpc>
                        <a:spcBef>
                          <a:spcPts val="245"/>
                        </a:spcBef>
                      </a:pPr>
                      <a:r>
                        <a:rPr sz="1800" dirty="0"/>
                        <a:t>80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65</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45</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80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65777">
                <a:tc>
                  <a:txBody>
                    <a:bodyPr/>
                    <a:lstStyle/>
                    <a:p>
                      <a:pPr marR="3175" algn="ctr">
                        <a:lnSpc>
                          <a:spcPct val="100000"/>
                        </a:lnSpc>
                        <a:spcBef>
                          <a:spcPts val="245"/>
                        </a:spcBef>
                      </a:pPr>
                      <a:r>
                        <a:rPr sz="1800" dirty="0"/>
                        <a:t>90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85</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50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80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65781">
                <a:tc>
                  <a:txBody>
                    <a:bodyPr/>
                    <a:lstStyle/>
                    <a:p>
                      <a:pPr marR="5080" algn="ctr">
                        <a:lnSpc>
                          <a:spcPct val="100000"/>
                        </a:lnSpc>
                        <a:spcBef>
                          <a:spcPts val="245"/>
                        </a:spcBef>
                      </a:pPr>
                      <a:r>
                        <a:rPr sz="1800" dirty="0"/>
                        <a:t>100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90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50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10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45"/>
                        </a:spcBef>
                      </a:pPr>
                      <a:r>
                        <a:rPr sz="1800" dirty="0"/>
                        <a:t>80</a:t>
                      </a:r>
                      <a:endParaRPr sz="180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540" algn="ctr">
                        <a:lnSpc>
                          <a:spcPct val="100000"/>
                        </a:lnSpc>
                        <a:spcBef>
                          <a:spcPts val="245"/>
                        </a:spcBef>
                      </a:pPr>
                      <a:r>
                        <a:rPr sz="1800" dirty="0"/>
                        <a:t>10</a:t>
                      </a:r>
                      <a:endParaRPr sz="1800" dirty="0">
                        <a:latin typeface="Times New Roman" panose="02020603050405020304"/>
                        <a:cs typeface="Times New Roman" panose="02020603050405020304"/>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2382" name="Google Shape;2382;p84"/>
          <p:cNvSpPr txBox="1"/>
          <p:nvPr/>
        </p:nvSpPr>
        <p:spPr>
          <a:xfrm>
            <a:off x="455506" y="3733801"/>
            <a:ext cx="11280985" cy="1969770"/>
          </a:xfrm>
          <a:prstGeom prst="rect">
            <a:avLst/>
          </a:prstGeom>
          <a:noFill/>
          <a:ln>
            <a:noFill/>
          </a:ln>
        </p:spPr>
        <p:txBody>
          <a:bodyPr spcFirstLastPara="1" wrap="square" lIns="0" tIns="0" rIns="0" bIns="0" anchor="t" anchorCtr="0">
            <a:spAutoFit/>
          </a:bodyPr>
          <a:lstStyle/>
          <a:p>
            <a:pPr marL="837946" marR="5080" lvl="0" indent="0" algn="l" rtl="0">
              <a:lnSpc>
                <a:spcPct val="100000"/>
              </a:lnSpc>
              <a:spcBef>
                <a:spcPts val="0"/>
              </a:spcBef>
              <a:spcAft>
                <a:spcPts val="0"/>
              </a:spcAft>
              <a:buClr>
                <a:srgbClr val="4F81BD"/>
              </a:buClr>
              <a:buSzPts val="2560"/>
              <a:buFont typeface="Noto Sans Symbols"/>
              <a:buNone/>
            </a:pPr>
            <a:r>
              <a:rPr lang="en-US" sz="3200">
                <a:solidFill>
                  <a:srgbClr val="000000"/>
                </a:solidFill>
                <a:latin typeface="Calibri"/>
                <a:ea typeface="Calibri"/>
                <a:cs typeface="Calibri"/>
                <a:sym typeface="Calibri"/>
              </a:rPr>
              <a:t>Dilakukan pengambilan contoh dalam tangki horizontal  yang bervolume 3 m</a:t>
            </a:r>
            <a:r>
              <a:rPr lang="en-US" sz="2400" baseline="30000">
                <a:solidFill>
                  <a:srgbClr val="000000"/>
                </a:solidFill>
                <a:latin typeface="Calibri"/>
                <a:ea typeface="Calibri"/>
                <a:cs typeface="Calibri"/>
                <a:sym typeface="Calibri"/>
              </a:rPr>
              <a:t>3</a:t>
            </a:r>
            <a:r>
              <a:rPr lang="en-US" sz="2400">
                <a:solidFill>
                  <a:srgbClr val="000000"/>
                </a:solidFill>
                <a:latin typeface="Calibri"/>
                <a:ea typeface="Calibri"/>
                <a:cs typeface="Calibri"/>
                <a:sym typeface="Calibri"/>
              </a:rPr>
              <a:t>. Tinggi tangki = 300 cm, tinggi cairan </a:t>
            </a:r>
            <a:r>
              <a:rPr lang="en-US" sz="3200">
                <a:solidFill>
                  <a:srgbClr val="000000"/>
                </a:solidFill>
                <a:latin typeface="Calibri"/>
                <a:ea typeface="Calibri"/>
                <a:cs typeface="Calibri"/>
                <a:sym typeface="Calibri"/>
              </a:rPr>
              <a:t>= 270 cm, dan volume yang dibutuhkan untuk pengujian  laboratorium adalah 500 mL, maka:</a:t>
            </a:r>
            <a:endParaRPr/>
          </a:p>
        </p:txBody>
      </p:sp>
      <p:pic>
        <p:nvPicPr>
          <p:cNvPr id="2383" name="Google Shape;2383;p84"/>
          <p:cNvPicPr preferRelativeResize="0"/>
          <p:nvPr/>
        </p:nvPicPr>
        <p:blipFill rotWithShape="1">
          <a:blip r:embed="rId3">
            <a:alphaModFix/>
          </a:blip>
          <a:srcRect/>
          <a:stretch/>
        </p:blipFill>
        <p:spPr>
          <a:xfrm>
            <a:off x="3454400" y="1050122"/>
            <a:ext cx="5892800" cy="2400300"/>
          </a:xfrm>
          <a:prstGeom prst="rect">
            <a:avLst/>
          </a:prstGeom>
          <a:noFill/>
          <a:ln>
            <a:noFill/>
          </a:ln>
        </p:spPr>
      </p:pic>
      <p:sp>
        <p:nvSpPr>
          <p:cNvPr id="2384" name="Google Shape;2384;p84"/>
          <p:cNvSpPr/>
          <p:nvPr/>
        </p:nvSpPr>
        <p:spPr>
          <a:xfrm>
            <a:off x="1524000" y="152400"/>
            <a:ext cx="33528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Latihan Soal</a:t>
            </a:r>
            <a:endParaRPr sz="3200" b="1">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411" name="Google Shape;2411;p88"/>
          <p:cNvSpPr txBox="1">
            <a:spLocks noGrp="1"/>
          </p:cNvSpPr>
          <p:nvPr>
            <p:ph type="title"/>
          </p:nvPr>
        </p:nvSpPr>
        <p:spPr>
          <a:xfrm>
            <a:off x="-157990" y="-20755"/>
            <a:ext cx="13195299" cy="800411"/>
          </a:xfrm>
          <a:prstGeom prst="rect">
            <a:avLst/>
          </a:prstGeom>
          <a:noFill/>
          <a:ln>
            <a:noFill/>
          </a:ln>
        </p:spPr>
        <p:txBody>
          <a:bodyPr spcFirstLastPara="1" wrap="square" lIns="0" tIns="244025" rIns="0" bIns="0" anchor="ctr" anchorCtr="0">
            <a:spAutoFit/>
          </a:bodyPr>
          <a:lstStyle/>
          <a:p>
            <a:pPr marL="2067560" lvl="0" indent="0" algn="l" rtl="0">
              <a:lnSpc>
                <a:spcPct val="100000"/>
              </a:lnSpc>
              <a:spcBef>
                <a:spcPts val="0"/>
              </a:spcBef>
              <a:spcAft>
                <a:spcPts val="0"/>
              </a:spcAft>
              <a:buNone/>
            </a:pPr>
            <a:r>
              <a:rPr lang="en-US" sz="3600" dirty="0" err="1">
                <a:solidFill>
                  <a:srgbClr val="FF6600"/>
                </a:solidFill>
              </a:rPr>
              <a:t>Pengambilan</a:t>
            </a:r>
            <a:r>
              <a:rPr lang="en-US" sz="3600" dirty="0">
                <a:solidFill>
                  <a:srgbClr val="FF6600"/>
                </a:solidFill>
              </a:rPr>
              <a:t> </a:t>
            </a:r>
            <a:r>
              <a:rPr lang="en-US" sz="3600" dirty="0" err="1">
                <a:solidFill>
                  <a:srgbClr val="FF6600"/>
                </a:solidFill>
              </a:rPr>
              <a:t>contoh</a:t>
            </a:r>
            <a:r>
              <a:rPr lang="en-US" sz="3600" dirty="0">
                <a:solidFill>
                  <a:srgbClr val="FF6600"/>
                </a:solidFill>
              </a:rPr>
              <a:t> </a:t>
            </a:r>
            <a:r>
              <a:rPr lang="en-US" sz="3600" dirty="0" err="1">
                <a:solidFill>
                  <a:srgbClr val="FF6600"/>
                </a:solidFill>
              </a:rPr>
              <a:t>dalam</a:t>
            </a:r>
            <a:r>
              <a:rPr lang="en-US" sz="3600" dirty="0">
                <a:solidFill>
                  <a:srgbClr val="FF6600"/>
                </a:solidFill>
              </a:rPr>
              <a:t> </a:t>
            </a:r>
            <a:r>
              <a:rPr lang="en-US" sz="3600" dirty="0" err="1">
                <a:solidFill>
                  <a:srgbClr val="FF6600"/>
                </a:solidFill>
              </a:rPr>
              <a:t>kemasan</a:t>
            </a:r>
            <a:endParaRPr sz="4000" dirty="0">
              <a:solidFill>
                <a:srgbClr val="FF6600"/>
              </a:solidFill>
            </a:endParaRPr>
          </a:p>
        </p:txBody>
      </p:sp>
      <p:sp>
        <p:nvSpPr>
          <p:cNvPr id="2412" name="Google Shape;2412;p88"/>
          <p:cNvSpPr txBox="1"/>
          <p:nvPr/>
        </p:nvSpPr>
        <p:spPr>
          <a:xfrm>
            <a:off x="1625601" y="1029208"/>
            <a:ext cx="2350379" cy="923330"/>
          </a:xfrm>
          <a:prstGeom prst="rect">
            <a:avLst/>
          </a:prstGeom>
          <a:noFill/>
          <a:ln>
            <a:noFill/>
          </a:ln>
        </p:spPr>
        <p:txBody>
          <a:bodyPr spcFirstLastPara="1" wrap="square" lIns="0" tIns="0" rIns="0" bIns="0" anchor="t" anchorCtr="0">
            <a:spAutoFit/>
          </a:bodyPr>
          <a:lstStyle/>
          <a:p>
            <a:pPr marL="12700" marR="5080" lvl="0" indent="0" algn="ctr" rtl="0">
              <a:lnSpc>
                <a:spcPct val="100000"/>
              </a:lnSpc>
              <a:spcBef>
                <a:spcPts val="0"/>
              </a:spcBef>
              <a:spcAft>
                <a:spcPts val="0"/>
              </a:spcAft>
              <a:buNone/>
            </a:pPr>
            <a:r>
              <a:rPr lang="en-US" sz="2000" b="1">
                <a:solidFill>
                  <a:schemeClr val="dk1"/>
                </a:solidFill>
                <a:latin typeface="Arial"/>
                <a:ea typeface="Arial"/>
                <a:cs typeface="Arial"/>
                <a:sym typeface="Arial"/>
              </a:rPr>
              <a:t>Drum/tangki  berkapasitas  20-200 L</a:t>
            </a:r>
            <a:endParaRPr/>
          </a:p>
        </p:txBody>
      </p:sp>
      <p:sp>
        <p:nvSpPr>
          <p:cNvPr id="2413" name="Google Shape;2413;p88"/>
          <p:cNvSpPr txBox="1"/>
          <p:nvPr/>
        </p:nvSpPr>
        <p:spPr>
          <a:xfrm>
            <a:off x="4834380" y="877824"/>
            <a:ext cx="1605280" cy="559435"/>
          </a:xfrm>
          <a:prstGeom prst="rect">
            <a:avLst/>
          </a:prstGeom>
          <a:noFill/>
          <a:ln>
            <a:noFill/>
          </a:ln>
        </p:spPr>
        <p:txBody>
          <a:bodyPr spcFirstLastPara="1" wrap="square" lIns="0" tIns="0" rIns="0" bIns="0" anchor="t" anchorCtr="0">
            <a:spAutoFit/>
          </a:bodyPr>
          <a:lstStyle/>
          <a:p>
            <a:pPr marL="286385" marR="5080" lvl="0" indent="-274319" algn="l" rtl="0">
              <a:lnSpc>
                <a:spcPct val="100000"/>
              </a:lnSpc>
              <a:spcBef>
                <a:spcPts val="0"/>
              </a:spcBef>
              <a:spcAft>
                <a:spcPts val="0"/>
              </a:spcAft>
              <a:buNone/>
            </a:pPr>
            <a:r>
              <a:rPr lang="en-US" sz="1800">
                <a:solidFill>
                  <a:schemeClr val="dk1"/>
                </a:solidFill>
                <a:latin typeface="Arial"/>
                <a:ea typeface="Arial"/>
                <a:cs typeface="Arial"/>
                <a:sym typeface="Arial"/>
              </a:rPr>
              <a:t>Sesuai sifat  bahan</a:t>
            </a:r>
            <a:endParaRPr sz="1800">
              <a:solidFill>
                <a:schemeClr val="dk1"/>
              </a:solidFill>
              <a:latin typeface="Arial"/>
              <a:ea typeface="Arial"/>
              <a:cs typeface="Arial"/>
              <a:sym typeface="Arial"/>
            </a:endParaRPr>
          </a:p>
        </p:txBody>
      </p:sp>
      <p:sp>
        <p:nvSpPr>
          <p:cNvPr id="2414" name="Google Shape;2414;p88"/>
          <p:cNvSpPr/>
          <p:nvPr/>
        </p:nvSpPr>
        <p:spPr>
          <a:xfrm>
            <a:off x="4165600" y="1478597"/>
            <a:ext cx="3022600" cy="15240"/>
          </a:xfrm>
          <a:custGeom>
            <a:avLst/>
            <a:gdLst/>
            <a:ahLst/>
            <a:cxnLst/>
            <a:rect l="l" t="t" r="r" b="b"/>
            <a:pathLst>
              <a:path w="2266950" h="15240" extrusionOk="0">
                <a:moveTo>
                  <a:pt x="0" y="15239"/>
                </a:moveTo>
                <a:lnTo>
                  <a:pt x="2266950" y="0"/>
                </a:lnTo>
              </a:path>
            </a:pathLst>
          </a:custGeom>
          <a:noFill/>
          <a:ln w="38100" cap="flat" cmpd="sng">
            <a:solidFill>
              <a:srgbClr val="6600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5" name="Google Shape;2415;p88"/>
          <p:cNvSpPr/>
          <p:nvPr/>
        </p:nvSpPr>
        <p:spPr>
          <a:xfrm>
            <a:off x="7111577" y="1421574"/>
            <a:ext cx="153247" cy="114300"/>
          </a:xfrm>
          <a:custGeom>
            <a:avLst/>
            <a:gdLst/>
            <a:ahLst/>
            <a:cxnLst/>
            <a:rect l="l" t="t" r="r" b="b"/>
            <a:pathLst>
              <a:path w="114935" h="114300" extrusionOk="0">
                <a:moveTo>
                  <a:pt x="0" y="0"/>
                </a:moveTo>
                <a:lnTo>
                  <a:pt x="762" y="114300"/>
                </a:lnTo>
                <a:lnTo>
                  <a:pt x="114680" y="56388"/>
                </a:lnTo>
                <a:lnTo>
                  <a:pt x="0" y="0"/>
                </a:lnTo>
                <a:close/>
              </a:path>
            </a:pathLst>
          </a:custGeom>
          <a:solidFill>
            <a:srgbClr val="6600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6" name="Google Shape;2416;p88"/>
          <p:cNvSpPr txBox="1"/>
          <p:nvPr/>
        </p:nvSpPr>
        <p:spPr>
          <a:xfrm>
            <a:off x="7420999" y="1165734"/>
            <a:ext cx="2633133" cy="620395"/>
          </a:xfrm>
          <a:prstGeom prst="rect">
            <a:avLst/>
          </a:prstGeom>
          <a:noFill/>
          <a:ln>
            <a:noFill/>
          </a:ln>
        </p:spPr>
        <p:txBody>
          <a:bodyPr spcFirstLastPara="1" wrap="square" lIns="0" tIns="0" rIns="0" bIns="0" anchor="t" anchorCtr="0">
            <a:spAutoFit/>
          </a:bodyPr>
          <a:lstStyle/>
          <a:p>
            <a:pPr marL="12700" marR="5080" lvl="0" indent="25400" algn="l" rtl="0">
              <a:lnSpc>
                <a:spcPct val="100000"/>
              </a:lnSpc>
              <a:spcBef>
                <a:spcPts val="0"/>
              </a:spcBef>
              <a:spcAft>
                <a:spcPts val="0"/>
              </a:spcAft>
              <a:buNone/>
            </a:pPr>
            <a:r>
              <a:rPr lang="en-US" sz="2000">
                <a:solidFill>
                  <a:srgbClr val="008000"/>
                </a:solidFill>
                <a:latin typeface="Arial"/>
                <a:ea typeface="Arial"/>
                <a:cs typeface="Arial"/>
                <a:sym typeface="Arial"/>
              </a:rPr>
              <a:t>Digoyang/diaduk  sampai homogen</a:t>
            </a:r>
            <a:endParaRPr sz="2000">
              <a:solidFill>
                <a:schemeClr val="dk1"/>
              </a:solidFill>
              <a:latin typeface="Arial"/>
              <a:ea typeface="Arial"/>
              <a:cs typeface="Arial"/>
              <a:sym typeface="Arial"/>
            </a:endParaRPr>
          </a:p>
        </p:txBody>
      </p:sp>
      <p:sp>
        <p:nvSpPr>
          <p:cNvPr id="2417" name="Google Shape;2417;p88"/>
          <p:cNvSpPr/>
          <p:nvPr/>
        </p:nvSpPr>
        <p:spPr>
          <a:xfrm>
            <a:off x="8737600" y="1828800"/>
            <a:ext cx="0" cy="514350"/>
          </a:xfrm>
          <a:custGeom>
            <a:avLst/>
            <a:gdLst/>
            <a:ahLst/>
            <a:cxnLst/>
            <a:rect l="l" t="t" r="r" b="b"/>
            <a:pathLst>
              <a:path w="120000" h="514350" extrusionOk="0">
                <a:moveTo>
                  <a:pt x="0" y="0"/>
                </a:moveTo>
                <a:lnTo>
                  <a:pt x="0" y="514350"/>
                </a:lnTo>
              </a:path>
            </a:pathLst>
          </a:custGeom>
          <a:noFill/>
          <a:ln w="38100" cap="flat" cmpd="sng">
            <a:solidFill>
              <a:srgbClr val="6600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8" name="Google Shape;2418;p88"/>
          <p:cNvSpPr/>
          <p:nvPr/>
        </p:nvSpPr>
        <p:spPr>
          <a:xfrm>
            <a:off x="8661400" y="2324100"/>
            <a:ext cx="152400" cy="114300"/>
          </a:xfrm>
          <a:custGeom>
            <a:avLst/>
            <a:gdLst/>
            <a:ahLst/>
            <a:cxnLst/>
            <a:rect l="l" t="t" r="r" b="b"/>
            <a:pathLst>
              <a:path w="114300" h="114300" extrusionOk="0">
                <a:moveTo>
                  <a:pt x="114300" y="0"/>
                </a:moveTo>
                <a:lnTo>
                  <a:pt x="0" y="0"/>
                </a:lnTo>
                <a:lnTo>
                  <a:pt x="57150" y="114300"/>
                </a:lnTo>
                <a:lnTo>
                  <a:pt x="114300" y="0"/>
                </a:lnTo>
                <a:close/>
              </a:path>
            </a:pathLst>
          </a:custGeom>
          <a:solidFill>
            <a:srgbClr val="6600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9" name="Google Shape;2419;p88"/>
          <p:cNvSpPr txBox="1"/>
          <p:nvPr/>
        </p:nvSpPr>
        <p:spPr>
          <a:xfrm>
            <a:off x="9010058" y="1944624"/>
            <a:ext cx="2806700" cy="28511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1800">
                <a:solidFill>
                  <a:schemeClr val="dk1"/>
                </a:solidFill>
                <a:latin typeface="Arial"/>
                <a:ea typeface="Arial"/>
                <a:cs typeface="Arial"/>
                <a:sym typeface="Arial"/>
              </a:rPr>
              <a:t>Pengambilan contoh</a:t>
            </a:r>
            <a:endParaRPr sz="1800">
              <a:solidFill>
                <a:schemeClr val="dk1"/>
              </a:solidFill>
              <a:latin typeface="Arial"/>
              <a:ea typeface="Arial"/>
              <a:cs typeface="Arial"/>
              <a:sym typeface="Arial"/>
            </a:endParaRPr>
          </a:p>
        </p:txBody>
      </p:sp>
      <p:sp>
        <p:nvSpPr>
          <p:cNvPr id="2420" name="Google Shape;2420;p88"/>
          <p:cNvSpPr txBox="1"/>
          <p:nvPr/>
        </p:nvSpPr>
        <p:spPr>
          <a:xfrm>
            <a:off x="7599884" y="2477009"/>
            <a:ext cx="2274993" cy="620395"/>
          </a:xfrm>
          <a:prstGeom prst="rect">
            <a:avLst/>
          </a:prstGeom>
          <a:noFill/>
          <a:ln>
            <a:noFill/>
          </a:ln>
        </p:spPr>
        <p:txBody>
          <a:bodyPr spcFirstLastPara="1" wrap="square" lIns="0" tIns="0" rIns="0" bIns="0" anchor="t" anchorCtr="0">
            <a:spAutoFit/>
          </a:bodyPr>
          <a:lstStyle/>
          <a:p>
            <a:pPr marL="469265" marR="5080" lvl="0" indent="-457200" algn="l" rtl="0">
              <a:lnSpc>
                <a:spcPct val="100000"/>
              </a:lnSpc>
              <a:spcBef>
                <a:spcPts val="0"/>
              </a:spcBef>
              <a:spcAft>
                <a:spcPts val="0"/>
              </a:spcAft>
              <a:buNone/>
            </a:pPr>
            <a:r>
              <a:rPr lang="en-US" sz="2000">
                <a:solidFill>
                  <a:srgbClr val="660033"/>
                </a:solidFill>
                <a:latin typeface="Arial"/>
                <a:ea typeface="Arial"/>
                <a:cs typeface="Arial"/>
                <a:sym typeface="Arial"/>
              </a:rPr>
              <a:t>Alat pengambil  contoh</a:t>
            </a:r>
            <a:endParaRPr sz="2000">
              <a:solidFill>
                <a:schemeClr val="dk1"/>
              </a:solidFill>
              <a:latin typeface="Arial"/>
              <a:ea typeface="Arial"/>
              <a:cs typeface="Arial"/>
              <a:sym typeface="Arial"/>
            </a:endParaRPr>
          </a:p>
        </p:txBody>
      </p:sp>
      <p:sp>
        <p:nvSpPr>
          <p:cNvPr id="2421" name="Google Shape;2421;p88"/>
          <p:cNvSpPr/>
          <p:nvPr/>
        </p:nvSpPr>
        <p:spPr>
          <a:xfrm>
            <a:off x="4902200" y="2789237"/>
            <a:ext cx="2413000" cy="13970"/>
          </a:xfrm>
          <a:custGeom>
            <a:avLst/>
            <a:gdLst/>
            <a:ahLst/>
            <a:cxnLst/>
            <a:rect l="l" t="t" r="r" b="b"/>
            <a:pathLst>
              <a:path w="1809750" h="13969" extrusionOk="0">
                <a:moveTo>
                  <a:pt x="1809750" y="0"/>
                </a:moveTo>
                <a:lnTo>
                  <a:pt x="0" y="13576"/>
                </a:lnTo>
              </a:path>
            </a:pathLst>
          </a:custGeom>
          <a:noFill/>
          <a:ln w="38100" cap="flat" cmpd="sng">
            <a:solidFill>
              <a:srgbClr val="FF6600"/>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2" name="Google Shape;2422;p88"/>
          <p:cNvSpPr/>
          <p:nvPr/>
        </p:nvSpPr>
        <p:spPr>
          <a:xfrm>
            <a:off x="4775201" y="2745511"/>
            <a:ext cx="153247" cy="114300"/>
          </a:xfrm>
          <a:custGeom>
            <a:avLst/>
            <a:gdLst/>
            <a:ahLst/>
            <a:cxnLst/>
            <a:rect l="l" t="t" r="r" b="b"/>
            <a:pathLst>
              <a:path w="114935" h="114300" extrusionOk="0">
                <a:moveTo>
                  <a:pt x="113868" y="0"/>
                </a:moveTo>
                <a:lnTo>
                  <a:pt x="0" y="58013"/>
                </a:lnTo>
                <a:lnTo>
                  <a:pt x="114731" y="114300"/>
                </a:lnTo>
                <a:lnTo>
                  <a:pt x="113868" y="0"/>
                </a:lnTo>
                <a:close/>
              </a:path>
            </a:pathLst>
          </a:custGeom>
          <a:solidFill>
            <a:srgbClr val="FF66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3" name="Google Shape;2423;p88"/>
          <p:cNvSpPr/>
          <p:nvPr/>
        </p:nvSpPr>
        <p:spPr>
          <a:xfrm>
            <a:off x="6248400" y="2789237"/>
            <a:ext cx="1066800" cy="392430"/>
          </a:xfrm>
          <a:custGeom>
            <a:avLst/>
            <a:gdLst/>
            <a:ahLst/>
            <a:cxnLst/>
            <a:rect l="l" t="t" r="r" b="b"/>
            <a:pathLst>
              <a:path w="800100" h="392430" extrusionOk="0">
                <a:moveTo>
                  <a:pt x="800100" y="0"/>
                </a:moveTo>
                <a:lnTo>
                  <a:pt x="0" y="0"/>
                </a:lnTo>
                <a:lnTo>
                  <a:pt x="0" y="392112"/>
                </a:lnTo>
              </a:path>
            </a:pathLst>
          </a:custGeom>
          <a:noFill/>
          <a:ln w="38100" cap="flat" cmpd="sng">
            <a:solidFill>
              <a:srgbClr val="6600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4" name="Google Shape;2424;p88"/>
          <p:cNvSpPr/>
          <p:nvPr/>
        </p:nvSpPr>
        <p:spPr>
          <a:xfrm>
            <a:off x="6172200" y="3162300"/>
            <a:ext cx="152400" cy="114300"/>
          </a:xfrm>
          <a:custGeom>
            <a:avLst/>
            <a:gdLst/>
            <a:ahLst/>
            <a:cxnLst/>
            <a:rect l="l" t="t" r="r" b="b"/>
            <a:pathLst>
              <a:path w="114300" h="114300" extrusionOk="0">
                <a:moveTo>
                  <a:pt x="114300" y="0"/>
                </a:moveTo>
                <a:lnTo>
                  <a:pt x="0" y="0"/>
                </a:lnTo>
                <a:lnTo>
                  <a:pt x="57150" y="114300"/>
                </a:lnTo>
                <a:lnTo>
                  <a:pt x="114300" y="0"/>
                </a:lnTo>
                <a:close/>
              </a:path>
            </a:pathLst>
          </a:custGeom>
          <a:solidFill>
            <a:srgbClr val="6600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5" name="Google Shape;2425;p88"/>
          <p:cNvSpPr txBox="1"/>
          <p:nvPr/>
        </p:nvSpPr>
        <p:spPr>
          <a:xfrm>
            <a:off x="2085000" y="2522474"/>
            <a:ext cx="2433319" cy="559435"/>
          </a:xfrm>
          <a:prstGeom prst="rect">
            <a:avLst/>
          </a:prstGeom>
          <a:noFill/>
          <a:ln>
            <a:noFill/>
          </a:ln>
        </p:spPr>
        <p:txBody>
          <a:bodyPr spcFirstLastPara="1" wrap="square" lIns="0" tIns="0" rIns="0" bIns="0" anchor="t" anchorCtr="0">
            <a:spAutoFit/>
          </a:bodyPr>
          <a:lstStyle/>
          <a:p>
            <a:pPr marL="12700" marR="5080" lvl="0" indent="278765" algn="l" rtl="0">
              <a:lnSpc>
                <a:spcPct val="100000"/>
              </a:lnSpc>
              <a:spcBef>
                <a:spcPts val="0"/>
              </a:spcBef>
              <a:spcAft>
                <a:spcPts val="0"/>
              </a:spcAft>
              <a:buNone/>
            </a:pPr>
            <a:r>
              <a:rPr lang="en-US" sz="1800">
                <a:solidFill>
                  <a:schemeClr val="dk1"/>
                </a:solidFill>
                <a:latin typeface="Arial"/>
                <a:ea typeface="Arial"/>
                <a:cs typeface="Arial"/>
                <a:sym typeface="Arial"/>
              </a:rPr>
              <a:t>Mis : tabung  pengambil contoh</a:t>
            </a:r>
            <a:endParaRPr sz="1800">
              <a:solidFill>
                <a:schemeClr val="dk1"/>
              </a:solidFill>
              <a:latin typeface="Arial"/>
              <a:ea typeface="Arial"/>
              <a:cs typeface="Arial"/>
              <a:sym typeface="Arial"/>
            </a:endParaRPr>
          </a:p>
        </p:txBody>
      </p:sp>
      <p:sp>
        <p:nvSpPr>
          <p:cNvPr id="2426" name="Google Shape;2426;p88"/>
          <p:cNvSpPr txBox="1"/>
          <p:nvPr/>
        </p:nvSpPr>
        <p:spPr>
          <a:xfrm>
            <a:off x="4273465" y="3315209"/>
            <a:ext cx="3949700" cy="620395"/>
          </a:xfrm>
          <a:prstGeom prst="rect">
            <a:avLst/>
          </a:prstGeom>
          <a:noFill/>
          <a:ln>
            <a:noFill/>
          </a:ln>
        </p:spPr>
        <p:txBody>
          <a:bodyPr spcFirstLastPara="1" wrap="square" lIns="0" tIns="0" rIns="0" bIns="0" anchor="t" anchorCtr="0">
            <a:spAutoFit/>
          </a:bodyPr>
          <a:lstStyle/>
          <a:p>
            <a:pPr marL="541020" marR="5080" lvl="0" indent="-528955" algn="l" rtl="0">
              <a:lnSpc>
                <a:spcPct val="100000"/>
              </a:lnSpc>
              <a:spcBef>
                <a:spcPts val="0"/>
              </a:spcBef>
              <a:spcAft>
                <a:spcPts val="0"/>
              </a:spcAft>
              <a:buNone/>
            </a:pPr>
            <a:r>
              <a:rPr lang="en-US" sz="2000">
                <a:solidFill>
                  <a:srgbClr val="663300"/>
                </a:solidFill>
                <a:latin typeface="Arial"/>
                <a:ea typeface="Arial"/>
                <a:cs typeface="Arial"/>
                <a:sym typeface="Arial"/>
              </a:rPr>
              <a:t>Jumlah contoh tergantung  banyaknya drum</a:t>
            </a:r>
            <a:endParaRPr sz="2000">
              <a:solidFill>
                <a:schemeClr val="dk1"/>
              </a:solidFill>
              <a:latin typeface="Arial"/>
              <a:ea typeface="Arial"/>
              <a:cs typeface="Arial"/>
              <a:sym typeface="Arial"/>
            </a:endParaRPr>
          </a:p>
        </p:txBody>
      </p:sp>
      <p:graphicFrame>
        <p:nvGraphicFramePr>
          <p:cNvPr id="2427" name="Google Shape;2427;p88"/>
          <p:cNvGraphicFramePr/>
          <p:nvPr/>
        </p:nvGraphicFramePr>
        <p:xfrm>
          <a:off x="2012949" y="4210051"/>
          <a:ext cx="8128000" cy="2103450"/>
        </p:xfrm>
        <a:graphic>
          <a:graphicData uri="http://schemas.openxmlformats.org/drawingml/2006/table">
            <a:tbl>
              <a:tblPr firstRow="1" bandRow="1">
                <a:noFill/>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1150">
                <a:tc>
                  <a:txBody>
                    <a:bodyPr/>
                    <a:lstStyle/>
                    <a:p>
                      <a:pPr marL="1090930" marR="395605" lvl="0" indent="-696595" algn="l" rtl="0">
                        <a:lnSpc>
                          <a:spcPct val="100000"/>
                        </a:lnSpc>
                        <a:spcBef>
                          <a:spcPts val="0"/>
                        </a:spcBef>
                        <a:spcAft>
                          <a:spcPts val="0"/>
                        </a:spcAft>
                        <a:buNone/>
                      </a:pPr>
                      <a:r>
                        <a:rPr lang="en-US" sz="2000" b="1" u="none" strike="noStrike" cap="none">
                          <a:solidFill>
                            <a:srgbClr val="FF0000"/>
                          </a:solidFill>
                          <a:latin typeface="Times New Roman"/>
                          <a:ea typeface="Times New Roman"/>
                          <a:cs typeface="Times New Roman"/>
                          <a:sym typeface="Times New Roman"/>
                        </a:rPr>
                        <a:t>Jumlah drum dalam  tanding</a:t>
                      </a:r>
                      <a:endParaRPr sz="2000" u="none" strike="noStrike" cap="none">
                        <a:latin typeface="Times New Roman"/>
                        <a:ea typeface="Times New Roman"/>
                        <a:cs typeface="Times New Roman"/>
                        <a:sym typeface="Times New Roman"/>
                      </a:endParaRPr>
                    </a:p>
                  </a:txBody>
                  <a:tcPr marL="0" marR="0" marT="0"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9E2B6"/>
                    </a:solidFill>
                  </a:tcPr>
                </a:tc>
                <a:tc>
                  <a:txBody>
                    <a:bodyPr/>
                    <a:lstStyle/>
                    <a:p>
                      <a:pPr marL="502919" marR="465455" lvl="0" indent="-24764" algn="l" rtl="0">
                        <a:lnSpc>
                          <a:spcPct val="100000"/>
                        </a:lnSpc>
                        <a:spcBef>
                          <a:spcPts val="0"/>
                        </a:spcBef>
                        <a:spcAft>
                          <a:spcPts val="0"/>
                        </a:spcAft>
                        <a:buNone/>
                      </a:pPr>
                      <a:r>
                        <a:rPr lang="en-US" sz="2000" b="1" u="none" strike="noStrike" cap="none">
                          <a:solidFill>
                            <a:srgbClr val="FF0000"/>
                          </a:solidFill>
                          <a:latin typeface="Times New Roman"/>
                          <a:ea typeface="Times New Roman"/>
                          <a:cs typeface="Times New Roman"/>
                          <a:sym typeface="Times New Roman"/>
                        </a:rPr>
                        <a:t>Jumlah drum yang  diambil contohnya</a:t>
                      </a:r>
                      <a:endParaRPr sz="2000" u="none" strike="noStrike" cap="none">
                        <a:latin typeface="Times New Roman"/>
                        <a:ea typeface="Times New Roman"/>
                        <a:cs typeface="Times New Roman"/>
                        <a:sym typeface="Times New Roman"/>
                      </a:endParaRPr>
                    </a:p>
                  </a:txBody>
                  <a:tcPr marL="0" marR="0" marT="0" marB="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9E2B6"/>
                    </a:solidFill>
                  </a:tcPr>
                </a:tc>
                <a:extLst>
                  <a:ext uri="{0D108BD9-81ED-4DB2-BD59-A6C34878D82A}">
                    <a16:rowId xmlns:a16="http://schemas.microsoft.com/office/drawing/2014/main" val="10000"/>
                  </a:ext>
                </a:extLst>
              </a:tr>
              <a:tr h="701150">
                <a:tc>
                  <a:txBody>
                    <a:bodyPr/>
                    <a:lstStyle/>
                    <a:p>
                      <a:pPr marL="76835" marR="0" lvl="0" indent="0" algn="l" rtl="0">
                        <a:lnSpc>
                          <a:spcPct val="100000"/>
                        </a:lnSpc>
                        <a:spcBef>
                          <a:spcPts val="0"/>
                        </a:spcBef>
                        <a:spcAft>
                          <a:spcPts val="0"/>
                        </a:spcAft>
                        <a:buNone/>
                      </a:pPr>
                      <a:r>
                        <a:rPr lang="en-US" sz="2000" u="none" strike="noStrike" cap="none">
                          <a:solidFill>
                            <a:srgbClr val="0000FF"/>
                          </a:solidFill>
                          <a:latin typeface="Times New Roman"/>
                          <a:ea typeface="Times New Roman"/>
                          <a:cs typeface="Times New Roman"/>
                          <a:sym typeface="Times New Roman"/>
                        </a:rPr>
                        <a:t>Kurang dari 4 –100</a:t>
                      </a:r>
                      <a:endParaRPr sz="2000" u="none" strike="noStrike" cap="none">
                        <a:latin typeface="Times New Roman"/>
                        <a:ea typeface="Times New Roman"/>
                        <a:cs typeface="Times New Roman"/>
                        <a:sym typeface="Times New Roman"/>
                      </a:endParaRPr>
                    </a:p>
                  </a:txBody>
                  <a:tcPr marL="0" marR="0" marT="0"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9E2B6"/>
                    </a:solidFill>
                  </a:tcPr>
                </a:tc>
                <a:tc>
                  <a:txBody>
                    <a:bodyPr/>
                    <a:lstStyle/>
                    <a:p>
                      <a:pPr marL="85090" marR="333375" lvl="0" indent="0" algn="l" rtl="0">
                        <a:lnSpc>
                          <a:spcPct val="100000"/>
                        </a:lnSpc>
                        <a:spcBef>
                          <a:spcPts val="0"/>
                        </a:spcBef>
                        <a:spcAft>
                          <a:spcPts val="0"/>
                        </a:spcAft>
                        <a:buNone/>
                      </a:pPr>
                      <a:r>
                        <a:rPr lang="en-US" sz="2000" u="none" strike="noStrike" cap="none">
                          <a:solidFill>
                            <a:srgbClr val="0000FF"/>
                          </a:solidFill>
                          <a:latin typeface="Times New Roman"/>
                          <a:ea typeface="Times New Roman"/>
                          <a:cs typeface="Times New Roman"/>
                          <a:sym typeface="Times New Roman"/>
                        </a:rPr>
                        <a:t>Semua drum, 20 % dari  jumlah drum, minimum 4</a:t>
                      </a:r>
                      <a:endParaRPr sz="2000" u="none" strike="noStrike" cap="none">
                        <a:latin typeface="Times New Roman"/>
                        <a:ea typeface="Times New Roman"/>
                        <a:cs typeface="Times New Roman"/>
                        <a:sym typeface="Times New Roman"/>
                      </a:endParaRPr>
                    </a:p>
                  </a:txBody>
                  <a:tcPr marL="0" marR="0" marT="0" marB="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9E2B6"/>
                    </a:solidFill>
                  </a:tcPr>
                </a:tc>
                <a:extLst>
                  <a:ext uri="{0D108BD9-81ED-4DB2-BD59-A6C34878D82A}">
                    <a16:rowId xmlns:a16="http://schemas.microsoft.com/office/drawing/2014/main" val="10001"/>
                  </a:ext>
                </a:extLst>
              </a:tr>
              <a:tr h="701150">
                <a:tc>
                  <a:txBody>
                    <a:bodyPr/>
                    <a:lstStyle/>
                    <a:p>
                      <a:pPr marL="76835" marR="0" lvl="0" indent="0" algn="l" rtl="0">
                        <a:lnSpc>
                          <a:spcPct val="100000"/>
                        </a:lnSpc>
                        <a:spcBef>
                          <a:spcPts val="0"/>
                        </a:spcBef>
                        <a:spcAft>
                          <a:spcPts val="0"/>
                        </a:spcAft>
                        <a:buNone/>
                      </a:pPr>
                      <a:r>
                        <a:rPr lang="en-US" sz="2000" u="none" strike="noStrike" cap="none">
                          <a:solidFill>
                            <a:srgbClr val="0000FF"/>
                          </a:solidFill>
                          <a:latin typeface="Times New Roman"/>
                          <a:ea typeface="Times New Roman"/>
                          <a:cs typeface="Times New Roman"/>
                          <a:sym typeface="Times New Roman"/>
                        </a:rPr>
                        <a:t>Lebih dari 100</a:t>
                      </a:r>
                      <a:endParaRPr sz="2000" u="none" strike="noStrike" cap="none">
                        <a:latin typeface="Times New Roman"/>
                        <a:ea typeface="Times New Roman"/>
                        <a:cs typeface="Times New Roman"/>
                        <a:sym typeface="Times New Roman"/>
                      </a:endParaRPr>
                    </a:p>
                  </a:txBody>
                  <a:tcPr marL="0" marR="0" marT="0"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9E2B6"/>
                    </a:solidFill>
                  </a:tcPr>
                </a:tc>
                <a:tc>
                  <a:txBody>
                    <a:bodyPr/>
                    <a:lstStyle/>
                    <a:p>
                      <a:pPr marL="85090" marR="1034414" lvl="0" indent="0" algn="l" rtl="0">
                        <a:lnSpc>
                          <a:spcPct val="100000"/>
                        </a:lnSpc>
                        <a:spcBef>
                          <a:spcPts val="0"/>
                        </a:spcBef>
                        <a:spcAft>
                          <a:spcPts val="0"/>
                        </a:spcAft>
                        <a:buNone/>
                      </a:pPr>
                      <a:r>
                        <a:rPr lang="en-US" sz="2000" u="none" strike="noStrike" cap="none">
                          <a:solidFill>
                            <a:srgbClr val="0000FF"/>
                          </a:solidFill>
                          <a:latin typeface="Times New Roman"/>
                          <a:ea typeface="Times New Roman"/>
                          <a:cs typeface="Times New Roman"/>
                          <a:sym typeface="Times New Roman"/>
                        </a:rPr>
                        <a:t>10 % dari jumlah  drum,minimum 20</a:t>
                      </a:r>
                      <a:endParaRPr sz="2000" u="none" strike="noStrike" cap="none">
                        <a:latin typeface="Times New Roman"/>
                        <a:ea typeface="Times New Roman"/>
                        <a:cs typeface="Times New Roman"/>
                        <a:sym typeface="Times New Roman"/>
                      </a:endParaRPr>
                    </a:p>
                  </a:txBody>
                  <a:tcPr marL="0" marR="0" marT="0" marB="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9E2B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E25D19-FEBB-4181-BD57-C8DF71336B2A}"/>
              </a:ext>
            </a:extLst>
          </p:cNvPr>
          <p:cNvSpPr>
            <a:spLocks noGrp="1"/>
          </p:cNvSpPr>
          <p:nvPr>
            <p:ph type="sldNum" sz="quarter" idx="12"/>
          </p:nvPr>
        </p:nvSpPr>
        <p:spPr/>
        <p:txBody>
          <a:bodyPr/>
          <a:lstStyle/>
          <a:p>
            <a:fld id="{79820BF0-4CA9-436F-87F0-8323D4B621FC}" type="slidenum">
              <a:rPr lang="en-ID" smtClean="0"/>
              <a:pPr/>
              <a:t>6</a:t>
            </a:fld>
            <a:endParaRPr lang="en-ID" sz="1400" dirty="0"/>
          </a:p>
        </p:txBody>
      </p:sp>
      <p:pic>
        <p:nvPicPr>
          <p:cNvPr id="5" name="Google Shape;1267;p4">
            <a:extLst>
              <a:ext uri="{FF2B5EF4-FFF2-40B4-BE49-F238E27FC236}">
                <a16:creationId xmlns:a16="http://schemas.microsoft.com/office/drawing/2014/main" id="{D5623BEA-E0C4-4F75-8FDB-7C43DC19EA39}"/>
              </a:ext>
            </a:extLst>
          </p:cNvPr>
          <p:cNvPicPr preferRelativeResize="0">
            <a:picLocks/>
          </p:cNvPicPr>
          <p:nvPr/>
        </p:nvPicPr>
        <p:blipFill rotWithShape="1">
          <a:blip r:embed="rId2">
            <a:alphaModFix/>
          </a:blip>
          <a:srcRect/>
          <a:stretch/>
        </p:blipFill>
        <p:spPr>
          <a:xfrm>
            <a:off x="2143125" y="0"/>
            <a:ext cx="8815388" cy="6493931"/>
          </a:xfrm>
          <a:prstGeom prst="rect">
            <a:avLst/>
          </a:prstGeom>
          <a:noFill/>
          <a:ln>
            <a:noFill/>
          </a:ln>
        </p:spPr>
      </p:pic>
      <p:sp>
        <p:nvSpPr>
          <p:cNvPr id="6" name="Text Placeholder 3">
            <a:extLst>
              <a:ext uri="{FF2B5EF4-FFF2-40B4-BE49-F238E27FC236}">
                <a16:creationId xmlns:a16="http://schemas.microsoft.com/office/drawing/2014/main" id="{32841B24-6FE8-41B6-99FB-11AFFD452A67}"/>
              </a:ext>
            </a:extLst>
          </p:cNvPr>
          <p:cNvSpPr>
            <a:spLocks noGrp="1"/>
          </p:cNvSpPr>
          <p:nvPr>
            <p:ph type="body" sz="quarter" idx="14"/>
          </p:nvPr>
        </p:nvSpPr>
        <p:spPr>
          <a:xfrm>
            <a:off x="639568" y="112819"/>
            <a:ext cx="1917513" cy="590931"/>
          </a:xfrm>
        </p:spPr>
        <p:txBody>
          <a:bodyPr/>
          <a:lstStyle/>
          <a:p>
            <a:r>
              <a:rPr lang="en-US" dirty="0"/>
              <a:t>Sampling</a:t>
            </a:r>
            <a:endParaRPr lang="en-ID" dirty="0"/>
          </a:p>
        </p:txBody>
      </p:sp>
    </p:spTree>
    <p:extLst>
      <p:ext uri="{BB962C8B-B14F-4D97-AF65-F5344CB8AC3E}">
        <p14:creationId xmlns:p14="http://schemas.microsoft.com/office/powerpoint/2010/main" val="1046113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31"/>
        <p:cNvGrpSpPr/>
        <p:nvPr/>
      </p:nvGrpSpPr>
      <p:grpSpPr>
        <a:xfrm>
          <a:off x="0" y="0"/>
          <a:ext cx="0" cy="0"/>
          <a:chOff x="0" y="0"/>
          <a:chExt cx="0" cy="0"/>
        </a:xfrm>
      </p:grpSpPr>
      <p:sp>
        <p:nvSpPr>
          <p:cNvPr id="2432" name="Google Shape;2432;p89"/>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Penangananan dan Penyajian Contoh</a:t>
            </a:r>
            <a:endParaRPr/>
          </a:p>
        </p:txBody>
      </p:sp>
      <p:sp>
        <p:nvSpPr>
          <p:cNvPr id="2433" name="Google Shape;2433;p89"/>
          <p:cNvSpPr txBox="1">
            <a:spLocks noGrp="1"/>
          </p:cNvSpPr>
          <p:nvPr>
            <p:ph type="body" idx="1"/>
          </p:nvPr>
        </p:nvSpPr>
        <p:spPr>
          <a:xfrm>
            <a:off x="609600" y="1268761"/>
            <a:ext cx="10972800" cy="4525963"/>
          </a:xfrm>
          <a:prstGeom prst="rect">
            <a:avLst/>
          </a:prstGeom>
          <a:noFill/>
          <a:ln>
            <a:noFill/>
          </a:ln>
        </p:spPr>
        <p:txBody>
          <a:bodyPr spcFirstLastPara="1" wrap="square" lIns="91425" tIns="45700" rIns="91425" bIns="45700" anchor="t" anchorCtr="0">
            <a:noAutofit/>
          </a:bodyPr>
          <a:lstStyle/>
          <a:p>
            <a:pPr marL="82296" lvl="1" indent="0" algn="l" rtl="0">
              <a:spcBef>
                <a:spcPts val="0"/>
              </a:spcBef>
              <a:spcAft>
                <a:spcPts val="0"/>
              </a:spcAft>
              <a:buClr>
                <a:schemeClr val="dk1"/>
              </a:buClr>
              <a:buSzPts val="2240"/>
              <a:buNone/>
            </a:pPr>
            <a:r>
              <a:rPr lang="en-US" sz="1800" dirty="0" err="1"/>
              <a:t>Untuk</a:t>
            </a:r>
            <a:r>
              <a:rPr lang="en-US" sz="1800" dirty="0"/>
              <a:t> lot </a:t>
            </a:r>
            <a:r>
              <a:rPr lang="en-US" sz="1800" dirty="0" err="1"/>
              <a:t>berbentuk</a:t>
            </a:r>
            <a:r>
              <a:rPr lang="en-US" sz="1800" dirty="0"/>
              <a:t> </a:t>
            </a:r>
            <a:r>
              <a:rPr lang="en-US" sz="1800" dirty="0" err="1"/>
              <a:t>curah</a:t>
            </a:r>
            <a:endParaRPr sz="1800" dirty="0"/>
          </a:p>
          <a:p>
            <a:pPr marL="368046" lvl="1" indent="-285750">
              <a:spcBef>
                <a:spcPts val="600"/>
              </a:spcBef>
              <a:buSzPts val="2240"/>
              <a:buFont typeface="Wingdings" panose="05000000000000000000" pitchFamily="2" charset="2"/>
              <a:buChar char="q"/>
            </a:pPr>
            <a:r>
              <a:rPr lang="en-US" sz="1800" dirty="0"/>
              <a:t>Bagian-</a:t>
            </a:r>
            <a:r>
              <a:rPr lang="en-US" sz="1800" dirty="0" err="1"/>
              <a:t>bagian</a:t>
            </a:r>
            <a:r>
              <a:rPr lang="en-US" sz="1800" dirty="0"/>
              <a:t> </a:t>
            </a:r>
            <a:r>
              <a:rPr lang="en-US" sz="1800" dirty="0" err="1"/>
              <a:t>contoh</a:t>
            </a:r>
            <a:r>
              <a:rPr lang="en-US" sz="1800" dirty="0"/>
              <a:t> yang </a:t>
            </a:r>
            <a:r>
              <a:rPr lang="en-US" sz="1800" dirty="0" err="1"/>
              <a:t>berasal</a:t>
            </a:r>
            <a:r>
              <a:rPr lang="en-US" sz="1800" dirty="0"/>
              <a:t> </a:t>
            </a:r>
            <a:r>
              <a:rPr lang="en-US" sz="1800" dirty="0" err="1"/>
              <a:t>dari</a:t>
            </a:r>
            <a:r>
              <a:rPr lang="en-US" sz="1800" dirty="0"/>
              <a:t> </a:t>
            </a:r>
            <a:r>
              <a:rPr lang="en-US" sz="1800" dirty="0" err="1"/>
              <a:t>atu</a:t>
            </a:r>
            <a:r>
              <a:rPr lang="en-US" sz="1800" dirty="0"/>
              <a:t> </a:t>
            </a:r>
            <a:r>
              <a:rPr lang="en-US" sz="1800" dirty="0" err="1"/>
              <a:t>tanding</a:t>
            </a:r>
            <a:r>
              <a:rPr lang="en-US" sz="1800" dirty="0"/>
              <a:t> </a:t>
            </a:r>
            <a:r>
              <a:rPr lang="en-US" sz="1800" dirty="0" err="1"/>
              <a:t>dicampur</a:t>
            </a:r>
            <a:r>
              <a:rPr lang="en-US" sz="1800" dirty="0"/>
              <a:t>, </a:t>
            </a:r>
            <a:r>
              <a:rPr lang="en-US" sz="1800" dirty="0" err="1"/>
              <a:t>diaduk</a:t>
            </a:r>
            <a:r>
              <a:rPr lang="en-US" sz="1800" dirty="0"/>
              <a:t>/</a:t>
            </a:r>
            <a:r>
              <a:rPr lang="en-US" sz="1800" dirty="0" err="1"/>
              <a:t>dikocok</a:t>
            </a:r>
            <a:r>
              <a:rPr lang="en-US" sz="1800" dirty="0"/>
              <a:t>  </a:t>
            </a:r>
            <a:r>
              <a:rPr lang="en-US" sz="1800" dirty="0" err="1"/>
              <a:t>hingga</a:t>
            </a:r>
            <a:r>
              <a:rPr lang="en-US" sz="1800" dirty="0"/>
              <a:t> </a:t>
            </a:r>
            <a:r>
              <a:rPr lang="en-US" sz="1800" dirty="0" err="1"/>
              <a:t>serba</a:t>
            </a:r>
            <a:r>
              <a:rPr lang="en-US" sz="1800" dirty="0"/>
              <a:t> </a:t>
            </a:r>
            <a:r>
              <a:rPr lang="en-US" sz="1800" dirty="0" err="1"/>
              <a:t>sama</a:t>
            </a:r>
            <a:r>
              <a:rPr lang="en-US" sz="1800" dirty="0"/>
              <a:t>, </a:t>
            </a:r>
            <a:r>
              <a:rPr lang="en-US" sz="1800" dirty="0" err="1"/>
              <a:t>diambil</a:t>
            </a:r>
            <a:r>
              <a:rPr lang="en-US" sz="1800" dirty="0"/>
              <a:t> </a:t>
            </a:r>
            <a:r>
              <a:rPr lang="en-US" sz="1800" dirty="0" err="1"/>
              <a:t>sejumlah</a:t>
            </a:r>
            <a:r>
              <a:rPr lang="en-US" sz="1800" dirty="0"/>
              <a:t> yang </a:t>
            </a:r>
            <a:r>
              <a:rPr lang="en-US" sz="1800" dirty="0" err="1"/>
              <a:t>perlu</a:t>
            </a:r>
            <a:r>
              <a:rPr lang="en-US" sz="1800" dirty="0"/>
              <a:t> </a:t>
            </a:r>
            <a:r>
              <a:rPr lang="en-US" sz="1800" dirty="0" err="1"/>
              <a:t>untuk</a:t>
            </a:r>
            <a:r>
              <a:rPr lang="en-US" sz="1800" dirty="0"/>
              <a:t> </a:t>
            </a:r>
            <a:r>
              <a:rPr lang="en-US" sz="1800" dirty="0" err="1"/>
              <a:t>pemeriksaan</a:t>
            </a:r>
            <a:r>
              <a:rPr lang="en-US" sz="1800" dirty="0"/>
              <a:t> </a:t>
            </a:r>
            <a:r>
              <a:rPr lang="en-US" sz="1800" dirty="0" err="1"/>
              <a:t>pengujian</a:t>
            </a:r>
            <a:r>
              <a:rPr lang="en-US" sz="1800" dirty="0"/>
              <a:t> dan </a:t>
            </a:r>
            <a:r>
              <a:rPr lang="en-US" sz="1800" dirty="0" err="1"/>
              <a:t>identifikasi</a:t>
            </a:r>
            <a:r>
              <a:rPr lang="en-US" sz="1800" dirty="0"/>
              <a:t> (</a:t>
            </a:r>
            <a:r>
              <a:rPr lang="en-US" sz="1800" dirty="0" err="1"/>
              <a:t>misal</a:t>
            </a:r>
            <a:r>
              <a:rPr lang="en-US" sz="1800" dirty="0"/>
              <a:t> 1 Liter). </a:t>
            </a:r>
            <a:r>
              <a:rPr lang="en-US" sz="1800" dirty="0" err="1"/>
              <a:t>Dimasukkan</a:t>
            </a:r>
            <a:r>
              <a:rPr lang="en-US" sz="1800" dirty="0"/>
              <a:t> </a:t>
            </a:r>
            <a:r>
              <a:rPr lang="en-US" sz="1800" dirty="0" err="1"/>
              <a:t>kedalam</a:t>
            </a:r>
            <a:r>
              <a:rPr lang="en-US" sz="1800" dirty="0"/>
              <a:t> </a:t>
            </a:r>
            <a:r>
              <a:rPr lang="en-US" sz="1800" dirty="0" err="1"/>
              <a:t>wadah</a:t>
            </a:r>
            <a:r>
              <a:rPr lang="en-US" sz="1800" dirty="0"/>
              <a:t> </a:t>
            </a:r>
            <a:r>
              <a:rPr lang="en-US" sz="1800" dirty="0" err="1"/>
              <a:t>bersumbat</a:t>
            </a:r>
            <a:r>
              <a:rPr lang="en-US" sz="1800" dirty="0"/>
              <a:t> </a:t>
            </a:r>
            <a:r>
              <a:rPr lang="en-US" sz="1800" dirty="0" err="1"/>
              <a:t>rapat</a:t>
            </a:r>
            <a:r>
              <a:rPr lang="en-US" sz="1800" dirty="0"/>
              <a:t> yang </a:t>
            </a:r>
            <a:r>
              <a:rPr lang="en-US" sz="1800" dirty="0" err="1"/>
              <a:t>bersih</a:t>
            </a:r>
            <a:r>
              <a:rPr lang="en-US" sz="1800" dirty="0"/>
              <a:t> dan </a:t>
            </a:r>
            <a:r>
              <a:rPr lang="en-US" sz="1800" dirty="0" err="1"/>
              <a:t>kering</a:t>
            </a:r>
            <a:r>
              <a:rPr lang="en-US" sz="1800" dirty="0"/>
              <a:t>, </a:t>
            </a:r>
            <a:r>
              <a:rPr lang="en-US" sz="1800" dirty="0" err="1"/>
              <a:t>dibuat</a:t>
            </a:r>
            <a:r>
              <a:rPr lang="en-US" sz="1800" dirty="0"/>
              <a:t> </a:t>
            </a:r>
            <a:r>
              <a:rPr lang="en-US" sz="1800" dirty="0" err="1"/>
              <a:t>dari</a:t>
            </a:r>
            <a:r>
              <a:rPr lang="en-US" sz="1800" dirty="0"/>
              <a:t> </a:t>
            </a:r>
            <a:r>
              <a:rPr lang="en-US" sz="1800" dirty="0" err="1"/>
              <a:t>bahan</a:t>
            </a:r>
            <a:r>
              <a:rPr lang="en-US" sz="1800" dirty="0"/>
              <a:t> yang </a:t>
            </a:r>
            <a:r>
              <a:rPr lang="en-US" sz="1800" dirty="0" err="1"/>
              <a:t>tidak</a:t>
            </a:r>
            <a:r>
              <a:rPr lang="en-US" sz="1800" dirty="0"/>
              <a:t> </a:t>
            </a:r>
            <a:r>
              <a:rPr lang="en-US" sz="1800" dirty="0" err="1"/>
              <a:t>akan</a:t>
            </a:r>
            <a:r>
              <a:rPr lang="en-US" sz="1800" dirty="0"/>
              <a:t> </a:t>
            </a:r>
            <a:r>
              <a:rPr lang="en-US" sz="1800" dirty="0" err="1"/>
              <a:t>mempengaruhi</a:t>
            </a:r>
            <a:r>
              <a:rPr lang="en-US" sz="1800" dirty="0"/>
              <a:t> </a:t>
            </a:r>
            <a:r>
              <a:rPr lang="en-US" sz="1800" dirty="0" err="1"/>
              <a:t>contoh</a:t>
            </a:r>
            <a:r>
              <a:rPr lang="en-US" sz="1800" dirty="0"/>
              <a:t> </a:t>
            </a:r>
            <a:r>
              <a:rPr lang="en-US" sz="1800" dirty="0" err="1"/>
              <a:t>secara</a:t>
            </a:r>
            <a:r>
              <a:rPr lang="en-US" sz="1800" dirty="0"/>
              <a:t> </a:t>
            </a:r>
            <a:r>
              <a:rPr lang="en-US" sz="1800" dirty="0" err="1"/>
              <a:t>kimiawi</a:t>
            </a:r>
            <a:r>
              <a:rPr lang="en-US" sz="1800" dirty="0"/>
              <a:t>, </a:t>
            </a:r>
            <a:r>
              <a:rPr lang="en-US" sz="1800" dirty="0" err="1"/>
              <a:t>misalnya</a:t>
            </a:r>
            <a:r>
              <a:rPr lang="en-US" sz="1800" dirty="0"/>
              <a:t> </a:t>
            </a:r>
            <a:r>
              <a:rPr lang="en-US" sz="1800" dirty="0" err="1"/>
              <a:t>dari</a:t>
            </a:r>
            <a:r>
              <a:rPr lang="en-US" sz="1800" dirty="0"/>
              <a:t> </a:t>
            </a:r>
            <a:r>
              <a:rPr lang="en-US" sz="1800" dirty="0" err="1"/>
              <a:t>gelas</a:t>
            </a:r>
            <a:r>
              <a:rPr lang="en-US" sz="1800" dirty="0"/>
              <a:t> (</a:t>
            </a:r>
            <a:r>
              <a:rPr lang="en-US" sz="1800" dirty="0" err="1"/>
              <a:t>gelas</a:t>
            </a:r>
            <a:r>
              <a:rPr lang="en-US" sz="1800" dirty="0"/>
              <a:t> </a:t>
            </a:r>
            <a:r>
              <a:rPr lang="en-US" sz="1800" dirty="0" err="1"/>
              <a:t>berwarna</a:t>
            </a:r>
            <a:r>
              <a:rPr lang="en-US" sz="1800" dirty="0"/>
              <a:t> </a:t>
            </a:r>
            <a:r>
              <a:rPr lang="en-US" sz="1800" dirty="0" err="1"/>
              <a:t>cokelat</a:t>
            </a:r>
            <a:r>
              <a:rPr lang="en-US" sz="1800" dirty="0"/>
              <a:t> </a:t>
            </a:r>
            <a:r>
              <a:rPr lang="en-US" sz="1800" dirty="0" err="1"/>
              <a:t>kalau</a:t>
            </a:r>
            <a:r>
              <a:rPr lang="en-US" sz="1800" dirty="0"/>
              <a:t> </a:t>
            </a:r>
            <a:r>
              <a:rPr lang="en-US" sz="1800" dirty="0" err="1"/>
              <a:t>contoh</a:t>
            </a:r>
            <a:r>
              <a:rPr lang="en-US" sz="1800" dirty="0"/>
              <a:t> </a:t>
            </a:r>
            <a:r>
              <a:rPr lang="en-US" sz="1800" dirty="0" err="1"/>
              <a:t>tidak</a:t>
            </a:r>
            <a:r>
              <a:rPr lang="en-US" sz="1800" dirty="0"/>
              <a:t> </a:t>
            </a:r>
            <a:r>
              <a:rPr lang="en-US" sz="1800" dirty="0" err="1"/>
              <a:t>tahan</a:t>
            </a:r>
            <a:r>
              <a:rPr lang="en-US" sz="1800" dirty="0"/>
              <a:t> </a:t>
            </a:r>
            <a:r>
              <a:rPr lang="en-US" sz="1800" dirty="0" err="1"/>
              <a:t>cahaya</a:t>
            </a:r>
            <a:r>
              <a:rPr lang="en-US" sz="1800" dirty="0"/>
              <a:t>).</a:t>
            </a:r>
          </a:p>
          <a:p>
            <a:pPr marL="82296" lvl="1" indent="0">
              <a:spcBef>
                <a:spcPts val="600"/>
              </a:spcBef>
              <a:buSzPts val="2240"/>
              <a:buNone/>
            </a:pPr>
            <a:endParaRPr lang="en-US" sz="1800" dirty="0"/>
          </a:p>
          <a:p>
            <a:pPr marL="368046" lvl="2" indent="-285750">
              <a:spcBef>
                <a:spcPts val="0"/>
              </a:spcBef>
              <a:buClr>
                <a:schemeClr val="accent1"/>
              </a:buClr>
              <a:buSzPts val="2240"/>
              <a:buFont typeface="Wingdings" panose="05000000000000000000" pitchFamily="2" charset="2"/>
              <a:buChar char="q"/>
            </a:pPr>
            <a:r>
              <a:rPr lang="en-US" sz="1800" dirty="0" err="1"/>
              <a:t>Wadah</a:t>
            </a:r>
            <a:r>
              <a:rPr lang="en-US" sz="1800" dirty="0"/>
              <a:t> </a:t>
            </a:r>
            <a:r>
              <a:rPr lang="en-US" sz="1800" dirty="0" err="1"/>
              <a:t>diberi</a:t>
            </a:r>
            <a:r>
              <a:rPr lang="en-US" sz="1800" dirty="0"/>
              <a:t> label </a:t>
            </a:r>
            <a:r>
              <a:rPr lang="en-US" sz="1800" dirty="0" err="1"/>
              <a:t>dengan</a:t>
            </a:r>
            <a:r>
              <a:rPr lang="en-US" sz="1800" dirty="0"/>
              <a:t> </a:t>
            </a:r>
            <a:r>
              <a:rPr lang="en-US" sz="1800" dirty="0" err="1"/>
              <a:t>mencantumkan</a:t>
            </a:r>
            <a:r>
              <a:rPr lang="en-US" sz="1800" dirty="0"/>
              <a:t> </a:t>
            </a:r>
            <a:r>
              <a:rPr lang="en-US" sz="1800" dirty="0" err="1"/>
              <a:t>tanggal</a:t>
            </a:r>
            <a:r>
              <a:rPr lang="en-US" sz="1800" dirty="0"/>
              <a:t> dan </a:t>
            </a:r>
            <a:r>
              <a:rPr lang="en-US" sz="1800" dirty="0" err="1"/>
              <a:t>waktu</a:t>
            </a:r>
            <a:r>
              <a:rPr lang="en-US" sz="1800" dirty="0"/>
              <a:t> </a:t>
            </a:r>
            <a:r>
              <a:rPr lang="en-US" sz="1800" dirty="0" err="1"/>
              <a:t>pengambilan</a:t>
            </a:r>
            <a:r>
              <a:rPr lang="en-US" sz="1800" dirty="0"/>
              <a:t> </a:t>
            </a:r>
            <a:r>
              <a:rPr lang="en-US" sz="1800" dirty="0" err="1"/>
              <a:t>contoh</a:t>
            </a:r>
            <a:r>
              <a:rPr lang="en-US" sz="1800" dirty="0"/>
              <a:t>, </a:t>
            </a:r>
            <a:r>
              <a:rPr lang="en-US" sz="1800" dirty="0" err="1"/>
              <a:t>nama</a:t>
            </a:r>
            <a:r>
              <a:rPr lang="en-US" sz="1800" dirty="0"/>
              <a:t> </a:t>
            </a:r>
            <a:r>
              <a:rPr lang="en-US" sz="1800" dirty="0" err="1"/>
              <a:t>petugas</a:t>
            </a:r>
            <a:r>
              <a:rPr lang="en-US" sz="1800" dirty="0"/>
              <a:t> dan unit yang </a:t>
            </a:r>
            <a:r>
              <a:rPr lang="en-US" sz="1800" dirty="0" err="1"/>
              <a:t>menugaskannya</a:t>
            </a:r>
            <a:r>
              <a:rPr lang="en-US" sz="1800" dirty="0"/>
              <a:t>, merk/cap </a:t>
            </a:r>
            <a:r>
              <a:rPr lang="en-US" sz="1800" dirty="0" err="1"/>
              <a:t>contoh</a:t>
            </a:r>
            <a:r>
              <a:rPr lang="en-US" sz="1800" dirty="0"/>
              <a:t> </a:t>
            </a:r>
            <a:r>
              <a:rPr lang="en-US" sz="1800" dirty="0" err="1"/>
              <a:t>barang</a:t>
            </a:r>
            <a:r>
              <a:rPr lang="en-US" sz="1800" dirty="0"/>
              <a:t>, </a:t>
            </a:r>
            <a:r>
              <a:rPr lang="en-US" sz="1800" dirty="0" err="1"/>
              <a:t>simbol</a:t>
            </a:r>
            <a:r>
              <a:rPr lang="en-US" sz="1800" dirty="0"/>
              <a:t> </a:t>
            </a:r>
            <a:r>
              <a:rPr lang="en-US" sz="1800" dirty="0" err="1"/>
              <a:t>petunjuk</a:t>
            </a:r>
            <a:r>
              <a:rPr lang="en-US" sz="1800" dirty="0"/>
              <a:t> dan lain-lain </a:t>
            </a:r>
            <a:r>
              <a:rPr lang="en-US" sz="1800" dirty="0" err="1"/>
              <a:t>sesuai</a:t>
            </a:r>
            <a:r>
              <a:rPr lang="en-US" sz="1800" dirty="0"/>
              <a:t> </a:t>
            </a:r>
            <a:r>
              <a:rPr lang="en-US" sz="1800" dirty="0" err="1"/>
              <a:t>ketentuan</a:t>
            </a:r>
            <a:r>
              <a:rPr lang="en-US" sz="1800" dirty="0"/>
              <a:t> yang </a:t>
            </a:r>
            <a:r>
              <a:rPr lang="en-US" sz="1800" dirty="0" err="1"/>
              <a:t>berlaku</a:t>
            </a:r>
            <a:r>
              <a:rPr lang="en-US" sz="1800" dirty="0"/>
              <a:t>.</a:t>
            </a:r>
          </a:p>
          <a:p>
            <a:pPr marL="82296" lvl="2" indent="0">
              <a:spcBef>
                <a:spcPts val="0"/>
              </a:spcBef>
              <a:buClr>
                <a:schemeClr val="accent1"/>
              </a:buClr>
              <a:buSzPts val="2240"/>
              <a:buNone/>
            </a:pPr>
            <a:endParaRPr lang="en-US" sz="1800" dirty="0"/>
          </a:p>
          <a:p>
            <a:pPr marL="374650" indent="-285750">
              <a:spcBef>
                <a:spcPts val="560"/>
              </a:spcBef>
              <a:buSzPts val="2800"/>
              <a:buFont typeface="Wingdings" panose="05000000000000000000" pitchFamily="2" charset="2"/>
              <a:buChar char="q"/>
            </a:pPr>
            <a:r>
              <a:rPr lang="en-US" dirty="0" err="1"/>
              <a:t>Wadah</a:t>
            </a:r>
            <a:r>
              <a:rPr lang="en-US" dirty="0"/>
              <a:t> </a:t>
            </a:r>
            <a:r>
              <a:rPr lang="en-US" dirty="0" err="1"/>
              <a:t>dipak</a:t>
            </a:r>
            <a:r>
              <a:rPr lang="en-US" dirty="0"/>
              <a:t> </a:t>
            </a:r>
            <a:r>
              <a:rPr lang="en-US" dirty="0" err="1"/>
              <a:t>sedemikian</a:t>
            </a:r>
            <a:r>
              <a:rPr lang="en-US" dirty="0"/>
              <a:t> </a:t>
            </a:r>
            <a:r>
              <a:rPr lang="en-US" dirty="0" err="1"/>
              <a:t>rupa</a:t>
            </a:r>
            <a:r>
              <a:rPr lang="en-US" dirty="0"/>
              <a:t> </a:t>
            </a:r>
            <a:r>
              <a:rPr lang="en-US" dirty="0" err="1"/>
              <a:t>sehingga</a:t>
            </a:r>
            <a:r>
              <a:rPr lang="en-US" dirty="0"/>
              <a:t> </a:t>
            </a:r>
            <a:r>
              <a:rPr lang="en-US" dirty="0" err="1"/>
              <a:t>selama</a:t>
            </a:r>
            <a:r>
              <a:rPr lang="en-US" dirty="0"/>
              <a:t> </a:t>
            </a:r>
            <a:r>
              <a:rPr lang="en-US" dirty="0" err="1"/>
              <a:t>pengangkutan</a:t>
            </a:r>
            <a:r>
              <a:rPr lang="en-US" dirty="0"/>
              <a:t> dan </a:t>
            </a:r>
            <a:r>
              <a:rPr lang="en-US" dirty="0" err="1"/>
              <a:t>penyimpanan</a:t>
            </a:r>
            <a:r>
              <a:rPr lang="en-US" dirty="0"/>
              <a:t> </a:t>
            </a:r>
            <a:r>
              <a:rPr lang="en-US" dirty="0" err="1"/>
              <a:t>terlindung</a:t>
            </a:r>
            <a:r>
              <a:rPr lang="en-US" dirty="0"/>
              <a:t> </a:t>
            </a:r>
            <a:r>
              <a:rPr lang="en-US" dirty="0" err="1"/>
              <a:t>dari</a:t>
            </a:r>
            <a:r>
              <a:rPr lang="en-US" dirty="0"/>
              <a:t> </a:t>
            </a:r>
            <a:r>
              <a:rPr lang="en-US" dirty="0" err="1"/>
              <a:t>pengaruh</a:t>
            </a:r>
            <a:r>
              <a:rPr lang="en-US" dirty="0"/>
              <a:t> </a:t>
            </a:r>
            <a:r>
              <a:rPr lang="en-US" dirty="0" err="1"/>
              <a:t>benturan</a:t>
            </a:r>
            <a:r>
              <a:rPr lang="en-US" dirty="0"/>
              <a:t> dan </a:t>
            </a:r>
            <a:r>
              <a:rPr lang="en-US" dirty="0" err="1"/>
              <a:t>cuaca</a:t>
            </a:r>
            <a:r>
              <a:rPr lang="en-US" dirty="0"/>
              <a:t> (</a:t>
            </a:r>
            <a:r>
              <a:rPr lang="en-US" dirty="0" err="1"/>
              <a:t>cahaya</a:t>
            </a:r>
            <a:r>
              <a:rPr lang="en-US" dirty="0"/>
              <a:t>, </a:t>
            </a:r>
            <a:r>
              <a:rPr lang="en-US" dirty="0" err="1"/>
              <a:t>hujan</a:t>
            </a:r>
            <a:r>
              <a:rPr lang="en-US" dirty="0"/>
              <a:t>, </a:t>
            </a:r>
            <a:r>
              <a:rPr lang="en-US" dirty="0" err="1"/>
              <a:t>panas</a:t>
            </a:r>
            <a:r>
              <a:rPr lang="en-US" dirty="0"/>
              <a:t>, dan lain-lain) dan </a:t>
            </a:r>
            <a:r>
              <a:rPr lang="en-US" dirty="0" err="1"/>
              <a:t>disegel</a:t>
            </a:r>
            <a:endParaRPr lang="en-US" dirty="0"/>
          </a:p>
          <a:p>
            <a:pPr marL="82296" lvl="1" indent="0" algn="l" rtl="0">
              <a:spcBef>
                <a:spcPts val="600"/>
              </a:spcBef>
              <a:spcAft>
                <a:spcPts val="0"/>
              </a:spcAft>
              <a:buClr>
                <a:schemeClr val="dk1"/>
              </a:buClr>
              <a:buSzPts val="2240"/>
              <a:buNone/>
            </a:pPr>
            <a:endParaRPr sz="2000" dirty="0"/>
          </a:p>
          <a:p>
            <a:pPr marL="365760" lvl="1" indent="-141223" algn="l" rtl="0">
              <a:spcBef>
                <a:spcPts val="600"/>
              </a:spcBef>
              <a:spcAft>
                <a:spcPts val="0"/>
              </a:spcAft>
              <a:buClr>
                <a:schemeClr val="dk1"/>
              </a:buClr>
              <a:buSzPts val="2240"/>
              <a:buFont typeface="Noto Sans Symbols"/>
              <a:buNone/>
            </a:pPr>
            <a:endParaRPr dirty="0"/>
          </a:p>
          <a:p>
            <a:pPr marL="82296" lvl="0" indent="0" algn="l" rtl="0">
              <a:spcBef>
                <a:spcPts val="640"/>
              </a:spcBef>
              <a:spcAft>
                <a:spcPts val="0"/>
              </a:spcAft>
              <a:buClr>
                <a:schemeClr val="dk1"/>
              </a:buClr>
              <a:buSzPts val="3200"/>
              <a:buNone/>
            </a:pP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92"/>
          <p:cNvSpPr txBox="1">
            <a:spLocks noGrp="1"/>
          </p:cNvSpPr>
          <p:nvPr>
            <p:ph type="title"/>
          </p:nvPr>
        </p:nvSpPr>
        <p:spPr>
          <a:xfrm>
            <a:off x="1363893" y="-99392"/>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Label Contoh Uji</a:t>
            </a:r>
            <a:endParaRPr/>
          </a:p>
        </p:txBody>
      </p:sp>
      <p:pic>
        <p:nvPicPr>
          <p:cNvPr id="2468" name="Google Shape;2468;p92"/>
          <p:cNvPicPr preferRelativeResize="0"/>
          <p:nvPr/>
        </p:nvPicPr>
        <p:blipFill rotWithShape="1">
          <a:blip r:embed="rId3">
            <a:alphaModFix/>
          </a:blip>
          <a:srcRect l="35180" t="27402" r="34931" b="51817"/>
          <a:stretch/>
        </p:blipFill>
        <p:spPr>
          <a:xfrm>
            <a:off x="35036" y="1600200"/>
            <a:ext cx="12157137" cy="3962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sp>
        <p:nvSpPr>
          <p:cNvPr id="2474" name="Google Shape;2474;p93"/>
          <p:cNvSpPr txBox="1">
            <a:spLocks noGrp="1"/>
          </p:cNvSpPr>
          <p:nvPr>
            <p:ph type="body" idx="1"/>
          </p:nvPr>
        </p:nvSpPr>
        <p:spPr>
          <a:xfrm>
            <a:off x="609600" y="1268761"/>
            <a:ext cx="10972800" cy="4525963"/>
          </a:xfrm>
          <a:prstGeom prst="rect">
            <a:avLst/>
          </a:prstGeom>
          <a:noFill/>
          <a:ln>
            <a:noFill/>
          </a:ln>
        </p:spPr>
        <p:txBody>
          <a:bodyPr spcFirstLastPara="1" wrap="square" lIns="91425" tIns="45700" rIns="91425" bIns="45700" anchor="t" anchorCtr="0">
            <a:noAutofit/>
          </a:bodyPr>
          <a:lstStyle/>
          <a:p>
            <a:pPr marL="0" lvl="1" indent="0" algn="l" rtl="0">
              <a:spcBef>
                <a:spcPts val="0"/>
              </a:spcBef>
              <a:spcAft>
                <a:spcPts val="0"/>
              </a:spcAft>
              <a:buClr>
                <a:schemeClr val="dk1"/>
              </a:buClr>
              <a:buSzPts val="2240"/>
              <a:buNone/>
            </a:pPr>
            <a:r>
              <a:rPr lang="en-US" dirty="0"/>
              <a:t>Lot </a:t>
            </a:r>
            <a:r>
              <a:rPr lang="en-US" dirty="0" err="1"/>
              <a:t>berbentuk</a:t>
            </a:r>
            <a:r>
              <a:rPr lang="en-US" dirty="0"/>
              <a:t> </a:t>
            </a:r>
            <a:r>
              <a:rPr lang="en-US" dirty="0" err="1"/>
              <a:t>Terkemas</a:t>
            </a:r>
            <a:endParaRPr dirty="0"/>
          </a:p>
          <a:p>
            <a:pPr marL="0" indent="0">
              <a:spcBef>
                <a:spcPts val="560"/>
              </a:spcBef>
              <a:buSzPts val="2800"/>
              <a:buNone/>
            </a:pPr>
            <a:r>
              <a:rPr lang="en-US" dirty="0" err="1"/>
              <a:t>Tergantung</a:t>
            </a:r>
            <a:r>
              <a:rPr lang="en-US" dirty="0"/>
              <a:t> pada </a:t>
            </a:r>
            <a:r>
              <a:rPr lang="en-US" dirty="0" err="1"/>
              <a:t>tujuan</a:t>
            </a:r>
            <a:r>
              <a:rPr lang="en-US" dirty="0"/>
              <a:t> </a:t>
            </a:r>
            <a:r>
              <a:rPr lang="en-US" dirty="0" err="1"/>
              <a:t>pengambilan</a:t>
            </a:r>
            <a:r>
              <a:rPr lang="en-US" dirty="0"/>
              <a:t> </a:t>
            </a:r>
            <a:r>
              <a:rPr lang="en-US" dirty="0" err="1"/>
              <a:t>contoh</a:t>
            </a:r>
            <a:r>
              <a:rPr lang="en-US" dirty="0"/>
              <a:t>, </a:t>
            </a:r>
            <a:r>
              <a:rPr lang="en-US" dirty="0" err="1"/>
              <a:t>barang</a:t>
            </a:r>
            <a:r>
              <a:rPr lang="en-US" dirty="0"/>
              <a:t> </a:t>
            </a:r>
            <a:r>
              <a:rPr lang="en-US" dirty="0" err="1"/>
              <a:t>terkemas</a:t>
            </a:r>
            <a:r>
              <a:rPr lang="en-US" dirty="0"/>
              <a:t> </a:t>
            </a:r>
            <a:r>
              <a:rPr lang="en-US" dirty="0" err="1"/>
              <a:t>dikerjakan</a:t>
            </a:r>
            <a:r>
              <a:rPr lang="en-US" dirty="0"/>
              <a:t> </a:t>
            </a:r>
            <a:r>
              <a:rPr lang="en-US" dirty="0" err="1"/>
              <a:t>sebagai</a:t>
            </a:r>
            <a:r>
              <a:rPr lang="en-US" dirty="0"/>
              <a:t> </a:t>
            </a:r>
            <a:r>
              <a:rPr lang="en-US" dirty="0" err="1"/>
              <a:t>berikut</a:t>
            </a:r>
            <a:r>
              <a:rPr lang="en-US" dirty="0"/>
              <a:t>:</a:t>
            </a:r>
          </a:p>
          <a:p>
            <a:pPr marL="285750" indent="-285750">
              <a:spcBef>
                <a:spcPts val="560"/>
              </a:spcBef>
              <a:buSzPts val="2800"/>
            </a:pPr>
            <a:r>
              <a:rPr lang="en-US" dirty="0" err="1"/>
              <a:t>Semua</a:t>
            </a:r>
            <a:r>
              <a:rPr lang="en-US" dirty="0"/>
              <a:t> </a:t>
            </a:r>
            <a:r>
              <a:rPr lang="en-US" dirty="0" err="1"/>
              <a:t>Wadah</a:t>
            </a:r>
            <a:r>
              <a:rPr lang="en-US" dirty="0"/>
              <a:t> </a:t>
            </a:r>
            <a:r>
              <a:rPr lang="en-US" dirty="0" err="1"/>
              <a:t>dikirim</a:t>
            </a:r>
            <a:r>
              <a:rPr lang="en-US" dirty="0"/>
              <a:t> </a:t>
            </a:r>
            <a:r>
              <a:rPr lang="en-US" dirty="0" err="1"/>
              <a:t>ke</a:t>
            </a:r>
            <a:r>
              <a:rPr lang="en-US" dirty="0"/>
              <a:t> </a:t>
            </a:r>
            <a:r>
              <a:rPr lang="en-US" dirty="0" err="1"/>
              <a:t>laboratorium</a:t>
            </a:r>
            <a:r>
              <a:rPr lang="en-US" dirty="0"/>
              <a:t> dan </a:t>
            </a:r>
            <a:r>
              <a:rPr lang="en-US" dirty="0" err="1"/>
              <a:t>diperiksa</a:t>
            </a:r>
            <a:r>
              <a:rPr lang="en-US" dirty="0"/>
              <a:t> masing-masing </a:t>
            </a:r>
            <a:r>
              <a:rPr lang="en-US" dirty="0" err="1"/>
              <a:t>satu</a:t>
            </a:r>
            <a:r>
              <a:rPr lang="en-US" dirty="0"/>
              <a:t> </a:t>
            </a:r>
            <a:r>
              <a:rPr lang="en-US" dirty="0" err="1"/>
              <a:t>persatu</a:t>
            </a:r>
            <a:r>
              <a:rPr lang="en-US" dirty="0"/>
              <a:t>.</a:t>
            </a:r>
          </a:p>
          <a:p>
            <a:pPr marL="285750" indent="-285750">
              <a:spcBef>
                <a:spcPts val="560"/>
              </a:spcBef>
              <a:buSzPts val="2800"/>
            </a:pPr>
            <a:r>
              <a:rPr lang="en-US" dirty="0" err="1"/>
              <a:t>Wadah-wadah</a:t>
            </a:r>
            <a:r>
              <a:rPr lang="en-US" dirty="0"/>
              <a:t> </a:t>
            </a:r>
            <a:r>
              <a:rPr lang="en-US" dirty="0" err="1"/>
              <a:t>dibuka</a:t>
            </a:r>
            <a:r>
              <a:rPr lang="en-US" dirty="0"/>
              <a:t> dan </a:t>
            </a:r>
            <a:r>
              <a:rPr lang="en-US" dirty="0" err="1"/>
              <a:t>isinya</a:t>
            </a:r>
            <a:r>
              <a:rPr lang="en-US" dirty="0"/>
              <a:t> </a:t>
            </a:r>
            <a:r>
              <a:rPr lang="en-US" dirty="0" err="1"/>
              <a:t>dijadikan</a:t>
            </a:r>
            <a:r>
              <a:rPr lang="en-US" dirty="0"/>
              <a:t> </a:t>
            </a:r>
            <a:r>
              <a:rPr lang="en-US" dirty="0" err="1"/>
              <a:t>satu</a:t>
            </a:r>
            <a:r>
              <a:rPr lang="en-US" dirty="0"/>
              <a:t> </a:t>
            </a:r>
            <a:r>
              <a:rPr lang="en-US" dirty="0" err="1"/>
              <a:t>diaduk</a:t>
            </a:r>
            <a:r>
              <a:rPr lang="en-US" dirty="0"/>
              <a:t> </a:t>
            </a:r>
            <a:r>
              <a:rPr lang="en-US" dirty="0" err="1"/>
              <a:t>hingga</a:t>
            </a:r>
            <a:r>
              <a:rPr lang="en-US" dirty="0"/>
              <a:t> </a:t>
            </a:r>
            <a:r>
              <a:rPr lang="en-US" dirty="0" err="1"/>
              <a:t>serba</a:t>
            </a:r>
            <a:r>
              <a:rPr lang="en-US" dirty="0"/>
              <a:t> </a:t>
            </a:r>
            <a:r>
              <a:rPr lang="en-US" dirty="0" err="1"/>
              <a:t>sama</a:t>
            </a:r>
            <a:r>
              <a:rPr lang="en-US" dirty="0"/>
              <a:t> </a:t>
            </a:r>
            <a:r>
              <a:rPr lang="en-US" dirty="0" err="1"/>
              <a:t>kemudaian</a:t>
            </a:r>
            <a:r>
              <a:rPr lang="en-US" dirty="0"/>
              <a:t> </a:t>
            </a:r>
            <a:r>
              <a:rPr lang="en-US" dirty="0" err="1"/>
              <a:t>diambil</a:t>
            </a:r>
            <a:r>
              <a:rPr lang="en-US" dirty="0"/>
              <a:t> </a:t>
            </a:r>
            <a:r>
              <a:rPr lang="en-US" dirty="0" err="1"/>
              <a:t>sejumlah</a:t>
            </a:r>
            <a:r>
              <a:rPr lang="en-US" dirty="0"/>
              <a:t> </a:t>
            </a:r>
            <a:r>
              <a:rPr lang="en-US" dirty="0" err="1"/>
              <a:t>contoh</a:t>
            </a:r>
            <a:r>
              <a:rPr lang="en-US" dirty="0"/>
              <a:t> </a:t>
            </a:r>
            <a:r>
              <a:rPr lang="en-US" dirty="0" err="1"/>
              <a:t>untuk</a:t>
            </a:r>
            <a:r>
              <a:rPr lang="en-US" dirty="0"/>
              <a:t> </a:t>
            </a:r>
            <a:r>
              <a:rPr lang="en-US" dirty="0" err="1"/>
              <a:t>laboratorium</a:t>
            </a:r>
            <a:r>
              <a:rPr lang="en-US" dirty="0"/>
              <a:t>.</a:t>
            </a:r>
          </a:p>
          <a:p>
            <a:pPr marL="285750" indent="-285750">
              <a:spcBef>
                <a:spcPts val="560"/>
              </a:spcBef>
              <a:buSzPts val="2800"/>
            </a:pPr>
            <a:r>
              <a:rPr lang="en-US" dirty="0" err="1"/>
              <a:t>Dikemas</a:t>
            </a:r>
            <a:r>
              <a:rPr lang="en-US" dirty="0"/>
              <a:t> </a:t>
            </a:r>
            <a:r>
              <a:rPr lang="en-US" dirty="0" err="1"/>
              <a:t>sedemikian</a:t>
            </a:r>
            <a:r>
              <a:rPr lang="en-US" dirty="0"/>
              <a:t> </a:t>
            </a:r>
            <a:r>
              <a:rPr lang="en-US" dirty="0" err="1"/>
              <a:t>rupa</a:t>
            </a:r>
            <a:r>
              <a:rPr lang="en-US" dirty="0"/>
              <a:t> </a:t>
            </a:r>
            <a:r>
              <a:rPr lang="en-US" dirty="0" err="1"/>
              <a:t>sehingga</a:t>
            </a:r>
            <a:r>
              <a:rPr lang="en-US" dirty="0"/>
              <a:t> </a:t>
            </a:r>
            <a:r>
              <a:rPr lang="en-US" dirty="0" err="1"/>
              <a:t>terlindung</a:t>
            </a:r>
            <a:r>
              <a:rPr lang="en-US" dirty="0"/>
              <a:t> </a:t>
            </a:r>
            <a:r>
              <a:rPr lang="en-US" dirty="0" err="1"/>
              <a:t>selama</a:t>
            </a:r>
            <a:r>
              <a:rPr lang="en-US" dirty="0"/>
              <a:t> </a:t>
            </a:r>
            <a:r>
              <a:rPr lang="en-US" dirty="0" err="1"/>
              <a:t>pengangkutan</a:t>
            </a:r>
            <a:r>
              <a:rPr lang="en-US" dirty="0"/>
              <a:t> dan </a:t>
            </a:r>
            <a:r>
              <a:rPr lang="en-US" dirty="0" err="1"/>
              <a:t>penyimpanan</a:t>
            </a:r>
            <a:r>
              <a:rPr lang="en-US" dirty="0"/>
              <a:t> </a:t>
            </a:r>
            <a:r>
              <a:rPr lang="en-US" dirty="0" err="1"/>
              <a:t>serta</a:t>
            </a:r>
            <a:r>
              <a:rPr lang="en-US" dirty="0"/>
              <a:t> </a:t>
            </a:r>
            <a:r>
              <a:rPr lang="en-US" dirty="0" err="1"/>
              <a:t>diberi</a:t>
            </a:r>
            <a:r>
              <a:rPr lang="en-US" dirty="0"/>
              <a:t> label.</a:t>
            </a:r>
            <a:endParaRPr dirty="0"/>
          </a:p>
          <a:p>
            <a:pPr marL="82296" lvl="2" indent="0" algn="l" rtl="0">
              <a:spcBef>
                <a:spcPts val="600"/>
              </a:spcBef>
              <a:spcAft>
                <a:spcPts val="0"/>
              </a:spcAft>
              <a:buClr>
                <a:schemeClr val="accent1"/>
              </a:buClr>
              <a:buSzPts val="1920"/>
              <a:buNone/>
            </a:pPr>
            <a:endParaRPr dirty="0"/>
          </a:p>
          <a:p>
            <a:pPr marL="82296" lvl="0" indent="0" algn="l" rtl="0">
              <a:spcBef>
                <a:spcPts val="640"/>
              </a:spcBef>
              <a:spcAft>
                <a:spcPts val="0"/>
              </a:spcAft>
              <a:buClr>
                <a:schemeClr val="dk1"/>
              </a:buClr>
              <a:buSzPts val="3200"/>
              <a:buNone/>
            </a:pP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1049-329D-486E-B000-6D8DEA9B67CD}"/>
              </a:ext>
            </a:extLst>
          </p:cNvPr>
          <p:cNvSpPr>
            <a:spLocks noGrp="1"/>
          </p:cNvSpPr>
          <p:nvPr>
            <p:ph type="title"/>
          </p:nvPr>
        </p:nvSpPr>
        <p:spPr>
          <a:xfrm>
            <a:off x="1020033" y="55199"/>
            <a:ext cx="8474927" cy="447164"/>
          </a:xfrm>
        </p:spPr>
        <p:txBody>
          <a:bodyPr>
            <a:noAutofit/>
          </a:bodyPr>
          <a:lstStyle/>
          <a:p>
            <a:r>
              <a:rPr lang="en-US" sz="1800" dirty="0"/>
              <a:t>Surat </a:t>
            </a:r>
            <a:r>
              <a:rPr lang="en-US" sz="1800" dirty="0" err="1"/>
              <a:t>aju</a:t>
            </a:r>
            <a:r>
              <a:rPr lang="en-US" sz="1800" dirty="0"/>
              <a:t> </a:t>
            </a:r>
            <a:r>
              <a:rPr lang="en-US" sz="1800" dirty="0" err="1"/>
              <a:t>laboratorium</a:t>
            </a:r>
            <a:endParaRPr lang="en-US" sz="1800" dirty="0"/>
          </a:p>
        </p:txBody>
      </p:sp>
      <p:pic>
        <p:nvPicPr>
          <p:cNvPr id="5" name="Content Placeholder 4">
            <a:extLst>
              <a:ext uri="{FF2B5EF4-FFF2-40B4-BE49-F238E27FC236}">
                <a16:creationId xmlns:a16="http://schemas.microsoft.com/office/drawing/2014/main" id="{2448B643-9FB3-4F45-9419-77611B884C7C}"/>
              </a:ext>
            </a:extLst>
          </p:cNvPr>
          <p:cNvPicPr>
            <a:picLocks noGrp="1" noChangeAspect="1"/>
          </p:cNvPicPr>
          <p:nvPr>
            <p:ph idx="1"/>
          </p:nvPr>
        </p:nvPicPr>
        <p:blipFill rotWithShape="1">
          <a:blip r:embed="rId2"/>
          <a:srcRect l="3327" t="5198" r="3601"/>
          <a:stretch/>
        </p:blipFill>
        <p:spPr>
          <a:xfrm>
            <a:off x="24165" y="718139"/>
            <a:ext cx="4003288" cy="5961441"/>
          </a:xfrm>
        </p:spPr>
      </p:pic>
      <p:pic>
        <p:nvPicPr>
          <p:cNvPr id="7" name="Picture 6">
            <a:extLst>
              <a:ext uri="{FF2B5EF4-FFF2-40B4-BE49-F238E27FC236}">
                <a16:creationId xmlns:a16="http://schemas.microsoft.com/office/drawing/2014/main" id="{0E6D7CDF-EE08-4F2B-B36C-BE937D86C7F2}"/>
              </a:ext>
            </a:extLst>
          </p:cNvPr>
          <p:cNvPicPr>
            <a:picLocks noChangeAspect="1"/>
          </p:cNvPicPr>
          <p:nvPr/>
        </p:nvPicPr>
        <p:blipFill rotWithShape="1">
          <a:blip r:embed="rId3"/>
          <a:srcRect l="9666" t="5325" r="7197" b="18480"/>
          <a:stretch/>
        </p:blipFill>
        <p:spPr>
          <a:xfrm>
            <a:off x="4027453" y="718139"/>
            <a:ext cx="4449090" cy="5861080"/>
          </a:xfrm>
          <a:prstGeom prst="rect">
            <a:avLst/>
          </a:prstGeom>
        </p:spPr>
      </p:pic>
      <p:sp>
        <p:nvSpPr>
          <p:cNvPr id="8" name="Rectangle 7">
            <a:extLst>
              <a:ext uri="{FF2B5EF4-FFF2-40B4-BE49-F238E27FC236}">
                <a16:creationId xmlns:a16="http://schemas.microsoft.com/office/drawing/2014/main" id="{249846A1-B852-4A61-A3CC-4F7B713C885C}"/>
              </a:ext>
            </a:extLst>
          </p:cNvPr>
          <p:cNvSpPr/>
          <p:nvPr/>
        </p:nvSpPr>
        <p:spPr>
          <a:xfrm>
            <a:off x="539590" y="3902927"/>
            <a:ext cx="3133492" cy="31223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Folded Corner 5">
            <a:extLst>
              <a:ext uri="{FF2B5EF4-FFF2-40B4-BE49-F238E27FC236}">
                <a16:creationId xmlns:a16="http://schemas.microsoft.com/office/drawing/2014/main" id="{7BBE7E11-6D46-4991-A212-0FF795C36CF2}"/>
              </a:ext>
            </a:extLst>
          </p:cNvPr>
          <p:cNvSpPr/>
          <p:nvPr/>
        </p:nvSpPr>
        <p:spPr>
          <a:xfrm>
            <a:off x="8612615" y="3429000"/>
            <a:ext cx="3434419" cy="3003682"/>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25DFF47E-8E51-401C-852E-5108925B06B6}"/>
              </a:ext>
            </a:extLst>
          </p:cNvPr>
          <p:cNvSpPr txBox="1">
            <a:spLocks/>
          </p:cNvSpPr>
          <p:nvPr/>
        </p:nvSpPr>
        <p:spPr>
          <a:xfrm>
            <a:off x="8761007" y="3607747"/>
            <a:ext cx="3103134" cy="26461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Yang </a:t>
            </a:r>
            <a:r>
              <a:rPr lang="en-US" sz="2000" dirty="0" err="1">
                <a:latin typeface="Arial" panose="020B0604020202020204" pitchFamily="34" charset="0"/>
                <a:cs typeface="Arial" panose="020B0604020202020204" pitchFamily="34" charset="0"/>
              </a:rPr>
              <a:t>harus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diperhatikan</a:t>
            </a:r>
            <a:r>
              <a:rPr lang="en-US" sz="2000" dirty="0">
                <a:latin typeface="Arial" panose="020B0604020202020204" pitchFamily="34" charset="0"/>
                <a:cs typeface="Arial" panose="020B0604020202020204" pitchFamily="34" charset="0"/>
              </a:rPr>
              <a:t>: </a:t>
            </a:r>
          </a:p>
          <a:p>
            <a:pPr marL="514350" indent="-514350">
              <a:buFont typeface="Arial" panose="020B0604020202020204" pitchFamily="34" charset="0"/>
              <a:buAutoNum type="arabicPeriod"/>
            </a:pPr>
            <a:r>
              <a:rPr lang="en-US" sz="2000" dirty="0">
                <a:latin typeface="Arial" panose="020B0604020202020204" pitchFamily="34" charset="0"/>
                <a:cs typeface="Arial" panose="020B0604020202020204" pitchFamily="34" charset="0"/>
              </a:rPr>
              <a:t>1 baris </a:t>
            </a:r>
            <a:r>
              <a:rPr lang="en-US" sz="2000" dirty="0" err="1">
                <a:latin typeface="Arial" panose="020B0604020202020204" pitchFamily="34" charset="0"/>
                <a:cs typeface="Arial" panose="020B0604020202020204" pitchFamily="34" charset="0"/>
              </a:rPr>
              <a:t>nomor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untuk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satu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contoh</a:t>
            </a:r>
            <a:r>
              <a:rPr lang="en-US" sz="2000" dirty="0">
                <a:latin typeface="Arial" panose="020B0604020202020204" pitchFamily="34" charset="0"/>
                <a:cs typeface="Arial" panose="020B0604020202020204" pitchFamily="34" charset="0"/>
              </a:rPr>
              <a:t> uji</a:t>
            </a:r>
          </a:p>
          <a:p>
            <a:pPr marL="457200" indent="-457200">
              <a:buFont typeface="+mj-lt"/>
              <a:buAutoNum type="arabicPeriod"/>
            </a:pPr>
            <a:r>
              <a:rPr lang="en-US" sz="2000"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kemasan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untuk</a:t>
            </a:r>
            <a:r>
              <a:rPr lang="en-US" sz="2000" dirty="0">
                <a:latin typeface="Arial" panose="020B0604020202020204" pitchFamily="34" charset="0"/>
                <a:cs typeface="Arial" panose="020B0604020202020204" pitchFamily="34" charset="0"/>
              </a:rPr>
              <a:t> 1 </a:t>
            </a:r>
            <a:r>
              <a:rPr lang="en-US" sz="2000" dirty="0" err="1">
                <a:latin typeface="Arial" panose="020B0604020202020204" pitchFamily="34" charset="0"/>
                <a:cs typeface="Arial" panose="020B0604020202020204" pitchFamily="34" charset="0"/>
              </a:rPr>
              <a:t>contoh</a:t>
            </a:r>
            <a:r>
              <a:rPr lang="en-US" sz="2000" dirty="0">
                <a:latin typeface="Arial" panose="020B0604020202020204" pitchFamily="34" charset="0"/>
                <a:cs typeface="Arial" panose="020B0604020202020204" pitchFamily="34" charset="0"/>
              </a:rPr>
              <a:t> uji</a:t>
            </a:r>
          </a:p>
          <a:p>
            <a:pPr marL="514350" indent="-514350">
              <a:buFont typeface="Arial" panose="020B0604020202020204" pitchFamily="34" charset="0"/>
              <a:buAutoNum type="arabicPeriod"/>
            </a:pPr>
            <a:endParaRPr lang="en-US" dirty="0"/>
          </a:p>
        </p:txBody>
      </p:sp>
      <p:pic>
        <p:nvPicPr>
          <p:cNvPr id="4" name="Picture 3">
            <a:extLst>
              <a:ext uri="{FF2B5EF4-FFF2-40B4-BE49-F238E27FC236}">
                <a16:creationId xmlns:a16="http://schemas.microsoft.com/office/drawing/2014/main" id="{73F5607B-A689-4F83-9CD3-3BD45D03B618}"/>
              </a:ext>
            </a:extLst>
          </p:cNvPr>
          <p:cNvPicPr>
            <a:picLocks noChangeAspect="1"/>
          </p:cNvPicPr>
          <p:nvPr/>
        </p:nvPicPr>
        <p:blipFill>
          <a:blip r:embed="rId4"/>
          <a:stretch>
            <a:fillRect/>
          </a:stretch>
        </p:blipFill>
        <p:spPr>
          <a:xfrm>
            <a:off x="8231216" y="817759"/>
            <a:ext cx="3917390" cy="2510880"/>
          </a:xfrm>
          <a:prstGeom prst="rect">
            <a:avLst/>
          </a:prstGeom>
        </p:spPr>
      </p:pic>
    </p:spTree>
    <p:extLst>
      <p:ext uri="{BB962C8B-B14F-4D97-AF65-F5344CB8AC3E}">
        <p14:creationId xmlns:p14="http://schemas.microsoft.com/office/powerpoint/2010/main" val="467475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1049-329D-486E-B000-6D8DEA9B67CD}"/>
              </a:ext>
            </a:extLst>
          </p:cNvPr>
          <p:cNvSpPr>
            <a:spLocks noGrp="1"/>
          </p:cNvSpPr>
          <p:nvPr>
            <p:ph type="title"/>
          </p:nvPr>
        </p:nvSpPr>
        <p:spPr>
          <a:xfrm>
            <a:off x="1020033" y="55199"/>
            <a:ext cx="8474927" cy="447164"/>
          </a:xfrm>
        </p:spPr>
        <p:txBody>
          <a:bodyPr>
            <a:noAutofit/>
          </a:bodyPr>
          <a:lstStyle/>
          <a:p>
            <a:r>
              <a:rPr lang="en-US" sz="1800" dirty="0"/>
              <a:t>Surat </a:t>
            </a:r>
            <a:r>
              <a:rPr lang="en-US" sz="1800" dirty="0" err="1"/>
              <a:t>aju</a:t>
            </a:r>
            <a:r>
              <a:rPr lang="en-US" sz="1800" dirty="0"/>
              <a:t> </a:t>
            </a:r>
            <a:r>
              <a:rPr lang="en-US" sz="1800" dirty="0" err="1"/>
              <a:t>laboratorium</a:t>
            </a:r>
            <a:endParaRPr lang="en-US" sz="1800" dirty="0"/>
          </a:p>
        </p:txBody>
      </p:sp>
      <p:pic>
        <p:nvPicPr>
          <p:cNvPr id="12" name="Picture 11">
            <a:extLst>
              <a:ext uri="{FF2B5EF4-FFF2-40B4-BE49-F238E27FC236}">
                <a16:creationId xmlns:a16="http://schemas.microsoft.com/office/drawing/2014/main" id="{143C5C86-158C-469F-BFA1-A2EE8C0322CC}"/>
              </a:ext>
            </a:extLst>
          </p:cNvPr>
          <p:cNvPicPr>
            <a:picLocks noChangeAspect="1"/>
          </p:cNvPicPr>
          <p:nvPr/>
        </p:nvPicPr>
        <p:blipFill>
          <a:blip r:embed="rId2"/>
          <a:stretch>
            <a:fillRect/>
          </a:stretch>
        </p:blipFill>
        <p:spPr>
          <a:xfrm>
            <a:off x="845814" y="774961"/>
            <a:ext cx="4161084" cy="5804129"/>
          </a:xfrm>
          <a:prstGeom prst="rect">
            <a:avLst/>
          </a:prstGeom>
        </p:spPr>
      </p:pic>
      <p:pic>
        <p:nvPicPr>
          <p:cNvPr id="14" name="Picture 13">
            <a:extLst>
              <a:ext uri="{FF2B5EF4-FFF2-40B4-BE49-F238E27FC236}">
                <a16:creationId xmlns:a16="http://schemas.microsoft.com/office/drawing/2014/main" id="{BEC238CC-968C-4463-8125-192952967A94}"/>
              </a:ext>
            </a:extLst>
          </p:cNvPr>
          <p:cNvPicPr>
            <a:picLocks noChangeAspect="1"/>
          </p:cNvPicPr>
          <p:nvPr/>
        </p:nvPicPr>
        <p:blipFill>
          <a:blip r:embed="rId3"/>
          <a:stretch>
            <a:fillRect/>
          </a:stretch>
        </p:blipFill>
        <p:spPr>
          <a:xfrm>
            <a:off x="5274526" y="774961"/>
            <a:ext cx="4715853" cy="5804128"/>
          </a:xfrm>
          <a:prstGeom prst="rect">
            <a:avLst/>
          </a:prstGeom>
        </p:spPr>
      </p:pic>
      <p:sp>
        <p:nvSpPr>
          <p:cNvPr id="15" name="Rectangle 14">
            <a:extLst>
              <a:ext uri="{FF2B5EF4-FFF2-40B4-BE49-F238E27FC236}">
                <a16:creationId xmlns:a16="http://schemas.microsoft.com/office/drawing/2014/main" id="{2BA776AB-EE8E-4B82-BE4D-107D8771487D}"/>
              </a:ext>
            </a:extLst>
          </p:cNvPr>
          <p:cNvSpPr/>
          <p:nvPr/>
        </p:nvSpPr>
        <p:spPr>
          <a:xfrm>
            <a:off x="7865941" y="4103649"/>
            <a:ext cx="480443" cy="30108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05403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D9EA-EDBE-4283-B245-BE0693F4F7B4}"/>
              </a:ext>
            </a:extLst>
          </p:cNvPr>
          <p:cNvSpPr>
            <a:spLocks noGrp="1"/>
          </p:cNvSpPr>
          <p:nvPr>
            <p:ph type="title"/>
          </p:nvPr>
        </p:nvSpPr>
        <p:spPr/>
        <p:txBody>
          <a:bodyPr/>
          <a:lstStyle/>
          <a:p>
            <a:r>
              <a:rPr lang="en-US" dirty="0" err="1"/>
              <a:t>Terima</a:t>
            </a:r>
            <a:r>
              <a:rPr lang="en-US" dirty="0"/>
              <a:t> </a:t>
            </a:r>
            <a:r>
              <a:rPr lang="en-US" dirty="0" err="1"/>
              <a:t>kasih</a:t>
            </a:r>
            <a:endParaRPr lang="en-US" dirty="0"/>
          </a:p>
        </p:txBody>
      </p:sp>
      <p:sp>
        <p:nvSpPr>
          <p:cNvPr id="3" name="Content Placeholder 2">
            <a:extLst>
              <a:ext uri="{FF2B5EF4-FFF2-40B4-BE49-F238E27FC236}">
                <a16:creationId xmlns:a16="http://schemas.microsoft.com/office/drawing/2014/main" id="{81300AB0-1DB5-4C6A-8687-77D8BBA42BC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4428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17921"/>
            <a:ext cx="7729728" cy="1188720"/>
          </a:xfrm>
        </p:spPr>
        <p:txBody>
          <a:bodyPr>
            <a:normAutofit/>
          </a:bodyPr>
          <a:lstStyle/>
          <a:p>
            <a:r>
              <a:rPr lang="id-ID" dirty="0"/>
              <a:t>Sampling (Pengambilan Barang Contoh)</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125" y="1683834"/>
            <a:ext cx="3257550" cy="4343400"/>
          </a:xfrm>
          <a:prstGeom prst="rect">
            <a:avLst/>
          </a:prstGeom>
        </p:spPr>
      </p:pic>
      <p:sp>
        <p:nvSpPr>
          <p:cNvPr id="6" name="Striped Right Arrow 5"/>
          <p:cNvSpPr/>
          <p:nvPr/>
        </p:nvSpPr>
        <p:spPr>
          <a:xfrm>
            <a:off x="6072116" y="2667000"/>
            <a:ext cx="2286000" cy="838200"/>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d-ID" sz="2400" b="1" dirty="0"/>
              <a:t>Reprentatif</a:t>
            </a:r>
          </a:p>
        </p:txBody>
      </p:sp>
      <p:pic>
        <p:nvPicPr>
          <p:cNvPr id="8" name="Picture 2" descr="C:\Users\HP\Documents\dirtek\GettyImages-175822209.jpg"/>
          <p:cNvPicPr>
            <a:picLocks noChangeAspect="1" noChangeArrowheads="1"/>
          </p:cNvPicPr>
          <p:nvPr/>
        </p:nvPicPr>
        <p:blipFill>
          <a:blip r:embed="rId3" cstate="print"/>
          <a:srcRect/>
          <a:stretch>
            <a:fillRect/>
          </a:stretch>
        </p:blipFill>
        <p:spPr bwMode="auto">
          <a:xfrm>
            <a:off x="5780758" y="4099892"/>
            <a:ext cx="2868716" cy="2057400"/>
          </a:xfrm>
          <a:prstGeom prst="rect">
            <a:avLst/>
          </a:prstGeom>
          <a:noFill/>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4282" y="2000156"/>
            <a:ext cx="1628916" cy="21718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2800" b="1" cap="all" dirty="0">
                <a:ln w="0"/>
                <a:solidFill>
                  <a:srgbClr val="0033CC"/>
                </a:solidFill>
                <a:effectLst>
                  <a:reflection blurRad="12700" stA="50000" endPos="50000" dist="5000" dir="5400000" sy="-100000" rotWithShape="0"/>
                </a:effectLst>
              </a:rPr>
              <a:t>80% </a:t>
            </a:r>
            <a:r>
              <a:rPr lang="en-US" sz="2800" b="1" cap="all" dirty="0" err="1">
                <a:ln w="0"/>
                <a:solidFill>
                  <a:srgbClr val="0033CC"/>
                </a:solidFill>
                <a:effectLst>
                  <a:reflection blurRad="12700" stA="50000" endPos="50000" dist="5000" dir="5400000" sy="-100000" rotWithShape="0"/>
                </a:effectLst>
              </a:rPr>
              <a:t>hasil</a:t>
            </a:r>
            <a:r>
              <a:rPr lang="en-US" sz="2800" b="1" cap="all" dirty="0">
                <a:ln w="0"/>
                <a:solidFill>
                  <a:srgbClr val="0033CC"/>
                </a:solidFill>
                <a:effectLst>
                  <a:reflection blurRad="12700" stA="50000" endPos="50000" dist="5000" dir="5400000" sy="-100000" rotWithShape="0"/>
                </a:effectLst>
              </a:rPr>
              <a:t> </a:t>
            </a:r>
            <a:r>
              <a:rPr lang="en-US" sz="2800" b="1" cap="all" dirty="0" err="1">
                <a:ln w="0"/>
                <a:solidFill>
                  <a:srgbClr val="0033CC"/>
                </a:solidFill>
                <a:effectLst>
                  <a:reflection blurRad="12700" stA="50000" endPos="50000" dist="5000" dir="5400000" sy="-100000" rotWithShape="0"/>
                </a:effectLst>
              </a:rPr>
              <a:t>pengujian</a:t>
            </a:r>
            <a:r>
              <a:rPr lang="en-US" sz="2800" b="1" cap="all" dirty="0">
                <a:ln w="0"/>
                <a:solidFill>
                  <a:srgbClr val="0033CC"/>
                </a:solidFill>
                <a:effectLst>
                  <a:reflection blurRad="12700" stA="50000" endPos="50000" dist="5000" dir="5400000" sy="-100000" rotWithShape="0"/>
                </a:effectLst>
              </a:rPr>
              <a:t> </a:t>
            </a:r>
            <a:r>
              <a:rPr lang="en-US" sz="2800" b="1" cap="all" dirty="0" err="1">
                <a:ln w="0"/>
                <a:solidFill>
                  <a:srgbClr val="0033CC"/>
                </a:solidFill>
                <a:effectLst>
                  <a:reflection blurRad="12700" stA="50000" endPos="50000" dist="5000" dir="5400000" sy="-100000" rotWithShape="0"/>
                </a:effectLst>
              </a:rPr>
              <a:t>dipengaruhi</a:t>
            </a:r>
            <a:r>
              <a:rPr lang="en-US" sz="2800" b="1" cap="all" dirty="0">
                <a:ln w="0"/>
                <a:solidFill>
                  <a:srgbClr val="0033CC"/>
                </a:solidFill>
                <a:effectLst>
                  <a:reflection blurRad="12700" stA="50000" endPos="50000" dist="5000" dir="5400000" sy="-100000" rotWithShape="0"/>
                </a:effectLst>
              </a:rPr>
              <a:t> </a:t>
            </a:r>
            <a:br>
              <a:rPr lang="en-US" sz="2800" b="1" cap="all" dirty="0">
                <a:ln w="0"/>
                <a:solidFill>
                  <a:srgbClr val="0033CC"/>
                </a:solidFill>
                <a:effectLst>
                  <a:reflection blurRad="12700" stA="50000" endPos="50000" dist="5000" dir="5400000" sy="-100000" rotWithShape="0"/>
                </a:effectLst>
              </a:rPr>
            </a:br>
            <a:r>
              <a:rPr lang="en-US" sz="2800" b="1" cap="all" dirty="0">
                <a:ln w="0"/>
                <a:solidFill>
                  <a:srgbClr val="0033CC"/>
                </a:solidFill>
                <a:effectLst>
                  <a:reflection blurRad="12700" stA="50000" endPos="50000" dist="5000" dir="5400000" sy="-100000" rotWithShape="0"/>
                </a:effectLst>
              </a:rPr>
              <a:t>oleh </a:t>
            </a:r>
            <a:r>
              <a:rPr lang="en-US" sz="2800" b="1" cap="all" dirty="0">
                <a:ln w="0"/>
                <a:solidFill>
                  <a:srgbClr val="FF0000"/>
                </a:solidFill>
                <a:effectLst>
                  <a:reflection blurRad="12700" stA="50000" endPos="50000" dist="5000" dir="5400000" sy="-100000" rotWithShape="0"/>
                </a:effectLst>
              </a:rPr>
              <a:t>proses sampling</a:t>
            </a:r>
            <a:br>
              <a:rPr lang="en-US" sz="2800" b="1" cap="all" dirty="0">
                <a:ln w="0"/>
                <a:solidFill>
                  <a:srgbClr val="FF0000"/>
                </a:solidFill>
                <a:effectLst>
                  <a:reflection blurRad="12700" stA="50000" endPos="50000" dist="5000" dir="5400000" sy="-100000" rotWithShape="0"/>
                </a:effectLst>
              </a:rPr>
            </a:br>
            <a:endParaRPr lang="en-AU" dirty="0"/>
          </a:p>
        </p:txBody>
      </p:sp>
      <p:pic>
        <p:nvPicPr>
          <p:cNvPr id="5" name="Picture 2" descr="C:\Documents and Settings\jie\My Documents\@YU\GAMBAR\tanda tan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2971800"/>
            <a:ext cx="20574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73677"/>
            <a:ext cx="7729728" cy="1188720"/>
          </a:xfrm>
        </p:spPr>
        <p:txBody>
          <a:bodyPr>
            <a:normAutofit/>
          </a:bodyPr>
          <a:lstStyle/>
          <a:p>
            <a:r>
              <a:rPr lang="en-AU" dirty="0" err="1"/>
              <a:t>Kondisi</a:t>
            </a:r>
            <a:r>
              <a:rPr lang="en-AU" dirty="0"/>
              <a:t> yang </a:t>
            </a:r>
            <a:r>
              <a:rPr lang="en-AU" dirty="0" err="1"/>
              <a:t>diharapkan</a:t>
            </a:r>
            <a:endParaRPr lang="en-AU" dirty="0"/>
          </a:p>
        </p:txBody>
      </p:sp>
      <p:sp>
        <p:nvSpPr>
          <p:cNvPr id="3" name="Content Placeholder 2"/>
          <p:cNvSpPr>
            <a:spLocks noGrp="1"/>
          </p:cNvSpPr>
          <p:nvPr>
            <p:ph idx="1"/>
          </p:nvPr>
        </p:nvSpPr>
        <p:spPr>
          <a:xfrm>
            <a:off x="1981200" y="1665372"/>
            <a:ext cx="8229600" cy="1550640"/>
          </a:xfrm>
        </p:spPr>
        <p:txBody>
          <a:bodyPr>
            <a:normAutofit/>
          </a:bodyPr>
          <a:lstStyle/>
          <a:p>
            <a:pPr lvl="0"/>
            <a:r>
              <a:rPr lang="en-US" sz="2000" dirty="0" err="1"/>
              <a:t>Contoh</a:t>
            </a:r>
            <a:r>
              <a:rPr lang="en-US" sz="2000" dirty="0"/>
              <a:t> uji </a:t>
            </a:r>
            <a:r>
              <a:rPr lang="en-US" sz="2000" dirty="0" err="1"/>
              <a:t>mewakili</a:t>
            </a:r>
            <a:r>
              <a:rPr lang="en-US" sz="2000" dirty="0"/>
              <a:t> </a:t>
            </a:r>
            <a:r>
              <a:rPr lang="en-US" sz="2000" dirty="0" err="1"/>
              <a:t>barang</a:t>
            </a:r>
            <a:r>
              <a:rPr lang="en-US" sz="2000" dirty="0"/>
              <a:t> </a:t>
            </a:r>
            <a:r>
              <a:rPr lang="en-US" sz="2000" dirty="0" err="1"/>
              <a:t>sesungguhnya</a:t>
            </a:r>
            <a:r>
              <a:rPr lang="en-US" sz="2000" dirty="0"/>
              <a:t> dan </a:t>
            </a:r>
            <a:r>
              <a:rPr lang="en-US" sz="2000" dirty="0" err="1"/>
              <a:t>sampai</a:t>
            </a:r>
            <a:r>
              <a:rPr lang="en-US" sz="2000" dirty="0"/>
              <a:t> pada </a:t>
            </a:r>
            <a:r>
              <a:rPr lang="en-US" sz="2000" dirty="0" err="1"/>
              <a:t>laboratorium</a:t>
            </a:r>
            <a:r>
              <a:rPr lang="en-US" sz="2000" dirty="0"/>
              <a:t> </a:t>
            </a:r>
            <a:r>
              <a:rPr lang="en-US" sz="2000" dirty="0" err="1"/>
              <a:t>dengan</a:t>
            </a:r>
            <a:r>
              <a:rPr lang="en-US" sz="2000" dirty="0"/>
              <a:t> </a:t>
            </a:r>
            <a:r>
              <a:rPr lang="en-US" sz="2000" dirty="0" err="1"/>
              <a:t>keadaan</a:t>
            </a:r>
            <a:r>
              <a:rPr lang="en-US" sz="2000" dirty="0"/>
              <a:t> yang </a:t>
            </a:r>
            <a:r>
              <a:rPr lang="en-US" sz="2000" dirty="0" err="1"/>
              <a:t>masih</a:t>
            </a:r>
            <a:r>
              <a:rPr lang="en-US" sz="2000" dirty="0"/>
              <a:t> </a:t>
            </a:r>
            <a:r>
              <a:rPr lang="en-US" sz="2000" dirty="0" err="1"/>
              <a:t>sama</a:t>
            </a:r>
            <a:r>
              <a:rPr lang="id-ID" sz="2000" dirty="0"/>
              <a:t>.</a:t>
            </a:r>
          </a:p>
          <a:p>
            <a:pPr lvl="0"/>
            <a:r>
              <a:rPr lang="id-ID" sz="2000" dirty="0"/>
              <a:t>Terjaminnya Keselamatan dan Kesehatan Kerja Petugas Pemeriksa Barang</a:t>
            </a:r>
            <a:endParaRPr lang="en-AU" dirty="0"/>
          </a:p>
        </p:txBody>
      </p:sp>
      <p:pic>
        <p:nvPicPr>
          <p:cNvPr id="4" name="Picture 2" descr="IMG_14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94513" y="3414531"/>
            <a:ext cx="2550372" cy="175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G_14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990750"/>
            <a:ext cx="2802830" cy="25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23667F85-6F18-4CDD-95AF-A3665E91FF43}"/>
              </a:ext>
            </a:extLst>
          </p:cNvPr>
          <p:cNvGraphicFramePr/>
          <p:nvPr>
            <p:extLst>
              <p:ext uri="{D42A27DB-BD31-4B8C-83A1-F6EECF244321}">
                <p14:modId xmlns:p14="http://schemas.microsoft.com/office/powerpoint/2010/main" val="1331948265"/>
              </p:ext>
            </p:extLst>
          </p:nvPr>
        </p:nvGraphicFramePr>
        <p:xfrm>
          <a:off x="6938536" y="2990750"/>
          <a:ext cx="3722030" cy="2575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DG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 template 5.pptx" id="{4131E2E3-F2AF-45BC-900A-E1988752CA45}" vid="{EB02462E-0360-4152-A28D-BC8EC536DF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3119</TotalTime>
  <Words>3210</Words>
  <Application>Microsoft Office PowerPoint</Application>
  <PresentationFormat>Widescreen</PresentationFormat>
  <Paragraphs>599</Paragraphs>
  <Slides>65</Slides>
  <Notes>42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65</vt:i4>
      </vt:variant>
    </vt:vector>
  </HeadingPairs>
  <TitlesOfParts>
    <vt:vector size="79" baseType="lpstr">
      <vt:lpstr>Arial</vt:lpstr>
      <vt:lpstr>Bookman Old Style</vt:lpstr>
      <vt:lpstr>Calibri</vt:lpstr>
      <vt:lpstr>Calibri Light</vt:lpstr>
      <vt:lpstr>Comic Sans MS</vt:lpstr>
      <vt:lpstr>Gill Sans MT</vt:lpstr>
      <vt:lpstr>Lato</vt:lpstr>
      <vt:lpstr>Noto Sans Symbols</vt:lpstr>
      <vt:lpstr>Roboto</vt:lpstr>
      <vt:lpstr>Roboto Condensed</vt:lpstr>
      <vt:lpstr>Times New Roman</vt:lpstr>
      <vt:lpstr>Wingdings</vt:lpstr>
      <vt:lpstr>Parcel</vt:lpstr>
      <vt:lpstr>DG template</vt:lpstr>
      <vt:lpstr>PowerPoint Presentation</vt:lpstr>
      <vt:lpstr>PowerPoint Presentation</vt:lpstr>
      <vt:lpstr>PowerPoint Presentation</vt:lpstr>
      <vt:lpstr>PowerPoint Presentation</vt:lpstr>
      <vt:lpstr>PowerPoint Presentation</vt:lpstr>
      <vt:lpstr>PowerPoint Presentation</vt:lpstr>
      <vt:lpstr>Sampling (Pengambilan Barang Contoh)</vt:lpstr>
      <vt:lpstr>80% hasil pengujian dipengaruhi  oleh proses sampling </vt:lpstr>
      <vt:lpstr>Kondisi yang diharapkan</vt:lpstr>
      <vt:lpstr>PowerPoint Presentation</vt:lpstr>
      <vt:lpstr>PowerPoint Presentation</vt:lpstr>
      <vt:lpstr>PowerPoint Presentation</vt:lpstr>
      <vt:lpstr>Lampiran 3 PETUNJUK TEKNIS DALAM PENGAMBILAN CONTOH BARANG</vt:lpstr>
      <vt:lpstr>Lampiran 3 PETUNJUK TEKNIS DALAM PENGAMBILAN CONTOH BARANG</vt:lpstr>
      <vt:lpstr>Lampiran 3 PETUNJUK TEKNIS DALAM PENGAMBILAN CONTOH BARANG</vt:lpstr>
      <vt:lpstr>Lampiran 3 PETUNJUK TEKNIS DALAM PENGAMBILAN CONTOH BARANG</vt:lpstr>
      <vt:lpstr>Lampiran 3 PETUNJUK TEKNIS DALAM PENGAMBILAN CONTOH BARANG</vt:lpstr>
      <vt:lpstr>PowerPoint Presentation</vt:lpstr>
      <vt:lpstr>Lampiran 3 PETUNJUK TEKNIS DALAM PENGAMBILAN CONTOH BARANG</vt:lpstr>
      <vt:lpstr>Lampiran 3 PETUNJUK TEKNIS DALAM PENGAMBILAN CONTOH BARANG</vt:lpstr>
      <vt:lpstr>Lampiran 3 PETUNJUK TEKNIS DALAM PENGAMBILAN CONTOH BARANG</vt:lpstr>
      <vt:lpstr>Lampiran 3 PETUNJUK TEKNIS DALAM PENGAMBILAN CONTOH BARANG</vt:lpstr>
      <vt:lpstr>PowerPoint Presentation</vt:lpstr>
      <vt:lpstr>PowerPoint Presentation</vt:lpstr>
      <vt:lpstr>STATIONARY</vt:lpstr>
      <vt:lpstr>PowerPoint Presentation</vt:lpstr>
      <vt:lpstr>ILUSTRASI STATIONARY  SAMPLING DI ATAS  TONGKANG</vt:lpstr>
      <vt:lpstr>PowerPoint Presentation</vt:lpstr>
      <vt:lpstr>PowerPoint Presentation</vt:lpstr>
      <vt:lpstr>Lampiran 3 PETUNJUK TEKNIS DALAM PENGAMBILAN CONTOH BARANG</vt:lpstr>
      <vt:lpstr>Lampiran 3 PETUNJUK TEKNIS DALAM PENGAMBILAN CONTOH BARANG</vt:lpstr>
      <vt:lpstr>Lampiran 3 PETUNJUK TEKNIS DALAM PENGAMBILAN CONTOH BARANG</vt:lpstr>
      <vt:lpstr>Lampiran 3 PETUNJUK TEKNIS DALAM PENGAMBILAN CONTOH BARANG</vt:lpstr>
      <vt:lpstr>PowerPoint Presentation</vt:lpstr>
      <vt:lpstr>Lampiran 3 PETUNJUK TEKNIS DALAM PENGAMBILAN CONTOH BARANG</vt:lpstr>
      <vt:lpstr>Lampiran 3 PETUNJUK TEKNIS DALAM PENGAMBILAN CONTOH BARANG</vt:lpstr>
      <vt:lpstr>Lampiran 3 PETUNJUK TEKNIS DALAM PENGAMBILAN CONTOH BARANG</vt:lpstr>
      <vt:lpstr>STUDI KASUS 1</vt:lpstr>
      <vt:lpstr>NTM 1</vt:lpstr>
      <vt:lpstr>PowerPoint Presentation</vt:lpstr>
      <vt:lpstr>Jumlah Minimal Contoh Barang : </vt:lpstr>
      <vt:lpstr>Peralatan Sampling</vt:lpstr>
      <vt:lpstr>Alat pengambil Contoh Barang yang digunakan harus kering, bersih, tidak bereaksi dan tidak mempengaruhi sifat-sifat Contoh Barang, antara lain </vt:lpstr>
      <vt:lpstr>PowerPoint Presentation</vt:lpstr>
      <vt:lpstr>PowerPoint Presentation</vt:lpstr>
      <vt:lpstr>PowerPoint Presentation</vt:lpstr>
      <vt:lpstr>PowerPoint Presentation</vt:lpstr>
      <vt:lpstr>Tata cara pengambilan Contoh Barang dalam bentuk cairan atau semi padat. </vt:lpstr>
      <vt:lpstr>Pengambilan Contoh Barang dari pipa penyalur</vt:lpstr>
      <vt:lpstr>Pengambilan Contoh Barang dari pipa penyalur</vt:lpstr>
      <vt:lpstr>PowerPoint Presentation</vt:lpstr>
      <vt:lpstr>Pengambilan Contoh Barang dari isotank / tangki (vertikal).</vt:lpstr>
      <vt:lpstr>Dalam Tanki/drum</vt:lpstr>
      <vt:lpstr>PowerPoint Presentation</vt:lpstr>
      <vt:lpstr>Dalam Tanki/drum</vt:lpstr>
      <vt:lpstr>Pengambilan Contoh  di Tangki</vt:lpstr>
      <vt:lpstr>Tabel 1</vt:lpstr>
      <vt:lpstr>PowerPoint Presentation</vt:lpstr>
      <vt:lpstr>Pengambilan contoh dalam kemasan</vt:lpstr>
      <vt:lpstr>Penangananan dan Penyajian Contoh</vt:lpstr>
      <vt:lpstr>Label Contoh Uji</vt:lpstr>
      <vt:lpstr>PowerPoint Presentation</vt:lpstr>
      <vt:lpstr>Surat aju laboratorium</vt:lpstr>
      <vt:lpstr>Surat aju laboratorium</vt:lpstr>
      <vt:lpstr>Terima kasih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ridyaaddien@gmail.com</dc:creator>
  <cp:lastModifiedBy>pkc dumai</cp:lastModifiedBy>
  <cp:revision>25</cp:revision>
  <dcterms:created xsi:type="dcterms:W3CDTF">2023-11-17T05:54:31Z</dcterms:created>
  <dcterms:modified xsi:type="dcterms:W3CDTF">2026-04-22T07:50:45Z</dcterms:modified>
</cp:coreProperties>
</file>